
<file path=[Content_Types].xml><?xml version="1.0" encoding="utf-8"?>
<Types xmlns="http://schemas.openxmlformats.org/package/2006/content-types">
  <Default Extension="png" ContentType="image/png"/>
  <Default Extension="jpeg" ContentType="image/jpeg"/>
  <Default Extension="emf" ContentType="image/x-emf"/>
  <Default Extension="webp"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9"/>
  </p:notesMasterIdLst>
  <p:sldIdLst>
    <p:sldId id="324" r:id="rId2"/>
    <p:sldId id="258" r:id="rId3"/>
    <p:sldId id="259" r:id="rId4"/>
    <p:sldId id="260" r:id="rId5"/>
    <p:sldId id="257" r:id="rId6"/>
    <p:sldId id="261" r:id="rId7"/>
    <p:sldId id="262" r:id="rId8"/>
    <p:sldId id="263" r:id="rId9"/>
    <p:sldId id="264" r:id="rId10"/>
    <p:sldId id="265" r:id="rId11"/>
    <p:sldId id="266"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Lst>
  <p:sldSz cx="12192000" cy="6858000"/>
  <p:notesSz cx="6858000" cy="9144000"/>
  <p:embeddedFontLst>
    <p:embeddedFont>
      <p:font typeface="Calibri" panose="020F0502020204030204" pitchFamily="34" charset="0"/>
      <p:regular r:id="rId70"/>
      <p:bold r:id="rId71"/>
      <p:italic r:id="rId72"/>
      <p:boldItalic r:id="rId73"/>
    </p:embeddedFont>
    <p:embeddedFont>
      <p:font typeface="幼圆" panose="02010509060101010101" pitchFamily="49" charset="-122"/>
      <p:regular r:id="rId74"/>
    </p:embeddedFont>
    <p:embeddedFont>
      <p:font typeface="方正超粗黑简体" panose="03000509000000000000" pitchFamily="65" charset="-122"/>
      <p:regular r:id="rId75"/>
    </p:embeddedFont>
    <p:embeddedFont>
      <p:font typeface="阿里巴巴普惠体 Heavy" panose="00020600040101010101" pitchFamily="18" charset="-122"/>
      <p:bold r:id="rId76"/>
    </p:embeddedFont>
    <p:embeddedFont>
      <p:font typeface="Arial Black" panose="020B0A04020102020204" pitchFamily="34" charset="0"/>
      <p:bold r:id="rId77"/>
    </p:embeddedFont>
    <p:embeddedFont>
      <p:font typeface="MS Gothic" panose="020B0609070205080204" pitchFamily="49" charset="-128"/>
      <p:regular r:id="rId78"/>
    </p:embeddedFont>
    <p:embeddedFont>
      <p:font typeface="Arial Narrow" panose="020B0606020202030204" pitchFamily="34" charset="0"/>
      <p:regular r:id="rId79"/>
      <p:bold r:id="rId80"/>
      <p:italic r:id="rId81"/>
      <p:boldItalic r:id="rId82"/>
    </p:embeddedFont>
    <p:embeddedFont>
      <p:font typeface="方正粗宋简体" panose="03000509000000000000" pitchFamily="65" charset="-122"/>
      <p:regular r:id="rId83"/>
    </p:embeddedFont>
    <p:embeddedFont>
      <p:font typeface="楷体" panose="02010609060101010101" pitchFamily="49" charset="-122"/>
      <p:regular r:id="rId84"/>
    </p:embeddedFont>
    <p:embeddedFont>
      <p:font typeface="方正大黑简体" panose="03000509000000000000" pitchFamily="65" charset="-122"/>
      <p:regular r:id="rId85"/>
    </p:embeddedFont>
    <p:embeddedFont>
      <p:font typeface="Calibri Light" panose="020F0302020204030204" pitchFamily="34" charset="0"/>
      <p:regular r:id="rId86"/>
      <p:italic r:id="rId87"/>
    </p:embeddedFont>
    <p:embeddedFont>
      <p:font typeface="方正姚体" panose="02010601030101010101" pitchFamily="2" charset="-122"/>
      <p:regular r:id="rId8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2" d="100"/>
          <a:sy n="112" d="100"/>
        </p:scale>
        <p:origin x="41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7.fntdata"/><Relationship Id="rId84" Type="http://schemas.openxmlformats.org/officeDocument/2006/relationships/font" Target="fonts/font15.fntdata"/><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font" Target="fonts/font2.fntdata"/><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font" Target="fonts/font5.fntdata"/><Relationship Id="rId79" Type="http://schemas.openxmlformats.org/officeDocument/2006/relationships/font" Target="fonts/font10.fntdata"/><Relationship Id="rId87" Type="http://schemas.openxmlformats.org/officeDocument/2006/relationships/font" Target="fonts/font18.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13.fntdata"/><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77"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3.fntdata"/><Relationship Id="rId80" Type="http://schemas.openxmlformats.org/officeDocument/2006/relationships/font" Target="fonts/font11.fntdata"/><Relationship Id="rId85" Type="http://schemas.openxmlformats.org/officeDocument/2006/relationships/font" Target="fonts/font1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1.fntdata"/><Relationship Id="rId75" Type="http://schemas.openxmlformats.org/officeDocument/2006/relationships/font" Target="fonts/font6.fntdata"/><Relationship Id="rId83" Type="http://schemas.openxmlformats.org/officeDocument/2006/relationships/font" Target="fonts/font14.fntdata"/><Relationship Id="rId88" Type="http://schemas.openxmlformats.org/officeDocument/2006/relationships/font" Target="fonts/font19.fntdata"/><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4.fntdata"/><Relationship Id="rId78" Type="http://schemas.openxmlformats.org/officeDocument/2006/relationships/font" Target="fonts/font9.fntdata"/><Relationship Id="rId81" Type="http://schemas.openxmlformats.org/officeDocument/2006/relationships/font" Target="fonts/font12.fntdata"/><Relationship Id="rId86"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911AED-7D91-4D6C-8CCF-2278C85BACA9}" type="datetimeFigureOut">
              <a:rPr lang="zh-CN" altLang="en-US" smtClean="0"/>
              <a:t>2025/11/3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61F5BD-645F-46D3-AD60-CAE8D161C52D}" type="slidenum">
              <a:rPr lang="zh-CN" altLang="en-US" smtClean="0"/>
              <a:t>‹#›</a:t>
            </a:fld>
            <a:endParaRPr lang="zh-CN" altLang="en-US"/>
          </a:p>
        </p:txBody>
      </p:sp>
    </p:spTree>
    <p:extLst>
      <p:ext uri="{BB962C8B-B14F-4D97-AF65-F5344CB8AC3E}">
        <p14:creationId xmlns:p14="http://schemas.microsoft.com/office/powerpoint/2010/main" val="3572452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942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700">
                <a:solidFill>
                  <a:schemeClr val="tx1"/>
                </a:solidFill>
                <a:latin typeface="Calibri" panose="020F0502020204030204" pitchFamily="34" charset="0"/>
                <a:ea typeface="宋体" panose="02010600030101010101" pitchFamily="2" charset="-122"/>
              </a:defRPr>
            </a:lvl1pPr>
            <a:lvl2pPr marL="742950" indent="-285750">
              <a:defRPr sz="1700">
                <a:solidFill>
                  <a:schemeClr val="tx1"/>
                </a:solidFill>
                <a:latin typeface="Calibri" panose="020F0502020204030204" pitchFamily="34" charset="0"/>
                <a:ea typeface="宋体" panose="02010600030101010101" pitchFamily="2" charset="-122"/>
              </a:defRPr>
            </a:lvl2pPr>
            <a:lvl3pPr marL="1143000" indent="-228600">
              <a:defRPr sz="1700">
                <a:solidFill>
                  <a:schemeClr val="tx1"/>
                </a:solidFill>
                <a:latin typeface="Calibri" panose="020F0502020204030204" pitchFamily="34" charset="0"/>
                <a:ea typeface="宋体" panose="02010600030101010101" pitchFamily="2" charset="-122"/>
              </a:defRPr>
            </a:lvl3pPr>
            <a:lvl4pPr marL="1600200" indent="-228600">
              <a:defRPr sz="1700">
                <a:solidFill>
                  <a:schemeClr val="tx1"/>
                </a:solidFill>
                <a:latin typeface="Calibri" panose="020F0502020204030204" pitchFamily="34" charset="0"/>
                <a:ea typeface="宋体" panose="02010600030101010101" pitchFamily="2" charset="-122"/>
              </a:defRPr>
            </a:lvl4pPr>
            <a:lvl5pPr marL="2057400" indent="-228600">
              <a:defRPr sz="17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7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7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7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700">
                <a:solidFill>
                  <a:schemeClr val="tx1"/>
                </a:solidFill>
                <a:latin typeface="Calibri" panose="020F0502020204030204" pitchFamily="34" charset="0"/>
                <a:ea typeface="宋体" panose="02010600030101010101" pitchFamily="2" charset="-122"/>
              </a:defRPr>
            </a:lvl9pPr>
          </a:lstStyle>
          <a:p>
            <a:pPr defTabSz="912813" fontAlgn="base">
              <a:spcBef>
                <a:spcPct val="0"/>
              </a:spcBef>
              <a:spcAft>
                <a:spcPct val="0"/>
              </a:spcAft>
            </a:pPr>
            <a:fld id="{61359142-FACE-4F5C-A851-DCFF2EEC3FDD}" type="slidenum">
              <a:rPr lang="zh-CN" altLang="en-US" sz="1200">
                <a:solidFill>
                  <a:srgbClr val="000000"/>
                </a:solidFill>
              </a:rPr>
              <a:pPr defTabSz="912813" fontAlgn="base">
                <a:spcBef>
                  <a:spcPct val="0"/>
                </a:spcBef>
                <a:spcAft>
                  <a:spcPct val="0"/>
                </a:spcAft>
              </a:pPr>
              <a:t>49</a:t>
            </a:fld>
            <a:endParaRPr lang="zh-CN" altLang="en-US" sz="1200">
              <a:solidFill>
                <a:srgbClr val="000000"/>
              </a:solidFill>
            </a:endParaRPr>
          </a:p>
        </p:txBody>
      </p:sp>
    </p:spTree>
    <p:extLst>
      <p:ext uri="{BB962C8B-B14F-4D97-AF65-F5344CB8AC3E}">
        <p14:creationId xmlns:p14="http://schemas.microsoft.com/office/powerpoint/2010/main" val="3357651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2204063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2662782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35837954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8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304851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0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9475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5271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6295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5604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9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88077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6133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5713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515071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553688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1001402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5251131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3818375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1708419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2288546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2982CA4-60DB-409D-929C-A7C03006C99A}" type="datetimeFigureOut">
              <a:rPr lang="zh-CN" altLang="en-US" smtClean="0"/>
              <a:t>2025/11/3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1963312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982CA4-60DB-409D-929C-A7C03006C99A}" type="datetimeFigureOut">
              <a:rPr lang="zh-CN" altLang="en-US" smtClean="0"/>
              <a:t>2025/11/3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5BC490-455A-4678-8C29-A10F82C34490}" type="slidenum">
              <a:rPr lang="zh-CN" altLang="en-US" smtClean="0"/>
              <a:t>‹#›</a:t>
            </a:fld>
            <a:endParaRPr lang="zh-CN" altLang="en-US"/>
          </a:p>
        </p:txBody>
      </p:sp>
    </p:spTree>
    <p:extLst>
      <p:ext uri="{BB962C8B-B14F-4D97-AF65-F5344CB8AC3E}">
        <p14:creationId xmlns:p14="http://schemas.microsoft.com/office/powerpoint/2010/main" val="2176406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15.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31.GIF"/><Relationship Id="rId2" Type="http://schemas.openxmlformats.org/officeDocument/2006/relationships/image" Target="../media/image30.jpeg"/><Relationship Id="rId1" Type="http://schemas.openxmlformats.org/officeDocument/2006/relationships/slideLayout" Target="../slideLayouts/slideLayout17.xml"/><Relationship Id="rId4" Type="http://schemas.openxmlformats.org/officeDocument/2006/relationships/image" Target="../media/image29.jpe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5" Type="http://schemas.openxmlformats.org/officeDocument/2006/relationships/slide" Target="slide13.xml"/><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emf"/><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7.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2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2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2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hyperlink" Target="http://image.baidu.com/i?ct=503316480&amp;z=0&amp;tn=baiduimagedetail&amp;word=%D1%C7%C0%EF%CA%BF%B6%E0%B5%C2&amp;in=981&amp;cl=2&amp;cm=1&amp;sc=0&amp;lm=-1&amp;pn=5&amp;rn=1&amp;di=1404078888&amp;ln=610"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33.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image" Target="../media/image86.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8.png"/></Relationships>
</file>

<file path=ppt/slides/_rels/slide34.xml.rels><?xml version="1.0" encoding="UTF-8" standalone="yes"?>
<Relationships xmlns="http://schemas.openxmlformats.org/package/2006/relationships"><Relationship Id="rId3" Type="http://schemas.openxmlformats.org/officeDocument/2006/relationships/image" Target="../media/image91.webp"/><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png"/><Relationship Id="rId1" Type="http://schemas.openxmlformats.org/officeDocument/2006/relationships/slideLayout" Target="../slideLayouts/slideLayout7.xml"/><Relationship Id="rId4" Type="http://schemas.openxmlformats.org/officeDocument/2006/relationships/image" Target="../media/image94.jpeg"/></Relationships>
</file>

<file path=ppt/slides/_rels/slide3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97.png"/></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01.png"/><Relationship Id="rId2" Type="http://schemas.openxmlformats.org/officeDocument/2006/relationships/image" Target="../media/image98.pn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100.jpeg"/><Relationship Id="rId4" Type="http://schemas.openxmlformats.org/officeDocument/2006/relationships/image" Target="../media/image99.jpeg"/></Relationships>
</file>

<file path=ppt/slides/_rels/slide3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 Id="rId4" Type="http://schemas.openxmlformats.org/officeDocument/2006/relationships/image" Target="../media/image104.jpeg"/></Relationships>
</file>

<file path=ppt/slides/_rels/slide39.xml.rels><?xml version="1.0" encoding="UTF-8" standalone="yes"?>
<Relationships xmlns="http://schemas.openxmlformats.org/package/2006/relationships"><Relationship Id="rId8" Type="http://schemas.openxmlformats.org/officeDocument/2006/relationships/image" Target="../media/image111.jpg"/><Relationship Id="rId3" Type="http://schemas.openxmlformats.org/officeDocument/2006/relationships/image" Target="../media/image106.jpeg"/><Relationship Id="rId7" Type="http://schemas.openxmlformats.org/officeDocument/2006/relationships/image" Target="../media/image110.jpeg"/><Relationship Id="rId2" Type="http://schemas.openxmlformats.org/officeDocument/2006/relationships/image" Target="../media/image105.jpg"/><Relationship Id="rId1" Type="http://schemas.openxmlformats.org/officeDocument/2006/relationships/slideLayout" Target="../slideLayouts/slideLayout7.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jpeg"/><Relationship Id="rId1" Type="http://schemas.openxmlformats.org/officeDocument/2006/relationships/slideLayout" Target="../slideLayouts/slideLayout7.xml"/><Relationship Id="rId5" Type="http://schemas.openxmlformats.org/officeDocument/2006/relationships/image" Target="../media/image115.jpeg"/><Relationship Id="rId4" Type="http://schemas.openxmlformats.org/officeDocument/2006/relationships/image" Target="../media/image114.jpeg"/></Relationships>
</file>

<file path=ppt/slides/_rels/slide4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4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75.png"/></Relationships>
</file>

<file path=ppt/slides/_rels/slide4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png"/><Relationship Id="rId1" Type="http://schemas.openxmlformats.org/officeDocument/2006/relationships/slideLayout" Target="../slideLayouts/slideLayout2.xml"/><Relationship Id="rId6" Type="http://schemas.openxmlformats.org/officeDocument/2006/relationships/image" Target="../media/image129.jpeg"/><Relationship Id="rId5" Type="http://schemas.openxmlformats.org/officeDocument/2006/relationships/image" Target="../media/image128.png"/><Relationship Id="rId4" Type="http://schemas.openxmlformats.org/officeDocument/2006/relationships/image" Target="../media/image78.png"/></Relationships>
</file>

<file path=ppt/slides/_rels/slide47.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8.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png"/></Relationships>
</file>

<file path=ppt/slides/_rels/slide4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19.xml"/><Relationship Id="rId4" Type="http://schemas.openxmlformats.org/officeDocument/2006/relationships/image" Target="../media/image137.png"/></Relationships>
</file>

<file path=ppt/slides/_rels/slide49.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notesSlide" Target="../notesSlides/notesSlide1.xml"/><Relationship Id="rId1" Type="http://schemas.openxmlformats.org/officeDocument/2006/relationships/slideLayout" Target="../slideLayouts/slideLayout14.xml"/><Relationship Id="rId5" Type="http://schemas.openxmlformats.org/officeDocument/2006/relationships/image" Target="../media/image140.png"/><Relationship Id="rId4" Type="http://schemas.openxmlformats.org/officeDocument/2006/relationships/image" Target="../media/image139.pn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13.xml"/><Relationship Id="rId4" Type="http://schemas.openxmlformats.org/officeDocument/2006/relationships/image" Target="../media/image143.png"/></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44.pn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5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44.emf"/><Relationship Id="rId1" Type="http://schemas.openxmlformats.org/officeDocument/2006/relationships/slideLayout" Target="../slideLayouts/slideLayout2.xml"/><Relationship Id="rId5" Type="http://schemas.openxmlformats.org/officeDocument/2006/relationships/image" Target="../media/image152.jpeg"/><Relationship Id="rId4" Type="http://schemas.openxmlformats.org/officeDocument/2006/relationships/image" Target="../media/image46.png"/></Relationships>
</file>

<file path=ppt/slides/_rels/slide56.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21.png"/><Relationship Id="rId1" Type="http://schemas.openxmlformats.org/officeDocument/2006/relationships/slideLayout" Target="../slideLayouts/slideLayout2.xml"/><Relationship Id="rId4" Type="http://schemas.openxmlformats.org/officeDocument/2006/relationships/image" Target="../media/image154.png"/></Relationships>
</file>

<file path=ppt/slides/_rels/slide5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image" Target="../media/image28.jpeg"/><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image" Target="../media/image159.jpe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162.jpeg"/><Relationship Id="rId2" Type="http://schemas.openxmlformats.org/officeDocument/2006/relationships/image" Target="../media/image16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1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9904" y="3710623"/>
            <a:ext cx="12012192" cy="1810973"/>
          </a:xfrm>
          <a:prstGeom prst="rect">
            <a:avLst/>
          </a:prstGeom>
          <a:ln>
            <a:noFill/>
          </a:ln>
          <a:effectLst/>
        </p:spPr>
      </p:pic>
      <p:sp>
        <p:nvSpPr>
          <p:cNvPr id="5" name="矩形 4"/>
          <p:cNvSpPr/>
          <p:nvPr/>
        </p:nvSpPr>
        <p:spPr>
          <a:xfrm>
            <a:off x="2925901" y="1762283"/>
            <a:ext cx="6340198" cy="584775"/>
          </a:xfrm>
          <a:prstGeom prst="rect">
            <a:avLst/>
          </a:prstGeom>
        </p:spPr>
        <p:txBody>
          <a:bodyPr wrap="none">
            <a:spAutoFit/>
          </a:bodyPr>
          <a:lstStyle/>
          <a:p>
            <a:pPr algn="ct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系统论是马克思主义的继承和发展</a:t>
            </a:r>
            <a:endPar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6" name="文本框 5"/>
          <p:cNvSpPr txBox="1"/>
          <p:nvPr/>
        </p:nvSpPr>
        <p:spPr>
          <a:xfrm>
            <a:off x="2196535" y="2521009"/>
            <a:ext cx="7798930" cy="1015663"/>
          </a:xfrm>
          <a:prstGeom prst="rect">
            <a:avLst/>
          </a:prstGeom>
          <a:noFill/>
        </p:spPr>
        <p:txBody>
          <a:bodyPr wrap="none" rtlCol="0">
            <a:spAutoFit/>
          </a:bodyPr>
          <a:lstStyle/>
          <a:p>
            <a:pPr algn="ctr"/>
            <a:r>
              <a:rPr lang="zh-CN" altLang="en-US" sz="6000" dirty="0" smtClean="0">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rPr>
              <a:t>大系统观是马克思主义</a:t>
            </a:r>
            <a:endParaRPr lang="zh-CN" altLang="en-US" sz="6000" dirty="0">
              <a:effectLst>
                <a:outerShdw blurRad="38100" dist="38100" dir="2700000" algn="tl">
                  <a:srgbClr val="000000">
                    <a:alpha val="43137"/>
                  </a:srgbClr>
                </a:outerShdw>
              </a:effectLst>
              <a:latin typeface="阿里巴巴普惠体 Heavy" panose="00020600040101010101" pitchFamily="18" charset="-122"/>
              <a:ea typeface="阿里巴巴普惠体 Heavy" panose="00020600040101010101" pitchFamily="18" charset="-122"/>
              <a:cs typeface="阿里巴巴普惠体 Heavy" panose="00020600040101010101" pitchFamily="18" charset="-122"/>
            </a:endParaRPr>
          </a:p>
        </p:txBody>
      </p:sp>
    </p:spTree>
    <p:extLst>
      <p:ext uri="{BB962C8B-B14F-4D97-AF65-F5344CB8AC3E}">
        <p14:creationId xmlns:p14="http://schemas.microsoft.com/office/powerpoint/2010/main" val="40371964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screen"/>
          <a:srcRect/>
          <a:stretch>
            <a:fillRect/>
          </a:stretch>
        </p:blipFill>
        <p:spPr bwMode="auto">
          <a:xfrm>
            <a:off x="5615948" y="2174892"/>
            <a:ext cx="2034953" cy="2820864"/>
          </a:xfrm>
          <a:prstGeom prst="rect">
            <a:avLst/>
          </a:prstGeom>
          <a:noFill/>
          <a:ln>
            <a:noFill/>
          </a:ln>
          <a:effectLst/>
          <a:scene3d>
            <a:camera prst="perspectiveRelaxed">
              <a:rot lat="18814546" lon="1784836" rev="20250564"/>
            </a:camera>
            <a:lightRig rig="threePt" dir="t"/>
          </a:scene3d>
          <a:sp3d extrusionH="254000" contourW="6350" prstMaterial="matte">
            <a:extrusionClr>
              <a:schemeClr val="bg1">
                <a:lumMod val="85000"/>
              </a:schemeClr>
            </a:extrusionClr>
            <a:contourClr>
              <a:schemeClr val="accent6">
                <a:lumMod val="20000"/>
                <a:lumOff val="80000"/>
              </a:schemeClr>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3" cstate="screen"/>
          <a:srcRect/>
          <a:stretch>
            <a:fillRect/>
          </a:stretch>
        </p:blipFill>
        <p:spPr bwMode="auto">
          <a:xfrm>
            <a:off x="1074990" y="799731"/>
            <a:ext cx="1120559" cy="96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074989" y="740701"/>
            <a:ext cx="10109576" cy="1495746"/>
          </a:xfrm>
          <a:prstGeom prst="rect">
            <a:avLst/>
          </a:prstGeom>
          <a:noFill/>
        </p:spPr>
        <p:style>
          <a:lnRef idx="2">
            <a:schemeClr val="accent2"/>
          </a:lnRef>
          <a:fillRef idx="1">
            <a:schemeClr val="lt1"/>
          </a:fillRef>
          <a:effectRef idx="0">
            <a:schemeClr val="accent2"/>
          </a:effectRef>
          <a:fontRef idx="minor">
            <a:schemeClr val="dk1"/>
          </a:fontRef>
        </p:style>
        <p:txBody>
          <a:bodyPr wrap="square" lIns="1296000" tIns="192000" bIns="192000">
            <a:spAutoFit/>
          </a:bodyPr>
          <a:lstStyle/>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第四，坚持民主集中制。民主集中制是民主基础上的集中和集中指导下的民主相结合。它既是党的根本组织原则，也是群众路线在党的生活中的运用。</a:t>
            </a:r>
          </a:p>
        </p:txBody>
      </p:sp>
      <p:sp>
        <p:nvSpPr>
          <p:cNvPr id="2" name="TextBox 1"/>
          <p:cNvSpPr txBox="1"/>
          <p:nvPr/>
        </p:nvSpPr>
        <p:spPr>
          <a:xfrm>
            <a:off x="1074991" y="2756926"/>
            <a:ext cx="4444947" cy="2062103"/>
          </a:xfrm>
          <a:prstGeom prst="rect">
            <a:avLst/>
          </a:prstGeom>
          <a:noFill/>
        </p:spPr>
        <p:txBody>
          <a:bodyPr wrap="square" rtlCol="0">
            <a:spAutoFit/>
          </a:bodyPr>
          <a:lstStyle/>
          <a:p>
            <a:pPr indent="478355" algn="just"/>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民主集中制</a:t>
            </a: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社会主义市场经济</a:t>
            </a: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，就是“组织</a:t>
            </a:r>
            <a:r>
              <a:rPr lang="en-US" altLang="zh-CN"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自组织原理”的科学应用。</a:t>
            </a:r>
          </a:p>
        </p:txBody>
      </p:sp>
      <p:sp>
        <p:nvSpPr>
          <p:cNvPr id="5" name="矩形 4"/>
          <p:cNvSpPr/>
          <p:nvPr/>
        </p:nvSpPr>
        <p:spPr>
          <a:xfrm>
            <a:off x="1074989" y="5872626"/>
            <a:ext cx="6749203" cy="830997"/>
          </a:xfrm>
          <a:prstGeom prst="rect">
            <a:avLst/>
          </a:prstGeom>
        </p:spPr>
        <p:txBody>
          <a:bodyPr wrap="square">
            <a:spAutoFit/>
          </a:bodyPr>
          <a:lstStyle/>
          <a:p>
            <a:pPr indent="478355" algn="just"/>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西方学者约翰</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奈斯比特在</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大趋势</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中称为具有中国特色的“纵向民主”。</a:t>
            </a:r>
          </a:p>
        </p:txBody>
      </p:sp>
      <p:pic>
        <p:nvPicPr>
          <p:cNvPr id="14339" name="Picture 3"/>
          <p:cNvPicPr>
            <a:picLocks noChangeAspect="1" noChangeArrowheads="1"/>
          </p:cNvPicPr>
          <p:nvPr/>
        </p:nvPicPr>
        <p:blipFill>
          <a:blip r:embed="rId4"/>
          <a:srcRect/>
          <a:stretch>
            <a:fillRect/>
          </a:stretch>
        </p:blipFill>
        <p:spPr bwMode="auto">
          <a:xfrm>
            <a:off x="10071441" y="2589827"/>
            <a:ext cx="1121833" cy="96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8038331" y="2630770"/>
            <a:ext cx="2031325" cy="830997"/>
          </a:xfrm>
          <a:prstGeom prst="rect">
            <a:avLst/>
          </a:prstGeom>
          <a:noFill/>
          <a:ln w="3175">
            <a:solidFill>
              <a:srgbClr val="C00000"/>
            </a:solidFill>
          </a:ln>
        </p:spPr>
        <p:txBody>
          <a:bodyPr wrap="none" rtlCol="0">
            <a:spAutoFit/>
          </a:bodyPr>
          <a:lstStyle/>
          <a:p>
            <a:pPr algn="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习近平提出的</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r>
            <a:b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b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四个自信</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p:txBody>
      </p:sp>
      <p:sp>
        <p:nvSpPr>
          <p:cNvPr id="7" name="矩形 6"/>
          <p:cNvSpPr/>
          <p:nvPr/>
        </p:nvSpPr>
        <p:spPr>
          <a:xfrm>
            <a:off x="8078504" y="3621022"/>
            <a:ext cx="3081777" cy="2718949"/>
          </a:xfrm>
          <a:prstGeom prst="rect">
            <a:avLst/>
          </a:prstGeom>
          <a:ln w="3175">
            <a:solidFill>
              <a:srgbClr val="C00000"/>
            </a:solidFill>
          </a:ln>
        </p:spPr>
        <p:txBody>
          <a:bodyPr wrap="square">
            <a:spAutoFit/>
          </a:bodyPr>
          <a:lstStyle/>
          <a:p>
            <a:pPr algn="ctr"/>
            <a:r>
              <a:rPr lang="zh-CN" altLang="en-US" sz="42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道路自信</a:t>
            </a:r>
          </a:p>
          <a:p>
            <a:pPr algn="ctr"/>
            <a:r>
              <a:rPr lang="zh-CN" altLang="en-US" sz="42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理论自信</a:t>
            </a:r>
          </a:p>
          <a:p>
            <a:pPr algn="ctr"/>
            <a:r>
              <a:rPr lang="zh-CN" altLang="en-US" sz="42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制度自信</a:t>
            </a:r>
          </a:p>
          <a:p>
            <a:pPr algn="ctr"/>
            <a:r>
              <a:rPr lang="zh-CN" altLang="en-US" sz="42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文化自信</a:t>
            </a:r>
          </a:p>
        </p:txBody>
      </p:sp>
      <p:sp>
        <p:nvSpPr>
          <p:cNvPr id="8" name="文本框 7"/>
          <p:cNvSpPr txBox="1"/>
          <p:nvPr/>
        </p:nvSpPr>
        <p:spPr>
          <a:xfrm>
            <a:off x="1110710" y="4902630"/>
            <a:ext cx="6440805" cy="697885"/>
          </a:xfrm>
          <a:prstGeom prst="ribbon2">
            <a:avLst>
              <a:gd name="adj1" fmla="val 16667"/>
              <a:gd name="adj2" fmla="val 58283"/>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algn="ctr"/>
            <a:r>
              <a:rPr lang="zh-CN" altLang="en-US" sz="3200" spc="-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社会主义制度的优越性</a:t>
            </a:r>
          </a:p>
        </p:txBody>
      </p:sp>
    </p:spTree>
    <p:extLst>
      <p:ext uri="{BB962C8B-B14F-4D97-AF65-F5344CB8AC3E}">
        <p14:creationId xmlns:p14="http://schemas.microsoft.com/office/powerpoint/2010/main" val="2977919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7536160" y="578115"/>
            <a:ext cx="2486277" cy="304290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descr="王进喜讲进步.jpg"/>
          <p:cNvPicPr/>
          <p:nvPr/>
        </p:nvPicPr>
        <p:blipFill>
          <a:blip r:embed="rId3" cstate="print"/>
          <a:srcRect/>
          <a:stretch>
            <a:fillRect/>
          </a:stretch>
        </p:blipFill>
        <p:spPr>
          <a:xfrm>
            <a:off x="1391478" y="769303"/>
            <a:ext cx="4800533" cy="2851719"/>
          </a:xfrm>
          <a:prstGeom prst="rect">
            <a:avLst/>
          </a:prstGeom>
          <a:ln>
            <a:noFill/>
          </a:ln>
          <a:effectLst>
            <a:softEdge rad="112500"/>
          </a:effectLst>
        </p:spPr>
      </p:pic>
      <p:sp>
        <p:nvSpPr>
          <p:cNvPr id="2" name="矩形 1"/>
          <p:cNvSpPr/>
          <p:nvPr/>
        </p:nvSpPr>
        <p:spPr>
          <a:xfrm>
            <a:off x="1487488" y="4027241"/>
            <a:ext cx="3648405" cy="2062103"/>
          </a:xfrm>
          <a:prstGeom prst="rect">
            <a:avLst/>
          </a:prstGeom>
        </p:spPr>
        <p:txBody>
          <a:bodyPr wrap="square">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讲进步不要忘了</a:t>
            </a:r>
            <a:r>
              <a:rPr lang="zh-CN" altLang="en-US" sz="3200"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党</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讲本领不要忘了群众。</a:t>
            </a:r>
          </a:p>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讲成绩不要忘了大多数。</a:t>
            </a:r>
          </a:p>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讲缺点不要忘了自己。</a:t>
            </a:r>
          </a:p>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讲现在不要割断历史。</a:t>
            </a:r>
          </a:p>
        </p:txBody>
      </p:sp>
      <p:sp>
        <p:nvSpPr>
          <p:cNvPr id="4" name="TextBox 3"/>
          <p:cNvSpPr txBox="1"/>
          <p:nvPr/>
        </p:nvSpPr>
        <p:spPr>
          <a:xfrm>
            <a:off x="5075092" y="4005065"/>
            <a:ext cx="6776912" cy="461665"/>
          </a:xfrm>
          <a:prstGeom prst="rect">
            <a:avLst/>
          </a:prstGeom>
          <a:noFill/>
        </p:spPr>
        <p:txBody>
          <a:bodyPr wrap="squar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作为一名党员，铁人的传人，我们一定要记住：</a:t>
            </a:r>
          </a:p>
        </p:txBody>
      </p:sp>
      <p:sp>
        <p:nvSpPr>
          <p:cNvPr id="5" name="TextBox 4"/>
          <p:cNvSpPr txBox="1"/>
          <p:nvPr/>
        </p:nvSpPr>
        <p:spPr>
          <a:xfrm>
            <a:off x="5073867" y="4581128"/>
            <a:ext cx="6744154" cy="748988"/>
          </a:xfrm>
          <a:prstGeom prst="rect">
            <a:avLst/>
          </a:prstGeom>
          <a:noFill/>
          <a:ln w="3175">
            <a:solidFill>
              <a:srgbClr val="C00000"/>
            </a:solidFill>
          </a:ln>
        </p:spPr>
        <p:txBody>
          <a:bodyPr wrap="none" rtlCol="0">
            <a:spAutoFit/>
          </a:bodyPr>
          <a:lstStyle/>
          <a:p>
            <a:pPr algn="ctr"/>
            <a:r>
              <a:rPr lang="zh-CN" altLang="en-US" sz="42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自组织，决不能忘了组织！</a:t>
            </a:r>
          </a:p>
        </p:txBody>
      </p:sp>
      <p:pic>
        <p:nvPicPr>
          <p:cNvPr id="6" name="图片 5"/>
          <p:cNvPicPr>
            <a:picLocks noChangeAspect="1"/>
          </p:cNvPicPr>
          <p:nvPr/>
        </p:nvPicPr>
        <p:blipFill>
          <a:blip r:embed="rId4"/>
          <a:stretch>
            <a:fillRect/>
          </a:stretch>
        </p:blipFill>
        <p:spPr>
          <a:xfrm>
            <a:off x="10320470" y="452670"/>
            <a:ext cx="1406265" cy="1406265"/>
          </a:xfrm>
          <a:prstGeom prst="rect">
            <a:avLst/>
          </a:prstGeom>
        </p:spPr>
      </p:pic>
      <p:sp>
        <p:nvSpPr>
          <p:cNvPr id="8" name="TextBox 4"/>
          <p:cNvSpPr txBox="1"/>
          <p:nvPr/>
        </p:nvSpPr>
        <p:spPr>
          <a:xfrm>
            <a:off x="5073865" y="5420412"/>
            <a:ext cx="6744154" cy="748988"/>
          </a:xfrm>
          <a:prstGeom prst="rect">
            <a:avLst/>
          </a:prstGeom>
          <a:noFill/>
          <a:ln w="3175">
            <a:solidFill>
              <a:srgbClr val="C00000"/>
            </a:solidFill>
          </a:ln>
        </p:spPr>
        <p:txBody>
          <a:bodyPr wrap="none" rtlCol="0">
            <a:spAutoFit/>
          </a:bodyPr>
          <a:lstStyle/>
          <a:p>
            <a:pPr algn="ctr"/>
            <a:r>
              <a:rPr lang="zh-CN" altLang="en-US" sz="42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自组织，决不是各自为政！</a:t>
            </a:r>
          </a:p>
        </p:txBody>
      </p:sp>
      <p:sp>
        <p:nvSpPr>
          <p:cNvPr id="7" name="文本框 6"/>
          <p:cNvSpPr txBox="1"/>
          <p:nvPr/>
        </p:nvSpPr>
        <p:spPr>
          <a:xfrm>
            <a:off x="1865982" y="6309321"/>
            <a:ext cx="10033516" cy="461665"/>
          </a:xfrm>
          <a:prstGeom prst="rect">
            <a:avLst/>
          </a:prstGeom>
          <a:noFill/>
        </p:spPr>
        <p:txBody>
          <a:bodyPr wrap="none" rtlCol="0">
            <a:spAutoFit/>
          </a:bodyPr>
          <a:lstStyle/>
          <a:p>
            <a:pPr algn="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自组织是在组织力薄弱甚至消失的时候，按照组织的方向自行组织起来。</a:t>
            </a:r>
          </a:p>
        </p:txBody>
      </p:sp>
    </p:spTree>
    <p:extLst>
      <p:ext uri="{BB962C8B-B14F-4D97-AF65-F5344CB8AC3E}">
        <p14:creationId xmlns:p14="http://schemas.microsoft.com/office/powerpoint/2010/main" val="1161066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rthur wang\application data\360se6\User Data\temp\KK00021303.jpg"/>
          <p:cNvPicPr>
            <a:picLocks noChangeAspect="1" noChangeArrowheads="1"/>
          </p:cNvPicPr>
          <p:nvPr/>
        </p:nvPicPr>
        <p:blipFill>
          <a:blip r:embed="rId2" cstate="print"/>
          <a:srcRect/>
          <a:stretch>
            <a:fillRect/>
          </a:stretch>
        </p:blipFill>
        <p:spPr bwMode="auto">
          <a:xfrm>
            <a:off x="5711957" y="3909054"/>
            <a:ext cx="2688299" cy="2670377"/>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TextBox 2"/>
          <p:cNvSpPr txBox="1"/>
          <p:nvPr/>
        </p:nvSpPr>
        <p:spPr>
          <a:xfrm>
            <a:off x="532018" y="260648"/>
            <a:ext cx="6744154" cy="748988"/>
          </a:xfrm>
          <a:prstGeom prst="rect">
            <a:avLst/>
          </a:prstGeom>
          <a:noFill/>
        </p:spPr>
        <p:txBody>
          <a:bodyPr wrap="none" rtlCol="0">
            <a:spAutoFit/>
          </a:bodyPr>
          <a:lstStyle/>
          <a:p>
            <a:pPr defTabSz="1219170"/>
            <a:r>
              <a:rPr lang="zh-CN" altLang="en-US" sz="4267"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矛盾论、实践论都是系统论</a:t>
            </a:r>
          </a:p>
        </p:txBody>
      </p:sp>
      <p:pic>
        <p:nvPicPr>
          <p:cNvPr id="4" name="Picture 6" descr="c:\documents and settings\arthur wang\application data\360se6\User Data\temp\u=234014012,2693454922&amp;fm=21&amp;gp=0.jpg"/>
          <p:cNvPicPr>
            <a:picLocks noChangeAspect="1" noChangeArrowheads="1"/>
          </p:cNvPicPr>
          <p:nvPr/>
        </p:nvPicPr>
        <p:blipFill>
          <a:blip r:embed="rId3" cstate="screen"/>
          <a:srcRect/>
          <a:stretch>
            <a:fillRect/>
          </a:stretch>
        </p:blipFill>
        <p:spPr bwMode="auto">
          <a:xfrm>
            <a:off x="9168342" y="1579079"/>
            <a:ext cx="2496277" cy="2652295"/>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矩形 4"/>
          <p:cNvSpPr/>
          <p:nvPr/>
        </p:nvSpPr>
        <p:spPr>
          <a:xfrm>
            <a:off x="623392" y="1796819"/>
            <a:ext cx="8064896" cy="2061718"/>
          </a:xfrm>
          <a:prstGeom prst="rect">
            <a:avLst/>
          </a:prstGeom>
        </p:spPr>
        <p:txBody>
          <a:bodyPr wrap="square">
            <a:spAutoFit/>
          </a:bodyPr>
          <a:lstStyle/>
          <a:p>
            <a:pPr defTabSz="1219170"/>
            <a:r>
              <a:rPr lang="en-US" altLang="zh-CN"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1937</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年</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提出。</a:t>
            </a:r>
            <a:endParaRPr lang="en-US" altLang="zh-CN"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defTabSz="1219170"/>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运用唯物辩证法总结了中国共产党领导中国革命斗争的实践经验，从</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两种宇宙观</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、矛盾的普遍性、矛盾的特殊性、</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主要矛盾</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和矛盾的主要方面、矛盾诸方面的同一性和斗争性、对抗在矛盾中的地位等方面，深刻地阐述了对立统一规律，发挥了</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对立统一</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规律是辩证法的实质和核心的思想。</a:t>
            </a:r>
          </a:p>
        </p:txBody>
      </p:sp>
      <p:sp>
        <p:nvSpPr>
          <p:cNvPr id="6" name="TextBox 5"/>
          <p:cNvSpPr txBox="1"/>
          <p:nvPr/>
        </p:nvSpPr>
        <p:spPr>
          <a:xfrm>
            <a:off x="719403" y="1028733"/>
            <a:ext cx="1208985" cy="502766"/>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defTabSz="1219170"/>
            <a:r>
              <a:rPr lang="zh-CN" altLang="en-US"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矛盾论</a:t>
            </a:r>
          </a:p>
        </p:txBody>
      </p:sp>
      <p:sp>
        <p:nvSpPr>
          <p:cNvPr id="7" name="矩形 6"/>
          <p:cNvSpPr/>
          <p:nvPr/>
        </p:nvSpPr>
        <p:spPr>
          <a:xfrm>
            <a:off x="815413" y="5311272"/>
            <a:ext cx="8064896" cy="1159228"/>
          </a:xfrm>
          <a:prstGeom prst="rect">
            <a:avLst/>
          </a:prstGeom>
          <a:solidFill>
            <a:schemeClr val="lt1">
              <a:alpha val="60000"/>
            </a:schemeClr>
          </a:solidFill>
          <a:ln w="3175"/>
        </p:spPr>
        <p:style>
          <a:lnRef idx="2">
            <a:schemeClr val="accent2"/>
          </a:lnRef>
          <a:fillRef idx="1">
            <a:schemeClr val="lt1"/>
          </a:fillRef>
          <a:effectRef idx="0">
            <a:schemeClr val="accent2"/>
          </a:effectRef>
          <a:fontRef idx="minor">
            <a:schemeClr val="dk1"/>
          </a:fontRef>
        </p:style>
        <p:txBody>
          <a:bodyPr wrap="square">
            <a:spAutoFit/>
          </a:bodyPr>
          <a:lstStyle/>
          <a:p>
            <a:pPr defTabSz="1219170"/>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不但要研究每一个</a:t>
            </a:r>
            <a:r>
              <a:rPr lang="zh-CN" altLang="en-US" sz="2667"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大系统</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的物质运动形式的特殊的矛盾性及其所规定的本质，而且要研究每一个物质运动形式在其发展长途中的每一个过程的特殊的矛盾及其本质。</a:t>
            </a:r>
          </a:p>
        </p:txBody>
      </p:sp>
      <p:sp>
        <p:nvSpPr>
          <p:cNvPr id="8" name="圆角矩形标注 7"/>
          <p:cNvSpPr/>
          <p:nvPr/>
        </p:nvSpPr>
        <p:spPr>
          <a:xfrm>
            <a:off x="3075179" y="1604798"/>
            <a:ext cx="4841389" cy="465305"/>
          </a:xfrm>
          <a:prstGeom prst="wedgeRoundRectCallout">
            <a:avLst>
              <a:gd name="adj1" fmla="val -76962"/>
              <a:gd name="adj2" fmla="val 19823"/>
              <a:gd name="adj3" fmla="val 16667"/>
            </a:avLst>
          </a:prstGeom>
          <a:solidFill>
            <a:srgbClr val="FF0000">
              <a:alpha val="30000"/>
            </a:srgbClr>
          </a:solidFill>
          <a:ln>
            <a:solidFill>
              <a:srgbClr val="FF0000"/>
            </a:solidFill>
          </a:ln>
        </p:spPr>
        <p:txBody>
          <a:bodyPr wrap="none">
            <a:spAutoFit/>
          </a:bodyPr>
          <a:lstStyle/>
          <a:p>
            <a:pPr algn="ctr" defTabSz="1219170"/>
            <a:r>
              <a:rPr lang="en-US" altLang="zh-CN" sz="2133" dirty="0">
                <a:solidFill>
                  <a:prstClr val="black"/>
                </a:solidFill>
                <a:latin typeface="幼圆" panose="02010509060101010101" pitchFamily="49" charset="-122"/>
                <a:ea typeface="幼圆" panose="02010509060101010101" pitchFamily="49" charset="-122"/>
              </a:rPr>
              <a:t>1945</a:t>
            </a:r>
            <a:r>
              <a:rPr lang="zh-CN" altLang="en-US" sz="2133" dirty="0">
                <a:solidFill>
                  <a:prstClr val="black"/>
                </a:solidFill>
                <a:latin typeface="幼圆" panose="02010509060101010101" pitchFamily="49" charset="-122"/>
                <a:ea typeface="幼圆" panose="02010509060101010101" pitchFamily="49" charset="-122"/>
              </a:rPr>
              <a:t>年，贝塔朗菲</a:t>
            </a:r>
            <a:r>
              <a:rPr lang="en-US" altLang="zh-CN" sz="2133" dirty="0">
                <a:solidFill>
                  <a:prstClr val="black"/>
                </a:solidFill>
                <a:latin typeface="幼圆" panose="02010509060101010101" pitchFamily="49" charset="-122"/>
                <a:ea typeface="幼圆" panose="02010509060101010101" pitchFamily="49" charset="-122"/>
              </a:rPr>
              <a:t>《</a:t>
            </a:r>
            <a:r>
              <a:rPr lang="zh-CN" altLang="en-US" sz="2133" dirty="0">
                <a:solidFill>
                  <a:prstClr val="black"/>
                </a:solidFill>
                <a:latin typeface="幼圆" panose="02010509060101010101" pitchFamily="49" charset="-122"/>
                <a:ea typeface="幼圆" panose="02010509060101010101" pitchFamily="49" charset="-122"/>
              </a:rPr>
              <a:t>关于一般系统论</a:t>
            </a:r>
            <a:r>
              <a:rPr lang="en-US" altLang="zh-CN" sz="2133" dirty="0">
                <a:solidFill>
                  <a:prstClr val="black"/>
                </a:solidFill>
                <a:latin typeface="幼圆" panose="02010509060101010101" pitchFamily="49" charset="-122"/>
                <a:ea typeface="幼圆" panose="02010509060101010101" pitchFamily="49" charset="-122"/>
              </a:rPr>
              <a:t>》</a:t>
            </a:r>
            <a:endParaRPr lang="zh-CN" altLang="en-US" sz="2133" dirty="0">
              <a:solidFill>
                <a:prstClr val="black"/>
              </a:solidFill>
              <a:latin typeface="幼圆" panose="02010509060101010101" pitchFamily="49" charset="-122"/>
              <a:ea typeface="幼圆" panose="02010509060101010101" pitchFamily="49" charset="-122"/>
            </a:endParaRPr>
          </a:p>
        </p:txBody>
      </p:sp>
      <p:sp>
        <p:nvSpPr>
          <p:cNvPr id="9" name="圆角矩形标注 8"/>
          <p:cNvSpPr/>
          <p:nvPr/>
        </p:nvSpPr>
        <p:spPr>
          <a:xfrm>
            <a:off x="2255573" y="3813043"/>
            <a:ext cx="2976331" cy="828454"/>
          </a:xfrm>
          <a:prstGeom prst="wedgeRoundRectCallout">
            <a:avLst>
              <a:gd name="adj1" fmla="val 89489"/>
              <a:gd name="adj2" fmla="val -174583"/>
              <a:gd name="adj3" fmla="val 16667"/>
            </a:avLst>
          </a:prstGeom>
          <a:solidFill>
            <a:srgbClr val="FF0000">
              <a:alpha val="30000"/>
            </a:srgbClr>
          </a:solidFill>
          <a:ln>
            <a:solidFill>
              <a:srgbClr val="FF0000"/>
            </a:solidFill>
          </a:ln>
        </p:spPr>
        <p:txBody>
          <a:bodyPr wrap="square">
            <a:spAutoFit/>
          </a:bodyPr>
          <a:lstStyle/>
          <a:p>
            <a:pPr algn="ctr" defTabSz="1219170"/>
            <a:r>
              <a:rPr lang="zh-CN" altLang="en-US" sz="2133" dirty="0">
                <a:solidFill>
                  <a:prstClr val="black"/>
                </a:solidFill>
                <a:latin typeface="幼圆" panose="02010509060101010101" pitchFamily="49" charset="-122"/>
                <a:ea typeface="幼圆" panose="02010509060101010101" pitchFamily="49" charset="-122"/>
              </a:rPr>
              <a:t>序参量、耗散结构、协同学、突变论</a:t>
            </a:r>
          </a:p>
        </p:txBody>
      </p:sp>
      <p:sp>
        <p:nvSpPr>
          <p:cNvPr id="10" name="圆角矩形标注 9"/>
          <p:cNvSpPr/>
          <p:nvPr/>
        </p:nvSpPr>
        <p:spPr>
          <a:xfrm>
            <a:off x="6384032" y="3813043"/>
            <a:ext cx="1920213" cy="465305"/>
          </a:xfrm>
          <a:prstGeom prst="wedgeRoundRectCallout">
            <a:avLst>
              <a:gd name="adj1" fmla="val -20415"/>
              <a:gd name="adj2" fmla="val -110755"/>
              <a:gd name="adj3" fmla="val 16667"/>
            </a:avLst>
          </a:prstGeom>
          <a:solidFill>
            <a:srgbClr val="FF0000">
              <a:alpha val="30000"/>
            </a:srgbClr>
          </a:solidFill>
          <a:ln>
            <a:solidFill>
              <a:srgbClr val="FF0000"/>
            </a:solidFill>
          </a:ln>
        </p:spPr>
        <p:txBody>
          <a:bodyPr wrap="square">
            <a:spAutoFit/>
          </a:bodyPr>
          <a:lstStyle/>
          <a:p>
            <a:pPr algn="ctr" defTabSz="1219170"/>
            <a:r>
              <a:rPr lang="zh-CN" altLang="en-US" sz="2133" dirty="0">
                <a:solidFill>
                  <a:prstClr val="black"/>
                </a:solidFill>
                <a:latin typeface="幼圆" panose="02010509060101010101" pitchFamily="49" charset="-122"/>
                <a:ea typeface="幼圆" panose="02010509060101010101" pitchFamily="49" charset="-122"/>
              </a:rPr>
              <a:t>系统动力学</a:t>
            </a:r>
          </a:p>
        </p:txBody>
      </p:sp>
      <p:sp>
        <p:nvSpPr>
          <p:cNvPr id="11" name="圆角矩形标注 10"/>
          <p:cNvSpPr/>
          <p:nvPr/>
        </p:nvSpPr>
        <p:spPr>
          <a:xfrm>
            <a:off x="0" y="3909054"/>
            <a:ext cx="1920213" cy="465305"/>
          </a:xfrm>
          <a:prstGeom prst="wedgeRoundRectCallout">
            <a:avLst>
              <a:gd name="adj1" fmla="val 52159"/>
              <a:gd name="adj2" fmla="val -260086"/>
              <a:gd name="adj3" fmla="val 16667"/>
            </a:avLst>
          </a:prstGeom>
          <a:solidFill>
            <a:srgbClr val="FF0000">
              <a:alpha val="30000"/>
            </a:srgbClr>
          </a:solidFill>
          <a:ln>
            <a:solidFill>
              <a:srgbClr val="FF0000"/>
            </a:solidFill>
          </a:ln>
        </p:spPr>
        <p:txBody>
          <a:bodyPr wrap="square">
            <a:spAutoFit/>
          </a:bodyPr>
          <a:lstStyle/>
          <a:p>
            <a:pPr algn="ctr" defTabSz="1219170"/>
            <a:r>
              <a:rPr lang="zh-CN" altLang="en-US" sz="2133" dirty="0">
                <a:solidFill>
                  <a:prstClr val="black"/>
                </a:solidFill>
                <a:latin typeface="幼圆" panose="02010509060101010101" pitchFamily="49" charset="-122"/>
                <a:ea typeface="幼圆" panose="02010509060101010101" pitchFamily="49" charset="-122"/>
              </a:rPr>
              <a:t>有机系统论</a:t>
            </a:r>
          </a:p>
        </p:txBody>
      </p:sp>
      <p:sp>
        <p:nvSpPr>
          <p:cNvPr id="12" name="TextBox 11"/>
          <p:cNvSpPr txBox="1"/>
          <p:nvPr/>
        </p:nvSpPr>
        <p:spPr>
          <a:xfrm>
            <a:off x="663149" y="4771514"/>
            <a:ext cx="1723549" cy="461665"/>
          </a:xfrm>
          <a:prstGeom prst="rect">
            <a:avLst/>
          </a:prstGeom>
          <a:noFill/>
        </p:spPr>
        <p:txBody>
          <a:bodyPr wrap="none" rtlCol="0">
            <a:spAutoFit/>
          </a:bodyPr>
          <a:lstStyle/>
          <a:p>
            <a:pPr defTabSz="1219170"/>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原文摘录：</a:t>
            </a:r>
          </a:p>
        </p:txBody>
      </p:sp>
    </p:spTree>
    <p:extLst>
      <p:ext uri="{BB962C8B-B14F-4D97-AF65-F5344CB8AC3E}">
        <p14:creationId xmlns:p14="http://schemas.microsoft.com/office/powerpoint/2010/main" val="1738836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360" y="1220755"/>
            <a:ext cx="8256917" cy="1733488"/>
          </a:xfrm>
          <a:prstGeom prst="rect">
            <a:avLst/>
          </a:prstGeom>
        </p:spPr>
        <p:txBody>
          <a:bodyPr wrap="square">
            <a:spAutoFit/>
          </a:bodyPr>
          <a:lstStyle/>
          <a:p>
            <a:pPr algn="just" defTabSz="1219170"/>
            <a:r>
              <a:rPr lang="en-US" altLang="zh-CN"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1937</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年</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提出。</a:t>
            </a:r>
            <a:endParaRPr lang="en-US" altLang="zh-CN"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just" defTabSz="1219170"/>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认识论著作，也是一部辩证法著作。①阐明了人类认识的过程是一个矛盾不断产生、又不断解决的无限辩证</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发展</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的过程；②论述和发展了认识领域中的</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量变质变规律</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；③论证了理论在一定条件下的决定作用。</a:t>
            </a:r>
          </a:p>
        </p:txBody>
      </p:sp>
      <p:sp>
        <p:nvSpPr>
          <p:cNvPr id="4" name="TextBox 3"/>
          <p:cNvSpPr txBox="1"/>
          <p:nvPr/>
        </p:nvSpPr>
        <p:spPr>
          <a:xfrm>
            <a:off x="335360" y="356659"/>
            <a:ext cx="1415772" cy="58477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defTabSz="1219170"/>
            <a:r>
              <a:rPr lang="zh-CN" altLang="en-US" sz="3200"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实践论</a:t>
            </a:r>
          </a:p>
        </p:txBody>
      </p:sp>
      <p:sp>
        <p:nvSpPr>
          <p:cNvPr id="5" name="矩形 4"/>
          <p:cNvSpPr/>
          <p:nvPr/>
        </p:nvSpPr>
        <p:spPr>
          <a:xfrm>
            <a:off x="431371" y="3909053"/>
            <a:ext cx="5184576" cy="2143920"/>
          </a:xfrm>
          <a:prstGeom prst="rect">
            <a:avLst/>
          </a:prstGeom>
          <a:ln w="3175"/>
        </p:spPr>
        <p:style>
          <a:lnRef idx="2">
            <a:schemeClr val="accent2"/>
          </a:lnRef>
          <a:fillRef idx="1">
            <a:schemeClr val="lt1"/>
          </a:fillRef>
          <a:effectRef idx="0">
            <a:schemeClr val="accent2"/>
          </a:effectRef>
          <a:fontRef idx="minor">
            <a:schemeClr val="dk1"/>
          </a:fontRef>
        </p:style>
        <p:txBody>
          <a:bodyPr wrap="square">
            <a:spAutoFit/>
          </a:bodyPr>
          <a:lstStyle/>
          <a:p>
            <a:pPr algn="just" defTabSz="1219170"/>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要完全地反映整个的事物，反映事物的本质，反映事物的内部规律性，就必须经过思考作用，</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将丰富的感觉材料加以去粗取精、去伪存真、由此及彼、由表及里</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的改造制作工夫，造成概念和理论的</a:t>
            </a:r>
            <a:r>
              <a:rPr lang="zh-CN" altLang="en-US" sz="2667"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，就必须从感性认识跃进到理性认识。</a:t>
            </a:r>
          </a:p>
        </p:txBody>
      </p:sp>
      <p:sp>
        <p:nvSpPr>
          <p:cNvPr id="6" name="圆角矩形标注 5"/>
          <p:cNvSpPr/>
          <p:nvPr/>
        </p:nvSpPr>
        <p:spPr>
          <a:xfrm>
            <a:off x="3791744" y="548681"/>
            <a:ext cx="1920213" cy="510778"/>
          </a:xfrm>
          <a:prstGeom prst="wedgeRoundRectCallout">
            <a:avLst>
              <a:gd name="adj1" fmla="val 51359"/>
              <a:gd name="adj2" fmla="val 196876"/>
              <a:gd name="adj3" fmla="val 16667"/>
            </a:avLst>
          </a:prstGeom>
          <a:solidFill>
            <a:srgbClr val="FF0000">
              <a:alpha val="30000"/>
            </a:srgbClr>
          </a:solidFill>
          <a:ln>
            <a:solidFill>
              <a:srgbClr val="FF0000"/>
            </a:solidFill>
          </a:ln>
        </p:spPr>
        <p:txBody>
          <a:bodyPr wrap="square">
            <a:spAutoFit/>
          </a:bodyPr>
          <a:lstStyle/>
          <a:p>
            <a:pPr algn="ctr" defTabSz="1219170"/>
            <a:r>
              <a:rPr lang="zh-CN" altLang="en-US" sz="2400" dirty="0">
                <a:solidFill>
                  <a:prstClr val="black"/>
                </a:solidFill>
                <a:latin typeface="幼圆" panose="02010509060101010101" pitchFamily="49" charset="-122"/>
                <a:ea typeface="幼圆" panose="02010509060101010101" pitchFamily="49" charset="-122"/>
              </a:rPr>
              <a:t>系统的使命</a:t>
            </a:r>
          </a:p>
        </p:txBody>
      </p:sp>
      <p:sp>
        <p:nvSpPr>
          <p:cNvPr id="7" name="TextBox 6"/>
          <p:cNvSpPr txBox="1"/>
          <p:nvPr/>
        </p:nvSpPr>
        <p:spPr>
          <a:xfrm>
            <a:off x="349215" y="3376497"/>
            <a:ext cx="1891865" cy="502766"/>
          </a:xfrm>
          <a:prstGeom prst="rect">
            <a:avLst/>
          </a:prstGeom>
          <a:noFill/>
        </p:spPr>
        <p:txBody>
          <a:bodyPr wrap="none" rtlCol="0">
            <a:spAutoFit/>
          </a:bodyPr>
          <a:lstStyle/>
          <a:p>
            <a:pPr defTabSz="1219170"/>
            <a:r>
              <a:rPr lang="zh-CN" altLang="en-US" sz="26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原文摘录：</a:t>
            </a:r>
          </a:p>
        </p:txBody>
      </p:sp>
      <p:sp>
        <p:nvSpPr>
          <p:cNvPr id="8" name="圆角矩形标注 7"/>
          <p:cNvSpPr/>
          <p:nvPr/>
        </p:nvSpPr>
        <p:spPr>
          <a:xfrm>
            <a:off x="4463819" y="2660915"/>
            <a:ext cx="4032448" cy="510778"/>
          </a:xfrm>
          <a:prstGeom prst="wedgeRoundRectCallout">
            <a:avLst>
              <a:gd name="adj1" fmla="val -63369"/>
              <a:gd name="adj2" fmla="val -52894"/>
              <a:gd name="adj3" fmla="val 16667"/>
            </a:avLst>
          </a:prstGeom>
          <a:solidFill>
            <a:srgbClr val="FF0000">
              <a:alpha val="30000"/>
            </a:srgbClr>
          </a:solidFill>
          <a:ln>
            <a:solidFill>
              <a:srgbClr val="FF0000"/>
            </a:solidFill>
          </a:ln>
        </p:spPr>
        <p:txBody>
          <a:bodyPr wrap="square">
            <a:spAutoFit/>
          </a:bodyPr>
          <a:lstStyle/>
          <a:p>
            <a:pPr algn="ctr" defTabSz="1219170"/>
            <a:r>
              <a:rPr lang="zh-CN" altLang="en-US" sz="2400" dirty="0">
                <a:solidFill>
                  <a:prstClr val="black"/>
                </a:solidFill>
                <a:latin typeface="幼圆" panose="02010509060101010101" pitchFamily="49" charset="-122"/>
                <a:ea typeface="幼圆" panose="02010509060101010101" pitchFamily="49" charset="-122"/>
              </a:rPr>
              <a:t>控制论、协同学、突变论</a:t>
            </a:r>
          </a:p>
        </p:txBody>
      </p:sp>
      <p:sp>
        <p:nvSpPr>
          <p:cNvPr id="9" name="圆角矩形标注 8"/>
          <p:cNvSpPr/>
          <p:nvPr/>
        </p:nvSpPr>
        <p:spPr>
          <a:xfrm>
            <a:off x="2639616" y="3194395"/>
            <a:ext cx="1536171" cy="510778"/>
          </a:xfrm>
          <a:prstGeom prst="wedgeRoundRectCallout">
            <a:avLst>
              <a:gd name="adj1" fmla="val 74237"/>
              <a:gd name="adj2" fmla="val 225057"/>
              <a:gd name="adj3" fmla="val 16667"/>
            </a:avLst>
          </a:prstGeom>
          <a:solidFill>
            <a:srgbClr val="FF0000">
              <a:alpha val="30000"/>
            </a:srgbClr>
          </a:solidFill>
          <a:ln>
            <a:solidFill>
              <a:srgbClr val="FF0000"/>
            </a:solidFill>
          </a:ln>
        </p:spPr>
        <p:txBody>
          <a:bodyPr wrap="square">
            <a:spAutoFit/>
          </a:bodyPr>
          <a:lstStyle/>
          <a:p>
            <a:pPr algn="ctr" defTabSz="1219170"/>
            <a:r>
              <a:rPr lang="zh-CN" altLang="en-US" sz="2400" dirty="0">
                <a:solidFill>
                  <a:prstClr val="black"/>
                </a:solidFill>
                <a:latin typeface="幼圆" panose="02010509060101010101" pitchFamily="49" charset="-122"/>
                <a:ea typeface="幼圆" panose="02010509060101010101" pitchFamily="49" charset="-122"/>
              </a:rPr>
              <a:t>信息论</a:t>
            </a:r>
          </a:p>
        </p:txBody>
      </p:sp>
      <p:pic>
        <p:nvPicPr>
          <p:cNvPr id="17" name="Picture 4" descr="c:\documents and settings\arthur wang\application data\360se6\User Data\temp\se17677515.jpg"/>
          <p:cNvPicPr>
            <a:picLocks noChangeAspect="1" noChangeArrowheads="1"/>
          </p:cNvPicPr>
          <p:nvPr/>
        </p:nvPicPr>
        <p:blipFill>
          <a:blip r:embed="rId2" cstate="screen"/>
          <a:srcRect/>
          <a:stretch>
            <a:fillRect/>
          </a:stretch>
        </p:blipFill>
        <p:spPr bwMode="auto">
          <a:xfrm>
            <a:off x="6012872" y="3401291"/>
            <a:ext cx="2592288" cy="3358192"/>
          </a:xfrm>
          <a:prstGeom prst="rect">
            <a:avLst/>
          </a:prstGeom>
          <a:noFill/>
        </p:spPr>
      </p:pic>
      <p:grpSp>
        <p:nvGrpSpPr>
          <p:cNvPr id="19" name="组合 18"/>
          <p:cNvGrpSpPr/>
          <p:nvPr/>
        </p:nvGrpSpPr>
        <p:grpSpPr>
          <a:xfrm>
            <a:off x="266734" y="5952664"/>
            <a:ext cx="5401198" cy="836712"/>
            <a:chOff x="200050" y="4371950"/>
            <a:chExt cx="4050899" cy="627534"/>
          </a:xfrm>
        </p:grpSpPr>
        <p:pic>
          <p:nvPicPr>
            <p:cNvPr id="20" name="图片 19" descr="女阿色6-眨眼.gif"/>
            <p:cNvPicPr>
              <a:picLocks noChangeAspect="1"/>
            </p:cNvPicPr>
            <p:nvPr/>
          </p:nvPicPr>
          <p:blipFill>
            <a:blip r:embed="rId3" cstate="screen"/>
            <a:stretch>
              <a:fillRect/>
            </a:stretch>
          </p:blipFill>
          <p:spPr>
            <a:xfrm>
              <a:off x="200050" y="4371950"/>
              <a:ext cx="627534" cy="627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1" name="TextBox 20"/>
            <p:cNvSpPr txBox="1"/>
            <p:nvPr/>
          </p:nvSpPr>
          <p:spPr>
            <a:xfrm>
              <a:off x="1331640" y="4515966"/>
              <a:ext cx="2919309" cy="438581"/>
            </a:xfrm>
            <a:prstGeom prst="wedgeRectCallout">
              <a:avLst>
                <a:gd name="adj1" fmla="val -66473"/>
                <a:gd name="adj2" fmla="val 14359"/>
              </a:avLst>
            </a:prstGeom>
            <a:solidFill>
              <a:srgbClr val="FF99CC"/>
            </a:solidFill>
          </p:spPr>
          <p:style>
            <a:lnRef idx="3">
              <a:schemeClr val="lt1"/>
            </a:lnRef>
            <a:fillRef idx="1">
              <a:schemeClr val="accent2"/>
            </a:fillRef>
            <a:effectRef idx="1">
              <a:schemeClr val="accent2"/>
            </a:effectRef>
            <a:fontRef idx="minor">
              <a:schemeClr val="lt1"/>
            </a:fontRef>
          </p:style>
          <p:txBody>
            <a:bodyPr wrap="none" rtlCol="0">
              <a:spAutoFit/>
            </a:bodyPr>
            <a:lstStyle/>
            <a:p>
              <a:pPr defTabSz="1219170"/>
              <a:r>
                <a:rPr lang="zh-CN" altLang="en-US" sz="3200" b="1" dirty="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大庆油田，两论起家</a:t>
              </a:r>
            </a:p>
          </p:txBody>
        </p:sp>
      </p:grpSp>
      <p:pic>
        <p:nvPicPr>
          <p:cNvPr id="14" name="Picture 6" descr="c:\documents and settings\arthur wang\application data\360se6\User Data\temp\u=234014012,2693454922&amp;fm=21&amp;gp=0.jpg"/>
          <p:cNvPicPr>
            <a:picLocks noChangeAspect="1" noChangeArrowheads="1"/>
          </p:cNvPicPr>
          <p:nvPr/>
        </p:nvPicPr>
        <p:blipFill>
          <a:blip r:embed="rId4" cstate="screen"/>
          <a:srcRect/>
          <a:stretch>
            <a:fillRect/>
          </a:stretch>
        </p:blipFill>
        <p:spPr bwMode="auto">
          <a:xfrm>
            <a:off x="9168342" y="1579079"/>
            <a:ext cx="2496277" cy="2652295"/>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936875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1000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screen"/>
          <a:srcRect/>
          <a:stretch>
            <a:fillRect/>
          </a:stretch>
        </p:blipFill>
        <p:spPr bwMode="auto">
          <a:xfrm>
            <a:off x="7622085" y="4283910"/>
            <a:ext cx="4906631" cy="2985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19402" y="4477372"/>
            <a:ext cx="7584844" cy="1938992"/>
          </a:xfrm>
          <a:prstGeom prst="rect">
            <a:avLst/>
          </a:prstGeom>
          <a:noFill/>
          <a:ln w="3175"/>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我们的国家有个优秀的吸引子：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中国共产党</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我们的党有个优秀的吸引子：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党中央</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我们的党中央有个优秀的吸引子：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习近平</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我们的各级组织的吸引子：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领导班子</a:t>
            </a: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我们的领导班子的吸引子：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主要领导</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pic>
        <p:nvPicPr>
          <p:cNvPr id="8194" name="Picture 2"/>
          <p:cNvPicPr>
            <a:picLocks noChangeAspect="1" noChangeArrowheads="1"/>
          </p:cNvPicPr>
          <p:nvPr/>
        </p:nvPicPr>
        <p:blipFill rotWithShape="1">
          <a:blip r:embed="rId3" cstate="screen"/>
          <a:srcRect/>
          <a:stretch>
            <a:fillRect/>
          </a:stretch>
        </p:blipFill>
        <p:spPr bwMode="auto">
          <a:xfrm>
            <a:off x="760132" y="1753459"/>
            <a:ext cx="6816000" cy="253045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2"/>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11184565" y="4535664"/>
            <a:ext cx="384043" cy="376115"/>
          </a:xfrm>
          <a:prstGeom prst="rect">
            <a:avLst/>
          </a:prstGeom>
          <a:noFill/>
          <a:ln>
            <a:noFill/>
          </a:ln>
          <a:effectLst>
            <a:glow rad="101600">
              <a:schemeClr val="bg1">
                <a:alpha val="6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5734727" y="2153566"/>
            <a:ext cx="5929892" cy="2554545"/>
          </a:xfrm>
          <a:prstGeom prst="rect">
            <a:avLst/>
          </a:prstGeom>
          <a:solidFill>
            <a:schemeClr val="bg1">
              <a:alpha val="83000"/>
            </a:schemeClr>
          </a:solidFill>
          <a:effectLst>
            <a:softEdge rad="317500"/>
          </a:effectLst>
        </p:spPr>
        <p:txBody>
          <a:bodyPr wrap="none" rtlCol="0">
            <a:spAutoFit/>
          </a:bodyPr>
          <a:lstStyle/>
          <a:p>
            <a:pPr algn="r"/>
            <a:endParaRPr lang="en-US" altLang="zh-CN"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共产党员是用特殊材料制成的！</a:t>
            </a:r>
            <a:endParaRPr lang="en-US" altLang="zh-CN"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主要说的是吸引子，不是系统体。</a:t>
            </a:r>
            <a:endParaRPr lang="en-US" altLang="zh-CN"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是思想，是共产主义伟大理想。</a:t>
            </a:r>
            <a:endParaRPr lang="en-US" altLang="zh-CN"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是信念，是实现中国梦的光荣使命。</a:t>
            </a:r>
            <a:endParaRPr lang="en-US" altLang="zh-CN"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endPar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7" name="TextBox 6"/>
          <p:cNvSpPr txBox="1"/>
          <p:nvPr/>
        </p:nvSpPr>
        <p:spPr>
          <a:xfrm>
            <a:off x="7728183" y="1703017"/>
            <a:ext cx="3648405" cy="830997"/>
          </a:xfrm>
          <a:prstGeom prst="rect">
            <a:avLst/>
          </a:prstGeom>
          <a:noFill/>
          <a:ln w="3175">
            <a:solidFill>
              <a:srgbClr val="C00000"/>
            </a:solidFill>
          </a:ln>
        </p:spPr>
        <p:txBody>
          <a:bodyPr wrap="square" rtlCol="0">
            <a:spAutoFit/>
          </a:bodyPr>
          <a:lstStyle/>
          <a:p>
            <a:pPr algn="dist"/>
            <a:r>
              <a:rPr lang="zh-CN" altLang="en-US" sz="24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每一个党员都要团结在</a:t>
            </a:r>
            <a:endParaRPr lang="en-US" altLang="zh-CN" sz="24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dist"/>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党</a:t>
            </a:r>
            <a:r>
              <a:rPr lang="en-US" altLang="zh-CN" sz="24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优秀吸引子</a:t>
            </a:r>
            <a:r>
              <a:rPr lang="zh-CN" altLang="en-US" sz="24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的周围</a:t>
            </a:r>
          </a:p>
        </p:txBody>
      </p:sp>
      <p:sp>
        <p:nvSpPr>
          <p:cNvPr id="10" name="TextBox 1"/>
          <p:cNvSpPr txBox="1"/>
          <p:nvPr/>
        </p:nvSpPr>
        <p:spPr>
          <a:xfrm>
            <a:off x="455524" y="280637"/>
            <a:ext cx="4698722" cy="584775"/>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吸引子最重要的属性是：</a:t>
            </a:r>
          </a:p>
        </p:txBody>
      </p:sp>
      <p:sp>
        <p:nvSpPr>
          <p:cNvPr id="11" name="TextBox 2"/>
          <p:cNvSpPr txBox="1"/>
          <p:nvPr/>
        </p:nvSpPr>
        <p:spPr>
          <a:xfrm>
            <a:off x="3490464" y="719724"/>
            <a:ext cx="5507470" cy="995209"/>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5867"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使命感、方向感</a:t>
            </a:r>
          </a:p>
        </p:txBody>
      </p:sp>
    </p:spTree>
    <p:extLst>
      <p:ext uri="{BB962C8B-B14F-4D97-AF65-F5344CB8AC3E}">
        <p14:creationId xmlns:p14="http://schemas.microsoft.com/office/powerpoint/2010/main" val="3933231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afterEffect">
                                  <p:stCondLst>
                                    <p:cond delay="0"/>
                                  </p:stCondLst>
                                  <p:endCondLst>
                                    <p:cond evt="onNext" delay="0">
                                      <p:tgtEl>
                                        <p:sldTgt/>
                                      </p:tgtEl>
                                    </p:cond>
                                  </p:endCondLst>
                                  <p:childTnLst>
                                    <p:animEffect transition="out" filter="fade">
                                      <p:cBhvr>
                                        <p:cTn id="6" dur="2000" tmFilter="0, 0; .2, .5; .8, .5; 1, 0"/>
                                        <p:tgtEl>
                                          <p:spTgt spid="13"/>
                                        </p:tgtEl>
                                      </p:cBhvr>
                                    </p:animEffect>
                                    <p:animScale>
                                      <p:cBhvr>
                                        <p:cTn id="7" dur="100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9404" y="644692"/>
            <a:ext cx="8494633"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耗散结构系统需要强大的、优秀的吸引子，否则可能会解体。</a:t>
            </a:r>
          </a:p>
        </p:txBody>
      </p:sp>
      <p:pic>
        <p:nvPicPr>
          <p:cNvPr id="8" name="图片 7"/>
          <p:cNvPicPr>
            <a:picLocks noChangeAspect="1"/>
          </p:cNvPicPr>
          <p:nvPr/>
        </p:nvPicPr>
        <p:blipFill>
          <a:blip r:embed="rId2" cstate="screen"/>
          <a:stretch>
            <a:fillRect/>
          </a:stretch>
        </p:blipFill>
        <p:spPr>
          <a:xfrm>
            <a:off x="1103447" y="2996162"/>
            <a:ext cx="4224469" cy="3313159"/>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9" name="图片 8"/>
          <p:cNvPicPr>
            <a:picLocks noChangeAspect="1"/>
          </p:cNvPicPr>
          <p:nvPr/>
        </p:nvPicPr>
        <p:blipFill>
          <a:blip r:embed="rId3"/>
          <a:stretch>
            <a:fillRect/>
          </a:stretch>
        </p:blipFill>
        <p:spPr>
          <a:xfrm rot="245057">
            <a:off x="6496509" y="3174775"/>
            <a:ext cx="5134716" cy="3341464"/>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文本框 9"/>
          <p:cNvSpPr txBox="1"/>
          <p:nvPr/>
        </p:nvSpPr>
        <p:spPr>
          <a:xfrm>
            <a:off x="998974" y="1220755"/>
            <a:ext cx="6032421" cy="830997"/>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为什么前苏联变成耗散结构系统后解体了？</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为什么中国的改革虽有波折却蒸蒸日上？</a:t>
            </a:r>
          </a:p>
        </p:txBody>
      </p:sp>
      <p:sp>
        <p:nvSpPr>
          <p:cNvPr id="11" name="文本框 10"/>
          <p:cNvSpPr txBox="1"/>
          <p:nvPr/>
        </p:nvSpPr>
        <p:spPr>
          <a:xfrm>
            <a:off x="1295467" y="2180862"/>
            <a:ext cx="9623147" cy="584775"/>
          </a:xfrm>
          <a:prstGeom prst="rect">
            <a:avLst/>
          </a:prstGeom>
          <a:noFill/>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因为我们的吸引子，中国共产党，更优秀！更强大！</a:t>
            </a:r>
          </a:p>
        </p:txBody>
      </p:sp>
    </p:spTree>
    <p:extLst>
      <p:ext uri="{BB962C8B-B14F-4D97-AF65-F5344CB8AC3E}">
        <p14:creationId xmlns:p14="http://schemas.microsoft.com/office/powerpoint/2010/main" val="467795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1424" y="644691"/>
            <a:ext cx="7853432" cy="666786"/>
          </a:xfrm>
          <a:prstGeom prst="rect">
            <a:avLst/>
          </a:prstGeom>
          <a:noFill/>
        </p:spPr>
        <p:txBody>
          <a:bodyPr wrap="none" rtlCol="0">
            <a:spAutoFit/>
          </a:bodyPr>
          <a:lstStyle/>
          <a:p>
            <a:r>
              <a:rPr lang="zh-CN" altLang="en-US" sz="3733"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系统结构动力学：</a:t>
            </a:r>
            <a:r>
              <a:rPr lang="zh-CN" altLang="en-US"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局部比较优势原理</a:t>
            </a:r>
          </a:p>
        </p:txBody>
      </p:sp>
      <p:sp>
        <p:nvSpPr>
          <p:cNvPr id="7" name="矩形 6"/>
          <p:cNvSpPr/>
          <p:nvPr/>
        </p:nvSpPr>
        <p:spPr>
          <a:xfrm>
            <a:off x="10704512" y="0"/>
            <a:ext cx="1487488" cy="6858000"/>
          </a:xfrm>
          <a:prstGeom prst="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chorCtr="1"/>
          <a:lstStyle/>
          <a:p>
            <a:pPr algn="ct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系统结构动力学</a:t>
            </a:r>
          </a:p>
        </p:txBody>
      </p:sp>
      <p:pic>
        <p:nvPicPr>
          <p:cNvPr id="369666" name="Picture 2" descr="http://www.kfzimg.com/G06/M00/5D/CE/p4YBAFntYb2AehxEAAQKx97lNDI897_b.jpg"/>
          <p:cNvPicPr>
            <a:picLocks noChangeAspect="1" noChangeArrowheads="1"/>
          </p:cNvPicPr>
          <p:nvPr/>
        </p:nvPicPr>
        <p:blipFill>
          <a:blip r:embed="rId2" cstate="screen"/>
          <a:srcRect/>
          <a:stretch>
            <a:fillRect/>
          </a:stretch>
        </p:blipFill>
        <p:spPr bwMode="auto">
          <a:xfrm>
            <a:off x="1428717" y="1523987"/>
            <a:ext cx="2286016" cy="324978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69672" name="Picture 8" descr="https://timgsa.baidu.com/timg?image&amp;quality=80&amp;size=b9999_10000&amp;sec=1509718514&amp;di=d0e81f5ec9da71c2dcecedf43e31ddd0&amp;imgtype=jpg&amp;er=1&amp;src=http%3A%2F%2Fimg001.photo.21cn.com%2Fphotos%2Falbum%2F20121115%2Fo%2FD61FAFA9626CF296E1536C4EE3C0F885.jpg"/>
          <p:cNvPicPr>
            <a:picLocks noChangeAspect="1" noChangeArrowheads="1"/>
          </p:cNvPicPr>
          <p:nvPr/>
        </p:nvPicPr>
        <p:blipFill>
          <a:blip r:embed="rId3" cstate="screen"/>
          <a:srcRect/>
          <a:stretch>
            <a:fillRect/>
          </a:stretch>
        </p:blipFill>
        <p:spPr bwMode="auto">
          <a:xfrm>
            <a:off x="571461" y="2476495"/>
            <a:ext cx="1238259" cy="170794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69674" name="AutoShape 10" descr="https://ss1.bdstatic.com/70cFvXSh_Q1YnxGkpoWK1HF6hhy/it/u=2489379755,2112031170&amp;fm=27&amp;gp=0.jpg"/>
          <p:cNvSpPr>
            <a:spLocks noChangeAspect="1" noChangeArrowheads="1"/>
          </p:cNvSpPr>
          <p:nvPr/>
        </p:nvSpPr>
        <p:spPr bwMode="auto">
          <a:xfrm>
            <a:off x="207433" y="-192617"/>
            <a:ext cx="406400" cy="406401"/>
          </a:xfrm>
          <a:prstGeom prst="rect">
            <a:avLst/>
          </a:prstGeom>
          <a:noFill/>
        </p:spPr>
        <p:txBody>
          <a:bodyPr vert="horz" wrap="square" lIns="121920" tIns="60960" rIns="121920" bIns="60960" numCol="1" anchor="t" anchorCtr="0" compatLnSpc="1"/>
          <a:lstStyle/>
          <a:p>
            <a:endParaRPr lang="zh-CN" altLang="en-US" sz="2400" dirty="0">
              <a:ea typeface="楷体" panose="02010609060101010101" pitchFamily="49" charset="-122"/>
            </a:endParaRPr>
          </a:p>
        </p:txBody>
      </p:sp>
      <p:pic>
        <p:nvPicPr>
          <p:cNvPr id="369676" name="Picture 12" descr="https://timgsa.baidu.com/timg?image&amp;quality=80&amp;size=b9999_10000&amp;sec=1509718601&amp;di=7035013bbb5c3678169cd26836e87cec&amp;imgtype=jpg&amp;er=1&amp;src=http%3A%2F%2Fy0.ifengimg.com%2Ff100847c8ada06b8%2F2012%2F1022%2Frdn_5084c2227ec9b.jpg"/>
          <p:cNvPicPr>
            <a:picLocks noChangeAspect="1" noChangeArrowheads="1"/>
          </p:cNvPicPr>
          <p:nvPr/>
        </p:nvPicPr>
        <p:blipFill>
          <a:blip r:embed="rId4" cstate="screen"/>
          <a:srcRect/>
          <a:stretch>
            <a:fillRect/>
          </a:stretch>
        </p:blipFill>
        <p:spPr bwMode="auto">
          <a:xfrm>
            <a:off x="571461" y="4968456"/>
            <a:ext cx="3143272" cy="169906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TextBox 13"/>
          <p:cNvSpPr txBox="1"/>
          <p:nvPr/>
        </p:nvSpPr>
        <p:spPr>
          <a:xfrm>
            <a:off x="4705766" y="1479413"/>
            <a:ext cx="4969630" cy="502766"/>
          </a:xfrm>
          <a:prstGeom prst="rect">
            <a:avLst/>
          </a:prstGeom>
          <a:noFill/>
        </p:spPr>
        <p:txBody>
          <a:bodyPr wrap="none" rtlCol="0">
            <a:spAutoFit/>
          </a:bodyPr>
          <a:lstStyle/>
          <a:p>
            <a:pPr algn="ctr"/>
            <a:r>
              <a:rPr lang="zh-CN" altLang="en-US" sz="2667" dirty="0">
                <a:latin typeface="方正粗宋简体" panose="03000509000000000000" pitchFamily="65" charset="-122"/>
                <a:ea typeface="方正粗宋简体" panose="03000509000000000000" pitchFamily="65" charset="-122"/>
              </a:rPr>
              <a:t>短板理论                     长板理论</a:t>
            </a:r>
          </a:p>
        </p:txBody>
      </p:sp>
      <p:pic>
        <p:nvPicPr>
          <p:cNvPr id="369678" name="Picture 14" descr="https://timgsa.baidu.com/timg?image&amp;quality=80&amp;size=b9999_10000&amp;sec=1509718827&amp;di=963013cd68447d47423a9a47a0eabe19&amp;imgtype=jpg&amp;er=1&amp;src=http%3A%2F%2Fs9.rr.itc.cn%2Fr%2FwapChange%2F20172_23_15%2Fa37t1f8126906295357.jpg"/>
          <p:cNvPicPr>
            <a:picLocks noChangeAspect="1" noChangeArrowheads="1"/>
          </p:cNvPicPr>
          <p:nvPr/>
        </p:nvPicPr>
        <p:blipFill>
          <a:blip r:embed="rId5"/>
          <a:srcRect/>
          <a:stretch>
            <a:fillRect/>
          </a:stretch>
        </p:blipFill>
        <p:spPr bwMode="auto">
          <a:xfrm>
            <a:off x="4476739" y="2079532"/>
            <a:ext cx="5238787" cy="3422673"/>
          </a:xfrm>
          <a:prstGeom prst="rect">
            <a:avLst/>
          </a:prstGeom>
          <a:noFill/>
        </p:spPr>
      </p:pic>
      <p:sp>
        <p:nvSpPr>
          <p:cNvPr id="16" name="右箭头 15"/>
          <p:cNvSpPr/>
          <p:nvPr/>
        </p:nvSpPr>
        <p:spPr>
          <a:xfrm>
            <a:off x="6477003" y="1412776"/>
            <a:ext cx="1524011" cy="66675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sz="2400" dirty="0">
              <a:ea typeface="楷体" panose="02010609060101010101" pitchFamily="49" charset="-122"/>
            </a:endParaRPr>
          </a:p>
        </p:txBody>
      </p:sp>
      <p:sp>
        <p:nvSpPr>
          <p:cNvPr id="17" name="TextBox 16"/>
          <p:cNvSpPr txBox="1"/>
          <p:nvPr/>
        </p:nvSpPr>
        <p:spPr>
          <a:xfrm>
            <a:off x="4000485" y="5313535"/>
            <a:ext cx="6286544" cy="830997"/>
          </a:xfrm>
          <a:prstGeom prst="rect">
            <a:avLst/>
          </a:prstGeom>
          <a:noFill/>
        </p:spPr>
        <p:txBody>
          <a:bodyPr wrap="square" rtlCol="0">
            <a:spAutoFit/>
          </a:bodyPr>
          <a:lstStyle/>
          <a:p>
            <a:r>
              <a:rPr lang="zh-CN" altLang="en-US" sz="2400" dirty="0">
                <a:latin typeface="方正超粗黑简体" panose="03000509000000000000" pitchFamily="65" charset="-122"/>
                <a:ea typeface="方正超粗黑简体" panose="03000509000000000000" pitchFamily="65" charset="-122"/>
              </a:rPr>
              <a:t>在共享经济时代，你的长处才是你的价值所在，你因所长而具有集成为更大系统的机会</a:t>
            </a:r>
          </a:p>
        </p:txBody>
      </p:sp>
      <p:sp>
        <p:nvSpPr>
          <p:cNvPr id="3" name="文本框 2"/>
          <p:cNvSpPr txBox="1"/>
          <p:nvPr/>
        </p:nvSpPr>
        <p:spPr>
          <a:xfrm>
            <a:off x="3879796" y="6117299"/>
            <a:ext cx="6340197" cy="58477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algn="ct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短板理论讲生存，长板理论讲发展</a:t>
            </a:r>
          </a:p>
        </p:txBody>
      </p:sp>
    </p:spTree>
    <p:extLst>
      <p:ext uri="{BB962C8B-B14F-4D97-AF65-F5344CB8AC3E}">
        <p14:creationId xmlns:p14="http://schemas.microsoft.com/office/powerpoint/2010/main" val="2753425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1424" y="644691"/>
            <a:ext cx="7853432" cy="666786"/>
          </a:xfrm>
          <a:prstGeom prst="rect">
            <a:avLst/>
          </a:prstGeom>
          <a:noFill/>
        </p:spPr>
        <p:txBody>
          <a:bodyPr wrap="none" rtlCol="0">
            <a:spAutoFit/>
          </a:bodyPr>
          <a:lstStyle/>
          <a:p>
            <a:r>
              <a:rPr lang="zh-CN" altLang="en-US" sz="3733"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系统结构动力学：</a:t>
            </a:r>
            <a:r>
              <a:rPr lang="zh-CN" altLang="en-US"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系统涨落作用原理</a:t>
            </a:r>
          </a:p>
        </p:txBody>
      </p:sp>
      <p:sp>
        <p:nvSpPr>
          <p:cNvPr id="30723" name="Rectangle 3"/>
          <p:cNvSpPr>
            <a:spLocks noChangeArrowheads="1"/>
          </p:cNvSpPr>
          <p:nvPr/>
        </p:nvSpPr>
        <p:spPr bwMode="auto">
          <a:xfrm>
            <a:off x="5519936" y="1597750"/>
            <a:ext cx="5056291" cy="1847044"/>
          </a:xfrm>
          <a:prstGeom prst="rect">
            <a:avLst/>
          </a:prstGeom>
          <a:noFill/>
          <a:ln w="9525">
            <a:solidFill>
              <a:schemeClr val="bg1">
                <a:lumMod val="85000"/>
              </a:schemeClr>
            </a:solidFill>
            <a:miter lim="800000"/>
          </a:ln>
          <a:effectLst/>
        </p:spPr>
        <p:txBody>
          <a:bodyPr vert="horz" wrap="square" lIns="121920" tIns="60960" rIns="121920" bIns="60960" numCol="1" anchor="ctr" anchorCtr="0" compatLnSpc="1">
            <a:spAutoFit/>
          </a:bodyPr>
          <a:lstStyle/>
          <a:p>
            <a:pPr indent="359824" algn="just" defTabSz="1219170" fontAlgn="base">
              <a:spcBef>
                <a:spcPct val="0"/>
              </a:spcBef>
              <a:spcAft>
                <a:spcPct val="0"/>
              </a:spcAft>
            </a:pPr>
            <a:r>
              <a:rPr lang="zh-CN" altLang="en-US" sz="1867" b="1" dirty="0">
                <a:latin typeface="Arial Black" panose="020B0A04020102020204" pitchFamily="34" charset="0"/>
                <a:ea typeface="幼圆" panose="02010509060101010101" pitchFamily="49" charset="-122"/>
                <a:cs typeface="Arial Black" panose="020B0A04020102020204" pitchFamily="34" charset="0"/>
              </a:rPr>
              <a:t>定理描述</a:t>
            </a:r>
            <a:r>
              <a:rPr lang="zh-CN" altLang="en-US" sz="1867" dirty="0">
                <a:latin typeface="Arial Black" panose="020B0A04020102020204" pitchFamily="34" charset="0"/>
                <a:ea typeface="幼圆" panose="02010509060101010101" pitchFamily="49" charset="-122"/>
                <a:cs typeface="Arial Black" panose="020B0A04020102020204" pitchFamily="34" charset="0"/>
              </a:rPr>
              <a:t>：</a:t>
            </a:r>
            <a:endParaRPr lang="zh-CN" altLang="en-US" sz="1867" dirty="0">
              <a:latin typeface="Arial" panose="020B0604020202020204" pitchFamily="34" charset="0"/>
              <a:ea typeface="幼圆" panose="02010509060101010101" pitchFamily="49" charset="-122"/>
            </a:endParaRPr>
          </a:p>
          <a:p>
            <a:pPr indent="359824" algn="just" defTabSz="1219170" eaLnBrk="0" fontAlgn="base" hangingPunct="0">
              <a:spcBef>
                <a:spcPct val="0"/>
              </a:spcBef>
              <a:spcAft>
                <a:spcPct val="0"/>
              </a:spcAft>
            </a:pPr>
            <a:r>
              <a:rPr lang="zh-CN" altLang="en-US" sz="1867" dirty="0">
                <a:latin typeface="Arial Black" panose="020B0A04020102020204" pitchFamily="34" charset="0"/>
                <a:ea typeface="幼圆" panose="02010509060101010101" pitchFamily="49" charset="-122"/>
                <a:cs typeface="Arial Black" panose="020B0A04020102020204" pitchFamily="34" charset="0"/>
              </a:rPr>
              <a:t>当系统</a:t>
            </a:r>
            <a:r>
              <a:rPr lang="en-US" altLang="zh-CN" sz="1867" dirty="0">
                <a:latin typeface="Arial Black" panose="020B0A04020102020204" pitchFamily="34" charset="0"/>
                <a:ea typeface="幼圆" panose="02010509060101010101" pitchFamily="49" charset="-122"/>
                <a:cs typeface="Arial Black" panose="020B0A04020102020204" pitchFamily="34" charset="0"/>
              </a:rPr>
              <a:t>I</a:t>
            </a:r>
            <a:r>
              <a:rPr lang="zh-CN" altLang="en-US" sz="1867" dirty="0">
                <a:latin typeface="Arial Black" panose="020B0A04020102020204" pitchFamily="34" charset="0"/>
                <a:ea typeface="幼圆" panose="02010509060101010101" pitchFamily="49" charset="-122"/>
                <a:cs typeface="Arial Black" panose="020B0A04020102020204" pitchFamily="34" charset="0"/>
              </a:rPr>
              <a:t>的序参量的涨落与外部环境参量的涨落同向时，系统</a:t>
            </a:r>
            <a:r>
              <a:rPr lang="en-US" altLang="zh-CN" sz="1867" dirty="0">
                <a:latin typeface="Arial Black" panose="020B0A04020102020204" pitchFamily="34" charset="0"/>
                <a:ea typeface="幼圆" panose="02010509060101010101" pitchFamily="49" charset="-122"/>
                <a:cs typeface="Arial Black" panose="020B0A04020102020204" pitchFamily="34" charset="0"/>
              </a:rPr>
              <a:t>I</a:t>
            </a:r>
            <a:r>
              <a:rPr lang="zh-CN" altLang="en-US" sz="1867" dirty="0">
                <a:latin typeface="Arial Black" panose="020B0A04020102020204" pitchFamily="34" charset="0"/>
                <a:ea typeface="幼圆" panose="02010509060101010101" pitchFamily="49" charset="-122"/>
                <a:cs typeface="Arial Black" panose="020B0A04020102020204" pitchFamily="34" charset="0"/>
              </a:rPr>
              <a:t>的涨落将被加强，系统将成长；反之亦反。即，当：</a:t>
            </a:r>
            <a:endParaRPr lang="en-US" altLang="zh-CN" sz="1867" dirty="0">
              <a:latin typeface="Arial Black" panose="020B0A04020102020204" pitchFamily="34" charset="0"/>
              <a:ea typeface="幼圆" panose="02010509060101010101" pitchFamily="49" charset="-122"/>
              <a:cs typeface="Arial Black" panose="020B0A04020102020204" pitchFamily="34" charset="0"/>
            </a:endParaRPr>
          </a:p>
          <a:p>
            <a:pPr indent="359824" algn="just" eaLnBrk="0" fontAlgn="base" hangingPunct="0">
              <a:spcBef>
                <a:spcPct val="0"/>
              </a:spcBef>
              <a:spcAft>
                <a:spcPct val="0"/>
              </a:spcAft>
            </a:pPr>
            <a:r>
              <a:rPr lang="el-GR" altLang="zh-CN" sz="1867" b="1" dirty="0">
                <a:latin typeface="Arial Black" panose="020B0A04020102020204" pitchFamily="34" charset="0"/>
                <a:ea typeface="幼圆" panose="02010509060101010101" pitchFamily="49" charset="-122"/>
                <a:cs typeface="Arial Black" panose="020B0A04020102020204" pitchFamily="34" charset="0"/>
              </a:rPr>
              <a:t>Δ</a:t>
            </a:r>
            <a:r>
              <a:rPr lang="en-US" altLang="zh-CN" sz="1867" b="1" dirty="0">
                <a:latin typeface="Arial Black" panose="020B0A04020102020204" pitchFamily="34" charset="0"/>
                <a:ea typeface="幼圆" panose="02010509060101010101" pitchFamily="49" charset="-122"/>
                <a:cs typeface="Arial Black" panose="020B0A04020102020204" pitchFamily="34" charset="0"/>
              </a:rPr>
              <a:t>(Fi + </a:t>
            </a:r>
            <a:r>
              <a:rPr lang="en-US" altLang="zh-CN" sz="1867" b="1" dirty="0" err="1">
                <a:latin typeface="Arial Black" panose="020B0A04020102020204" pitchFamily="34" charset="0"/>
                <a:ea typeface="幼圆" panose="02010509060101010101" pitchFamily="49" charset="-122"/>
                <a:cs typeface="Arial Black" panose="020B0A04020102020204" pitchFamily="34" charset="0"/>
              </a:rPr>
              <a:t>Fo</a:t>
            </a:r>
            <a:r>
              <a:rPr lang="en-US" altLang="zh-CN" sz="1867" b="1" dirty="0">
                <a:latin typeface="Arial Black" panose="020B0A04020102020204" pitchFamily="34" charset="0"/>
                <a:ea typeface="幼圆" panose="02010509060101010101" pitchFamily="49" charset="-122"/>
                <a:cs typeface="Arial Black" panose="020B0A04020102020204" pitchFamily="34" charset="0"/>
              </a:rPr>
              <a:t>) × </a:t>
            </a:r>
            <a:r>
              <a:rPr lang="el-GR" altLang="zh-CN" sz="1867" b="1" dirty="0">
                <a:latin typeface="Arial Black" panose="020B0A04020102020204" pitchFamily="34" charset="0"/>
                <a:ea typeface="幼圆" panose="02010509060101010101" pitchFamily="49" charset="-122"/>
                <a:cs typeface="Arial Black" panose="020B0A04020102020204" pitchFamily="34" charset="0"/>
              </a:rPr>
              <a:t>Δ</a:t>
            </a:r>
            <a:r>
              <a:rPr lang="en-US" altLang="zh-CN" sz="1867" b="1" dirty="0">
                <a:latin typeface="Arial Black" panose="020B0A04020102020204" pitchFamily="34" charset="0"/>
                <a:ea typeface="幼圆" panose="02010509060101010101" pitchFamily="49" charset="-122"/>
                <a:cs typeface="Arial Black" panose="020B0A04020102020204" pitchFamily="34" charset="0"/>
              </a:rPr>
              <a:t>(</a:t>
            </a:r>
            <a:r>
              <a:rPr lang="en-US" altLang="zh-CN" sz="1867" b="1" dirty="0" err="1">
                <a:latin typeface="Arial Black" panose="020B0A04020102020204" pitchFamily="34" charset="0"/>
                <a:ea typeface="幼圆" panose="02010509060101010101" pitchFamily="49" charset="-122"/>
                <a:cs typeface="Arial Black" panose="020B0A04020102020204" pitchFamily="34" charset="0"/>
              </a:rPr>
              <a:t>Fp</a:t>
            </a:r>
            <a:r>
              <a:rPr lang="en-US" altLang="zh-CN" sz="1867" b="1" dirty="0">
                <a:latin typeface="Arial Black" panose="020B0A04020102020204" pitchFamily="34" charset="0"/>
                <a:ea typeface="幼圆" panose="02010509060101010101" pitchFamily="49" charset="-122"/>
                <a:cs typeface="Arial Black" panose="020B0A04020102020204" pitchFamily="34" charset="0"/>
              </a:rPr>
              <a:t> + </a:t>
            </a:r>
            <a:r>
              <a:rPr lang="en-US" altLang="zh-CN" sz="1867" b="1" dirty="0" err="1">
                <a:latin typeface="Arial Black" panose="020B0A04020102020204" pitchFamily="34" charset="0"/>
                <a:ea typeface="幼圆" panose="02010509060101010101" pitchFamily="49" charset="-122"/>
                <a:cs typeface="Arial Black" panose="020B0A04020102020204" pitchFamily="34" charset="0"/>
              </a:rPr>
              <a:t>Fbo</a:t>
            </a:r>
            <a:r>
              <a:rPr lang="en-US" altLang="zh-CN" sz="1867" b="1" dirty="0">
                <a:latin typeface="Arial Black" panose="020B0A04020102020204" pitchFamily="34" charset="0"/>
                <a:ea typeface="幼圆" panose="02010509060101010101" pitchFamily="49" charset="-122"/>
                <a:cs typeface="Arial Black" panose="020B0A04020102020204" pitchFamily="34" charset="0"/>
              </a:rPr>
              <a:t> + Fb) &gt; 0</a:t>
            </a:r>
          </a:p>
          <a:p>
            <a:pPr indent="359824" algn="just" eaLnBrk="0" fontAlgn="base" hangingPunct="0">
              <a:spcBef>
                <a:spcPct val="0"/>
              </a:spcBef>
              <a:spcAft>
                <a:spcPct val="0"/>
              </a:spcAft>
            </a:pPr>
            <a:r>
              <a:rPr lang="zh-CN" altLang="en-US" sz="1867" dirty="0">
                <a:latin typeface="Arial Black" panose="020B0A04020102020204" pitchFamily="34" charset="0"/>
                <a:ea typeface="幼圆" panose="02010509060101010101" pitchFamily="49" charset="-122"/>
                <a:cs typeface="Arial Black" panose="020B0A04020102020204" pitchFamily="34" charset="0"/>
              </a:rPr>
              <a:t>系统将成长。</a:t>
            </a:r>
            <a:endParaRPr lang="en-US" altLang="zh-CN" sz="1867" dirty="0">
              <a:latin typeface="Arial Black" panose="020B0A04020102020204" pitchFamily="34" charset="0"/>
              <a:ea typeface="幼圆" panose="02010509060101010101" pitchFamily="49" charset="-122"/>
              <a:cs typeface="Arial Black" panose="020B0A04020102020204" pitchFamily="34" charset="0"/>
            </a:endParaRPr>
          </a:p>
        </p:txBody>
      </p:sp>
      <p:sp>
        <p:nvSpPr>
          <p:cNvPr id="7" name="矩形 6"/>
          <p:cNvSpPr/>
          <p:nvPr/>
        </p:nvSpPr>
        <p:spPr>
          <a:xfrm>
            <a:off x="10704512" y="0"/>
            <a:ext cx="1487488" cy="6858000"/>
          </a:xfrm>
          <a:prstGeom prst="rect">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chorCtr="1"/>
          <a:lstStyle/>
          <a:p>
            <a:pPr algn="ct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系统结构动力学</a:t>
            </a:r>
          </a:p>
        </p:txBody>
      </p:sp>
      <p:pic>
        <p:nvPicPr>
          <p:cNvPr id="9" name="图片 8" descr="系统结构与动力学分析.jpg"/>
          <p:cNvPicPr/>
          <p:nvPr/>
        </p:nvPicPr>
        <p:blipFill>
          <a:blip r:embed="rId2" cstate="screen"/>
          <a:stretch>
            <a:fillRect/>
          </a:stretch>
        </p:blipFill>
        <p:spPr>
          <a:xfrm>
            <a:off x="5756324" y="4008965"/>
            <a:ext cx="4244245" cy="258838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Rectangle 3"/>
          <p:cNvSpPr>
            <a:spLocks noChangeArrowheads="1"/>
          </p:cNvSpPr>
          <p:nvPr/>
        </p:nvSpPr>
        <p:spPr bwMode="auto">
          <a:xfrm>
            <a:off x="1127373" y="1596181"/>
            <a:ext cx="4320480" cy="1354410"/>
          </a:xfrm>
          <a:prstGeom prst="rect">
            <a:avLst/>
          </a:prstGeom>
          <a:noFill/>
          <a:ln w="9525">
            <a:solidFill>
              <a:schemeClr val="bg1">
                <a:lumMod val="85000"/>
              </a:schemeClr>
            </a:solidFill>
            <a:miter lim="800000"/>
          </a:ln>
          <a:effectLst/>
        </p:spPr>
        <p:txBody>
          <a:bodyPr vert="horz" wrap="square" lIns="121920" tIns="60960" rIns="121920" bIns="60960" numCol="1" anchor="ctr" anchorCtr="0" compatLnSpc="1">
            <a:spAutoFit/>
          </a:bodyPr>
          <a:lstStyle/>
          <a:p>
            <a:pPr indent="359824" defTabSz="1219170" fontAlgn="base">
              <a:spcBef>
                <a:spcPct val="0"/>
              </a:spcBef>
              <a:spcAft>
                <a:spcPct val="0"/>
              </a:spcAft>
            </a:pPr>
            <a:r>
              <a:rPr lang="zh-CN" altLang="en-US" sz="1867" b="1" dirty="0">
                <a:latin typeface="Arial Black" panose="020B0A04020102020204" pitchFamily="34" charset="0"/>
                <a:ea typeface="幼圆" panose="02010509060101010101" pitchFamily="49" charset="-122"/>
                <a:cs typeface="Arial Black" panose="020B0A04020102020204" pitchFamily="34" charset="0"/>
              </a:rPr>
              <a:t>涨落</a:t>
            </a:r>
            <a:r>
              <a:rPr lang="zh-CN" altLang="en-US" sz="1867" dirty="0">
                <a:latin typeface="Arial Black" panose="020B0A04020102020204" pitchFamily="34" charset="0"/>
                <a:ea typeface="幼圆" panose="02010509060101010101" pitchFamily="49" charset="-122"/>
                <a:cs typeface="Arial Black" panose="020B0A04020102020204" pitchFamily="34" charset="0"/>
              </a:rPr>
              <a:t>：</a:t>
            </a:r>
            <a:endParaRPr lang="zh-CN" altLang="en-US" sz="1867" dirty="0">
              <a:latin typeface="Arial" panose="020B0604020202020204" pitchFamily="34" charset="0"/>
              <a:ea typeface="幼圆" panose="02010509060101010101" pitchFamily="49" charset="-122"/>
            </a:endParaRPr>
          </a:p>
          <a:p>
            <a:pPr indent="359824" defTabSz="1219170" eaLnBrk="0" fontAlgn="base" hangingPunct="0">
              <a:spcBef>
                <a:spcPct val="0"/>
              </a:spcBef>
              <a:spcAft>
                <a:spcPct val="0"/>
              </a:spcAft>
            </a:pPr>
            <a:r>
              <a:rPr lang="zh-CN" altLang="en-US" sz="1867" dirty="0">
                <a:latin typeface="Arial" panose="020B0604020202020204" pitchFamily="34" charset="0"/>
                <a:ea typeface="幼圆" panose="02010509060101010101" pitchFamily="49" charset="-122"/>
              </a:rPr>
              <a:t>系统或环境中各个参量的变化。</a:t>
            </a:r>
            <a:endParaRPr lang="en-US" altLang="zh-CN" sz="1867" dirty="0">
              <a:latin typeface="Arial" panose="020B0604020202020204" pitchFamily="34" charset="0"/>
              <a:ea typeface="幼圆" panose="02010509060101010101" pitchFamily="49" charset="-122"/>
            </a:endParaRPr>
          </a:p>
          <a:p>
            <a:pPr indent="359824" defTabSz="1219170" eaLnBrk="0" fontAlgn="base" hangingPunct="0">
              <a:spcBef>
                <a:spcPct val="0"/>
              </a:spcBef>
              <a:spcAft>
                <a:spcPct val="0"/>
              </a:spcAft>
            </a:pPr>
            <a:r>
              <a:rPr lang="zh-CN" altLang="en-US" sz="1867" dirty="0">
                <a:latin typeface="Arial" panose="020B0604020202020204" pitchFamily="34" charset="0"/>
                <a:ea typeface="幼圆" panose="02010509060101010101" pitchFamily="49" charset="-122"/>
              </a:rPr>
              <a:t>个体系统与背景场相互作用：</a:t>
            </a:r>
            <a:endParaRPr lang="en-US" altLang="zh-CN" sz="1867" dirty="0">
              <a:latin typeface="Arial" panose="020B0604020202020204" pitchFamily="34" charset="0"/>
              <a:ea typeface="幼圆" panose="02010509060101010101" pitchFamily="49" charset="-122"/>
            </a:endParaRPr>
          </a:p>
          <a:p>
            <a:pPr indent="359824" algn="ctr" defTabSz="1219170" eaLnBrk="0" fontAlgn="base" hangingPunct="0">
              <a:spcBef>
                <a:spcPct val="0"/>
              </a:spcBef>
              <a:spcAft>
                <a:spcPct val="0"/>
              </a:spcAft>
            </a:pP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随波逐流？发展？沉沦？</a:t>
            </a:r>
            <a:endPar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pic>
        <p:nvPicPr>
          <p:cNvPr id="9218" name="Picture 2" descr="https://timgsa.baidu.com/timg?image&amp;quality=80&amp;size=b9999_10000&amp;sec=1525834834&amp;di=588096fcf1f13c5d753cc89001da7015&amp;imgtype=jpg&amp;er=1&amp;src=http%3A%2F%2Fwww.pdsti.cn%2Fu%2Fcms%2Fwww%2F201505%2F29101737znt6.jpg"/>
          <p:cNvPicPr>
            <a:picLocks noChangeAspect="1" noChangeArrowheads="1"/>
          </p:cNvPicPr>
          <p:nvPr/>
        </p:nvPicPr>
        <p:blipFill>
          <a:blip r:embed="rId3" cstate="screen"/>
          <a:srcRect/>
          <a:stretch>
            <a:fillRect/>
          </a:stretch>
        </p:blipFill>
        <p:spPr bwMode="auto">
          <a:xfrm>
            <a:off x="3887755" y="3791779"/>
            <a:ext cx="3251440" cy="202474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911425" y="6059906"/>
            <a:ext cx="3877985" cy="584775"/>
          </a:xfrm>
          <a:prstGeom prst="rect">
            <a:avLst/>
          </a:prstGeom>
          <a:noFill/>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天下大势，顺昌逆亡</a:t>
            </a:r>
          </a:p>
        </p:txBody>
      </p:sp>
      <p:pic>
        <p:nvPicPr>
          <p:cNvPr id="9220" name="Picture 4" descr="https://timgsa.baidu.com/timg?image&amp;quality=80&amp;size=b9999_10000&amp;sec=1525243873400&amp;di=4d043124d55aaa276fc85132a6e478c9&amp;imgtype=0&amp;src=http%3A%2F%2Fn1.itc.cn%2Fimg8%2Fwb%2Frecom%2F2016%2F09%2F05%2F147307763321991577.JPEG"/>
          <p:cNvPicPr>
            <a:picLocks noChangeAspect="1" noChangeArrowheads="1"/>
          </p:cNvPicPr>
          <p:nvPr/>
        </p:nvPicPr>
        <p:blipFill>
          <a:blip r:embed="rId4" cstate="screen"/>
          <a:srcRect/>
          <a:stretch>
            <a:fillRect/>
          </a:stretch>
        </p:blipFill>
        <p:spPr bwMode="auto">
          <a:xfrm>
            <a:off x="815413" y="3260843"/>
            <a:ext cx="3368947" cy="21266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11" name="文本框 10">
            <a:hlinkClick r:id="rId5" action="ppaction://hlinksldjump"/>
          </p:cNvPr>
          <p:cNvSpPr txBox="1"/>
          <p:nvPr/>
        </p:nvSpPr>
        <p:spPr>
          <a:xfrm>
            <a:off x="8846662" y="808838"/>
            <a:ext cx="1103915" cy="338554"/>
          </a:xfrm>
          <a:prstGeom prst="homePlate">
            <a:avLst/>
          </a:prstGeom>
          <a:solidFill>
            <a:srgbClr val="009900"/>
          </a:solidFill>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1600" dirty="0">
                <a:solidFill>
                  <a:schemeClr val="bg1"/>
                </a:solidFill>
                <a:latin typeface="Arial Narrow" panose="020B0606020202030204" pitchFamily="34" charset="0"/>
              </a:rPr>
              <a:t>BSV2ZLZY</a:t>
            </a:r>
            <a:endParaRPr lang="zh-CN" altLang="en-US" sz="160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27004161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9403" y="825097"/>
            <a:ext cx="8930650" cy="748988"/>
          </a:xfrm>
          <a:prstGeom prst="rect">
            <a:avLst/>
          </a:prstGeom>
          <a:noFill/>
        </p:spPr>
        <p:txBody>
          <a:bodyPr wrap="none" rtlCol="0">
            <a:spAutoFit/>
          </a:bodyPr>
          <a:lstStyle/>
          <a:p>
            <a:r>
              <a:rPr lang="zh-CN" altLang="en-US" sz="42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中国共产党是最优秀的全息有机系统</a:t>
            </a:r>
          </a:p>
        </p:txBody>
      </p:sp>
      <p:pic>
        <p:nvPicPr>
          <p:cNvPr id="9219" name="Picture 3"/>
          <p:cNvPicPr>
            <a:picLocks noChangeAspect="1" noChangeArrowheads="1"/>
          </p:cNvPicPr>
          <p:nvPr/>
        </p:nvPicPr>
        <p:blipFill>
          <a:blip r:embed="rId2"/>
          <a:srcRect/>
          <a:stretch>
            <a:fillRect/>
          </a:stretch>
        </p:blipFill>
        <p:spPr bwMode="auto">
          <a:xfrm rot="21397175">
            <a:off x="670546" y="2145917"/>
            <a:ext cx="2788703" cy="2012159"/>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9220" name="Picture 4"/>
          <p:cNvPicPr>
            <a:picLocks noChangeAspect="1" noChangeArrowheads="1"/>
          </p:cNvPicPr>
          <p:nvPr/>
        </p:nvPicPr>
        <p:blipFill rotWithShape="1">
          <a:blip r:embed="rId3" cstate="screen"/>
          <a:srcRect/>
          <a:stretch>
            <a:fillRect/>
          </a:stretch>
        </p:blipFill>
        <p:spPr bwMode="auto">
          <a:xfrm>
            <a:off x="4000486" y="2164710"/>
            <a:ext cx="2474996" cy="2037071"/>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1295468" y="1804949"/>
            <a:ext cx="2031325"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长征是播种机</a:t>
            </a:r>
          </a:p>
        </p:txBody>
      </p:sp>
      <p:sp>
        <p:nvSpPr>
          <p:cNvPr id="6" name="TextBox 5"/>
          <p:cNvSpPr txBox="1"/>
          <p:nvPr/>
        </p:nvSpPr>
        <p:spPr>
          <a:xfrm>
            <a:off x="3619483" y="4000504"/>
            <a:ext cx="2952771" cy="954300"/>
          </a:xfrm>
          <a:prstGeom prst="rect">
            <a:avLst/>
          </a:prstGeom>
          <a:noFill/>
        </p:spPr>
        <p:txBody>
          <a:bodyPr wrap="square" rtlCol="0">
            <a:spAutoFit/>
          </a:bodyPr>
          <a:lstStyle/>
          <a:p>
            <a:pPr indent="480895" algn="just"/>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为什么东北抗联在与党中央失去联络的情况下依然能战斗？</a:t>
            </a:r>
          </a:p>
        </p:txBody>
      </p:sp>
      <p:sp>
        <p:nvSpPr>
          <p:cNvPr id="7" name="TextBox 6"/>
          <p:cNvSpPr txBox="1"/>
          <p:nvPr/>
        </p:nvSpPr>
        <p:spPr>
          <a:xfrm>
            <a:off x="613647" y="5157193"/>
            <a:ext cx="11102143" cy="1518364"/>
          </a:xfrm>
          <a:prstGeom prst="rect">
            <a:avLst/>
          </a:prstGeom>
          <a:noFill/>
          <a:ln w="3175">
            <a:solidFill>
              <a:srgbClr val="C00000"/>
            </a:solidFill>
          </a:ln>
        </p:spPr>
        <p:txBody>
          <a:bodyPr wrap="square" tIns="0" bIns="96000" rtlCol="0" anchor="ctr" anchorCtr="0">
            <a:noAutofit/>
          </a:bodyPr>
          <a:lstStyle/>
          <a:p>
            <a:r>
              <a:rPr lang="zh-CN" altLang="en-US"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为什么只有共产党才能救中国？只有共产党才能发展中国？</a:t>
            </a:r>
            <a:endParaRPr lang="en-US" altLang="zh-CN"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endParaRPr>
          </a:p>
          <a:p>
            <a:pPr algn="just"/>
            <a:r>
              <a:rPr lang="zh-CN" altLang="en-US"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因为我们党把井冈山精神、长征精神、延安精神</a:t>
            </a:r>
            <a:r>
              <a:rPr lang="en-US" altLang="zh-CN"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a:t>
            </a:r>
            <a:r>
              <a:rPr lang="zh-CN" altLang="en-US"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铁人精神，打造成了坚固的全息，植入到系统的吸引子之中，并不断自我完善，在革命和建设过程中使之得以传承和发扬光大。</a:t>
            </a:r>
          </a:p>
        </p:txBody>
      </p:sp>
      <p:pic>
        <p:nvPicPr>
          <p:cNvPr id="9221" name="Picture 5"/>
          <p:cNvPicPr>
            <a:picLocks noChangeAspect="1" noChangeArrowheads="1"/>
          </p:cNvPicPr>
          <p:nvPr/>
        </p:nvPicPr>
        <p:blipFill>
          <a:blip r:embed="rId4" cstate="screen"/>
          <a:srcRect/>
          <a:stretch>
            <a:fillRect/>
          </a:stretch>
        </p:blipFill>
        <p:spPr bwMode="auto">
          <a:xfrm rot="190587">
            <a:off x="6600564" y="2176726"/>
            <a:ext cx="2543635" cy="1997199"/>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2" name="TextBox 11"/>
          <p:cNvSpPr txBox="1"/>
          <p:nvPr/>
        </p:nvSpPr>
        <p:spPr>
          <a:xfrm>
            <a:off x="6572253" y="4000504"/>
            <a:ext cx="2649539" cy="954300"/>
          </a:xfrm>
          <a:prstGeom prst="rect">
            <a:avLst/>
          </a:prstGeom>
          <a:noFill/>
        </p:spPr>
        <p:txBody>
          <a:bodyPr wrap="square" rtlCol="0">
            <a:spAutoFit/>
          </a:bodyPr>
          <a:lstStyle/>
          <a:p>
            <a:pPr indent="480895" algn="just"/>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为什么中国特色社会主义建设取得辉煌成就？</a:t>
            </a:r>
          </a:p>
        </p:txBody>
      </p:sp>
      <p:sp>
        <p:nvSpPr>
          <p:cNvPr id="13" name="TextBox 12"/>
          <p:cNvSpPr txBox="1"/>
          <p:nvPr/>
        </p:nvSpPr>
        <p:spPr>
          <a:xfrm>
            <a:off x="476211" y="4000504"/>
            <a:ext cx="3143272" cy="954300"/>
          </a:xfrm>
          <a:prstGeom prst="rect">
            <a:avLst/>
          </a:prstGeom>
          <a:noFill/>
        </p:spPr>
        <p:txBody>
          <a:bodyPr wrap="square" rtlCol="0">
            <a:spAutoFit/>
          </a:bodyPr>
          <a:lstStyle/>
          <a:p>
            <a:pPr indent="480895" algn="just"/>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为什么我们的革命能够成功？为什么党组织在遭到严重破坏后还能够恢复？</a:t>
            </a:r>
          </a:p>
        </p:txBody>
      </p:sp>
      <p:pic>
        <p:nvPicPr>
          <p:cNvPr id="41986" name="Picture 2" descr="http://n6.cmsfile.pg0.cn/group1/M00/74/D2/Cgqg2FgQVZyAeIATAABltshJbzw959.jpg"/>
          <p:cNvPicPr>
            <a:picLocks noChangeAspect="1" noChangeArrowheads="1"/>
          </p:cNvPicPr>
          <p:nvPr/>
        </p:nvPicPr>
        <p:blipFill>
          <a:blip r:embed="rId5" cstate="screen"/>
          <a:srcRect/>
          <a:stretch>
            <a:fillRect/>
          </a:stretch>
        </p:blipFill>
        <p:spPr bwMode="auto">
          <a:xfrm>
            <a:off x="9048771" y="2133517"/>
            <a:ext cx="2667019" cy="1866988"/>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4" name="TextBox 13"/>
          <p:cNvSpPr txBox="1"/>
          <p:nvPr/>
        </p:nvSpPr>
        <p:spPr>
          <a:xfrm>
            <a:off x="9334523" y="4000504"/>
            <a:ext cx="2381267" cy="954300"/>
          </a:xfrm>
          <a:prstGeom prst="rect">
            <a:avLst/>
          </a:prstGeom>
          <a:noFill/>
        </p:spPr>
        <p:txBody>
          <a:bodyPr wrap="square" rtlCol="0">
            <a:spAutoFit/>
          </a:bodyPr>
          <a:lstStyle/>
          <a:p>
            <a:pPr indent="480895" algn="just"/>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为什么要从严治党？为什么要反腐倡廉？</a:t>
            </a:r>
          </a:p>
        </p:txBody>
      </p:sp>
    </p:spTree>
    <p:extLst>
      <p:ext uri="{BB962C8B-B14F-4D97-AF65-F5344CB8AC3E}">
        <p14:creationId xmlns:p14="http://schemas.microsoft.com/office/powerpoint/2010/main" val="10507164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6157" y="3785928"/>
            <a:ext cx="5116592" cy="2554930"/>
          </a:xfrm>
          <a:prstGeom prst="rect">
            <a:avLst/>
          </a:prstGeom>
        </p:spPr>
        <p:txBody>
          <a:bodyPr wrap="square">
            <a:spAutoFit/>
          </a:bodyPr>
          <a:lstStyle/>
          <a:p>
            <a:pPr indent="478355"/>
            <a:r>
              <a:rPr lang="zh-CN" altLang="en-US" sz="2667" dirty="0">
                <a:latin typeface="幼圆" panose="02010509060101010101" pitchFamily="49" charset="-122"/>
                <a:ea typeface="幼圆" panose="02010509060101010101" pitchFamily="49" charset="-122"/>
                <a:cs typeface="Arial Black" panose="020B0A04020102020204" pitchFamily="34" charset="0"/>
              </a:rPr>
              <a:t>一切都在变，只有“</a:t>
            </a:r>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全息的使命和信念</a:t>
            </a:r>
            <a:r>
              <a:rPr lang="zh-CN" altLang="en-US" sz="2667" dirty="0">
                <a:latin typeface="幼圆" panose="02010509060101010101" pitchFamily="49" charset="-122"/>
                <a:ea typeface="幼圆" panose="02010509060101010101" pitchFamily="49" charset="-122"/>
                <a:cs typeface="Arial Black" panose="020B0A04020102020204" pitchFamily="34" charset="0"/>
              </a:rPr>
              <a:t>”没有变。它在每一位全息战士的身体里、头脑中。</a:t>
            </a:r>
          </a:p>
          <a:p>
            <a:pPr indent="478355"/>
            <a:r>
              <a:rPr lang="zh-CN" altLang="en-US" sz="2667" dirty="0">
                <a:latin typeface="幼圆" panose="02010509060101010101" pitchFamily="49" charset="-122"/>
                <a:ea typeface="幼圆" panose="02010509060101010101" pitchFamily="49" charset="-122"/>
                <a:cs typeface="Arial Black" panose="020B0A04020102020204" pitchFamily="34" charset="0"/>
              </a:rPr>
              <a:t>不论敌人多么凶狠残暴，不论自然条件多么恶劣严酷，都不能磨灭这种“全息精神”。</a:t>
            </a:r>
          </a:p>
        </p:txBody>
      </p:sp>
      <p:pic>
        <p:nvPicPr>
          <p:cNvPr id="5" name="Picture 4"/>
          <p:cNvPicPr>
            <a:picLocks noChangeAspect="1" noChangeArrowheads="1"/>
          </p:cNvPicPr>
          <p:nvPr/>
        </p:nvPicPr>
        <p:blipFill rotWithShape="1">
          <a:blip r:embed="rId2" cstate="screen"/>
          <a:srcRect/>
          <a:stretch>
            <a:fillRect/>
          </a:stretch>
        </p:blipFill>
        <p:spPr bwMode="auto">
          <a:xfrm>
            <a:off x="527382" y="-27384"/>
            <a:ext cx="4603951" cy="3789328"/>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图片 6"/>
          <p:cNvPicPr/>
          <p:nvPr/>
        </p:nvPicPr>
        <p:blipFill>
          <a:blip r:embed="rId3"/>
          <a:stretch>
            <a:fillRect/>
          </a:stretch>
        </p:blipFill>
        <p:spPr>
          <a:xfrm>
            <a:off x="6845129" y="1865192"/>
            <a:ext cx="1440000" cy="1920000"/>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 name="图片 7"/>
          <p:cNvPicPr/>
          <p:nvPr/>
        </p:nvPicPr>
        <p:blipFill>
          <a:blip r:embed="rId4"/>
          <a:stretch>
            <a:fillRect/>
          </a:stretch>
        </p:blipFill>
        <p:spPr>
          <a:xfrm>
            <a:off x="8412016" y="2151615"/>
            <a:ext cx="1440000" cy="1920000"/>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9" name="图片 8"/>
          <p:cNvPicPr/>
          <p:nvPr/>
        </p:nvPicPr>
        <p:blipFill>
          <a:blip r:embed="rId5"/>
          <a:stretch>
            <a:fillRect/>
          </a:stretch>
        </p:blipFill>
        <p:spPr>
          <a:xfrm>
            <a:off x="6286032" y="3459148"/>
            <a:ext cx="1440000" cy="1920000"/>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 name="图片 9"/>
          <p:cNvPicPr/>
          <p:nvPr/>
        </p:nvPicPr>
        <p:blipFill>
          <a:blip r:embed="rId6"/>
          <a:stretch>
            <a:fillRect/>
          </a:stretch>
        </p:blipFill>
        <p:spPr>
          <a:xfrm>
            <a:off x="8961729" y="3995219"/>
            <a:ext cx="1440000" cy="1920000"/>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1" name="图片 10"/>
          <p:cNvPicPr>
            <a:picLocks noChangeAspect="1"/>
          </p:cNvPicPr>
          <p:nvPr/>
        </p:nvPicPr>
        <p:blipFill>
          <a:blip r:embed="rId7"/>
          <a:stretch>
            <a:fillRect/>
          </a:stretch>
        </p:blipFill>
        <p:spPr>
          <a:xfrm>
            <a:off x="6519764" y="164638"/>
            <a:ext cx="3485235" cy="1810621"/>
          </a:xfrm>
          <a:prstGeom prst="rect">
            <a:avLst/>
          </a:prstGeom>
          <a:ln>
            <a:noFill/>
          </a:ln>
          <a:effectLst>
            <a:outerShdw blurRad="292100" dist="139700" dir="2700000" algn="tl" rotWithShape="0">
              <a:srgbClr val="333333">
                <a:alpha val="65000"/>
              </a:srgbClr>
            </a:outerShdw>
          </a:effectLst>
        </p:spPr>
      </p:pic>
      <p:pic>
        <p:nvPicPr>
          <p:cNvPr id="6" name="图片 5"/>
          <p:cNvPicPr/>
          <p:nvPr/>
        </p:nvPicPr>
        <p:blipFill>
          <a:blip r:embed="rId8"/>
          <a:stretch>
            <a:fillRect/>
          </a:stretch>
        </p:blipFill>
        <p:spPr>
          <a:xfrm>
            <a:off x="7542381" y="4001001"/>
            <a:ext cx="1440000" cy="1920000"/>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2" name="文本框 11"/>
          <p:cNvSpPr txBox="1"/>
          <p:nvPr/>
        </p:nvSpPr>
        <p:spPr>
          <a:xfrm>
            <a:off x="6436174" y="5842430"/>
            <a:ext cx="3570208" cy="830997"/>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周保中、李兆麟、</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endParaRPr>
          </a:p>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杨靖宇、赵尚志、赵一曼</a:t>
            </a:r>
          </a:p>
        </p:txBody>
      </p:sp>
      <p:sp>
        <p:nvSpPr>
          <p:cNvPr id="13" name="矩形 12"/>
          <p:cNvSpPr/>
          <p:nvPr/>
        </p:nvSpPr>
        <p:spPr>
          <a:xfrm>
            <a:off x="10704512" y="0"/>
            <a:ext cx="1487488" cy="6858000"/>
          </a:xfrm>
          <a:prstGeom prst="rect">
            <a:avLst/>
          </a:prstGeom>
          <a:solidFill>
            <a:srgbClr val="FF66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chorCtr="1"/>
          <a:lstStyle/>
          <a:p>
            <a:pPr algn="ct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全息有机系统论</a:t>
            </a:r>
          </a:p>
        </p:txBody>
      </p:sp>
      <p:sp>
        <p:nvSpPr>
          <p:cNvPr id="2" name="灯片编号占位符 1"/>
          <p:cNvSpPr>
            <a:spLocks noGrp="1"/>
          </p:cNvSpPr>
          <p:nvPr>
            <p:ph type="sldNum" sz="quarter" idx="12"/>
          </p:nvPr>
        </p:nvSpPr>
        <p:spPr/>
        <p:txBody>
          <a:bodyPr/>
          <a:lstStyle/>
          <a:p>
            <a:fld id="{63181AFE-CEA3-4E49-A4C8-E3E2C1424399}" type="slidenum">
              <a:rPr lang="zh-CN" altLang="en-US" smtClean="0"/>
              <a:t>19</a:t>
            </a:fld>
            <a:endParaRPr lang="zh-CN" altLang="en-US"/>
          </a:p>
        </p:txBody>
      </p:sp>
    </p:spTree>
    <p:extLst>
      <p:ext uri="{BB962C8B-B14F-4D97-AF65-F5344CB8AC3E}">
        <p14:creationId xmlns:p14="http://schemas.microsoft.com/office/powerpoint/2010/main" val="1132493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43519" y="2948947"/>
            <a:ext cx="6340197" cy="1077218"/>
          </a:xfrm>
          <a:prstGeom prst="rect">
            <a:avLst/>
          </a:prstGeom>
          <a:noFill/>
        </p:spPr>
        <p:txBody>
          <a:bodyPr wrap="none" rtlCol="0">
            <a:spAutoFit/>
          </a:bodyPr>
          <a:lstStyle/>
          <a:p>
            <a:pPr algn="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马克思主义是系统论的基石</a:t>
            </a:r>
            <a:endParaRPr lang="en-US" altLang="zh-CN"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系统论是马克思主义的继承和发展</a:t>
            </a:r>
          </a:p>
        </p:txBody>
      </p:sp>
      <p:sp>
        <p:nvSpPr>
          <p:cNvPr id="4" name="TextBox 3"/>
          <p:cNvSpPr txBox="1"/>
          <p:nvPr/>
        </p:nvSpPr>
        <p:spPr>
          <a:xfrm>
            <a:off x="1103445" y="4197084"/>
            <a:ext cx="9889099" cy="2308324"/>
          </a:xfrm>
          <a:prstGeom prst="rect">
            <a:avLst/>
          </a:prstGeom>
          <a:noFill/>
          <a:ln>
            <a:solidFill>
              <a:schemeClr val="bg1">
                <a:lumMod val="85000"/>
              </a:schemeClr>
            </a:solidFill>
          </a:ln>
        </p:spPr>
        <p:txBody>
          <a:bodyPr wrap="square" rtlCol="0">
            <a:spAutoFit/>
          </a:bodyPr>
          <a:lstStyle/>
          <a:p>
            <a:pPr indent="478355" algn="just"/>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中国共产党，在带领中国人民推翻三座大山、建设社会主义和追寻伟大复兴中国梦的过程中，积极吸收古今中外的先进思想，特别是以系统工程的思想和理论，全面推进科学、技术、经济、社会、文化、政治等各方面蓬勃发展，取得了前所未有的伟大成就，创造了人类的奇迹。同时，也将系统论和系统科学发展成为马克思主义哲学和基本原理的重要组成部分。</a:t>
            </a:r>
          </a:p>
        </p:txBody>
      </p:sp>
      <p:grpSp>
        <p:nvGrpSpPr>
          <p:cNvPr id="6" name="组合 5"/>
          <p:cNvGrpSpPr/>
          <p:nvPr/>
        </p:nvGrpSpPr>
        <p:grpSpPr>
          <a:xfrm>
            <a:off x="1033781" y="343394"/>
            <a:ext cx="3712181" cy="3436550"/>
            <a:chOff x="395536" y="257545"/>
            <a:chExt cx="2784136" cy="2577413"/>
          </a:xfrm>
        </p:grpSpPr>
        <p:pic>
          <p:nvPicPr>
            <p:cNvPr id="7170" name="Picture 2"/>
            <p:cNvPicPr>
              <a:picLocks noChangeAspect="1" noChangeArrowheads="1"/>
            </p:cNvPicPr>
            <p:nvPr/>
          </p:nvPicPr>
          <p:blipFill>
            <a:blip r:embed="rId2"/>
            <a:srcRect/>
            <a:stretch>
              <a:fillRect/>
            </a:stretch>
          </p:blipFill>
          <p:spPr bwMode="auto">
            <a:xfrm>
              <a:off x="395536" y="257545"/>
              <a:ext cx="274955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02016" y="2211710"/>
              <a:ext cx="2677656" cy="623248"/>
            </a:xfrm>
            <a:prstGeom prst="rect">
              <a:avLst/>
            </a:prstGeom>
            <a:noFill/>
          </p:spPr>
          <p:txBody>
            <a:bodyPr wrap="none" rtlCol="0">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马列主义毛泽东思想</a:t>
              </a:r>
              <a:endParaRPr lang="en-US" altLang="zh-CN" sz="2400" dirty="0">
                <a:solidFill>
                  <a:srgbClr val="C0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a:p>
              <a:pPr algn="ctr"/>
              <a:r>
                <a:rPr lang="zh-CN" altLang="en-US" sz="2400" dirty="0">
                  <a:solidFill>
                    <a:srgbClr val="C0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处处闪耀着系统论的光辉</a:t>
              </a:r>
            </a:p>
          </p:txBody>
        </p:sp>
      </p:grpSp>
      <p:pic>
        <p:nvPicPr>
          <p:cNvPr id="7171" name="Picture 3"/>
          <p:cNvPicPr>
            <a:picLocks noChangeAspect="1" noChangeArrowheads="1"/>
          </p:cNvPicPr>
          <p:nvPr/>
        </p:nvPicPr>
        <p:blipFill rotWithShape="1">
          <a:blip r:embed="rId3" cstate="screen"/>
          <a:srcRect/>
          <a:stretch>
            <a:fillRect/>
          </a:stretch>
        </p:blipFill>
        <p:spPr bwMode="auto">
          <a:xfrm>
            <a:off x="5327915" y="511573"/>
            <a:ext cx="5760640" cy="23413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6735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04512" y="0"/>
            <a:ext cx="1487488" cy="6858000"/>
          </a:xfrm>
          <a:prstGeom prst="rect">
            <a:avLst/>
          </a:prstGeom>
          <a:solidFill>
            <a:srgbClr val="00B05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chorCtr="1"/>
          <a:lstStyle/>
          <a:p>
            <a:pPr algn="ct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基于不确定性的确定性原理</a:t>
            </a:r>
          </a:p>
        </p:txBody>
      </p:sp>
      <p:pic>
        <p:nvPicPr>
          <p:cNvPr id="7" name="图片 6"/>
          <p:cNvPicPr>
            <a:picLocks noChangeAspect="1"/>
          </p:cNvPicPr>
          <p:nvPr/>
        </p:nvPicPr>
        <p:blipFill>
          <a:blip r:embed="rId2" cstate="screen"/>
          <a:stretch>
            <a:fillRect/>
          </a:stretch>
        </p:blipFill>
        <p:spPr>
          <a:xfrm>
            <a:off x="6288022" y="3629607"/>
            <a:ext cx="3718969" cy="2625592"/>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8" name="文本框 7"/>
          <p:cNvSpPr txBox="1"/>
          <p:nvPr/>
        </p:nvSpPr>
        <p:spPr>
          <a:xfrm>
            <a:off x="656984" y="687057"/>
            <a:ext cx="2371162" cy="748988"/>
          </a:xfrm>
          <a:prstGeom prst="rect">
            <a:avLst/>
          </a:prstGeom>
          <a:noFill/>
          <a:ln w="3175">
            <a:solidFill>
              <a:schemeClr val="tx1"/>
            </a:solidFill>
          </a:ln>
        </p:spPr>
        <p:txBody>
          <a:bodyPr wrap="none" rtlCol="0">
            <a:spAutoFit/>
          </a:bodyPr>
          <a:lstStyle/>
          <a:p>
            <a:r>
              <a:rPr lang="zh-CN" altLang="en-US" sz="4267" dirty="0">
                <a:ln w="3175">
                  <a:solidFill>
                    <a:schemeClr val="tx1"/>
                  </a:solidFill>
                </a:ln>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cs typeface="Arial Black" panose="020B0A04020102020204" pitchFamily="34" charset="0"/>
              </a:rPr>
              <a:t>辽沈战役</a:t>
            </a:r>
          </a:p>
        </p:txBody>
      </p:sp>
      <p:sp>
        <p:nvSpPr>
          <p:cNvPr id="9" name="矩形 8"/>
          <p:cNvSpPr/>
          <p:nvPr/>
        </p:nvSpPr>
        <p:spPr>
          <a:xfrm>
            <a:off x="5963601" y="932723"/>
            <a:ext cx="4367808" cy="2965555"/>
          </a:xfrm>
          <a:prstGeom prst="rect">
            <a:avLst/>
          </a:prstGeom>
        </p:spPr>
        <p:txBody>
          <a:bodyPr wrap="square">
            <a:spAutoFit/>
          </a:bodyPr>
          <a:lstStyle/>
          <a:p>
            <a:pPr algn="just"/>
            <a:r>
              <a:rPr lang="zh-CN" altLang="en-US" sz="1867" dirty="0">
                <a:latin typeface="幼圆" panose="02010509060101010101" pitchFamily="49" charset="-122"/>
                <a:ea typeface="幼圆" panose="02010509060101010101" pitchFamily="49" charset="-122"/>
                <a:cs typeface="Arial Black" panose="020B0A04020102020204" pitchFamily="34" charset="0"/>
              </a:rPr>
              <a:t>   1948年10月，东北野战军10个纵队在黑山、大虎山以东，饶阳河以西，无梁殿以南，魏家窝棚以北约120平方公里的地区内，对西进兵团展开大规模围歼战，各部大胆穿插，分割围歼。至28日拂晓，辽西围歼战结束，全歼西进兵团5个军12个师（旅）共10万余人，其中包括号称国民党军“五大主力”的新1军和新6军，生俘中将司令官廖耀湘，从而取得了辽沈战役的决定性胜利。</a:t>
            </a:r>
          </a:p>
        </p:txBody>
      </p:sp>
      <p:pic>
        <p:nvPicPr>
          <p:cNvPr id="10" name="图片 9"/>
          <p:cNvPicPr>
            <a:picLocks noChangeAspect="1"/>
          </p:cNvPicPr>
          <p:nvPr/>
        </p:nvPicPr>
        <p:blipFill rotWithShape="1">
          <a:blip r:embed="rId3" cstate="screen"/>
          <a:srcRect/>
          <a:stretch>
            <a:fillRect/>
          </a:stretch>
        </p:blipFill>
        <p:spPr>
          <a:xfrm>
            <a:off x="4655840" y="1873456"/>
            <a:ext cx="1056117" cy="134414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0" name="Picture 2" descr="https://gimg2.baidu.com/image_search/src=http%3A%2F%2Fnimg.ws.126.net%2F%3Furl%3Dhttp%253A%252F%252Fdingyue.ws.126.net%252F2021%252F1011%252Ff8f9e651j00r0ruc80010c000ef006wc.jpg%26thumbnail%3D650x2147483647%26quality%3D80%26type%3Djpg&amp;refer=http%3A%2F%2Fnimg.ws.126.net&amp;app=2002&amp;size=f9999,10000&amp;q=a80&amp;n=0&amp;g=0n&amp;fmt=jpeg?sec=1636852566&amp;t=d3f1e403962fd01e2753a235e4c7b397"/>
          <p:cNvPicPr>
            <a:picLocks noChangeAspect="1" noChangeArrowheads="1"/>
          </p:cNvPicPr>
          <p:nvPr/>
        </p:nvPicPr>
        <p:blipFill>
          <a:blip r:embed="rId4" cstate="screen"/>
          <a:srcRect/>
          <a:stretch>
            <a:fillRect/>
          </a:stretch>
        </p:blipFill>
        <p:spPr bwMode="auto">
          <a:xfrm>
            <a:off x="719403" y="1643285"/>
            <a:ext cx="3776332" cy="180449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文本框 10"/>
          <p:cNvSpPr txBox="1"/>
          <p:nvPr/>
        </p:nvSpPr>
        <p:spPr>
          <a:xfrm>
            <a:off x="3654385" y="932724"/>
            <a:ext cx="1723549"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活捉廖耀湘</a:t>
            </a:r>
          </a:p>
        </p:txBody>
      </p:sp>
      <p:sp>
        <p:nvSpPr>
          <p:cNvPr id="13" name="文本框 12"/>
          <p:cNvSpPr txBox="1"/>
          <p:nvPr/>
        </p:nvSpPr>
        <p:spPr>
          <a:xfrm>
            <a:off x="4655840" y="6017078"/>
            <a:ext cx="5519460" cy="584775"/>
          </a:xfrm>
          <a:prstGeom prst="rect">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面对不确定性，强化自组织力</a:t>
            </a:r>
          </a:p>
        </p:txBody>
      </p:sp>
      <p:sp>
        <p:nvSpPr>
          <p:cNvPr id="12" name="矩形 11"/>
          <p:cNvSpPr/>
          <p:nvPr/>
        </p:nvSpPr>
        <p:spPr>
          <a:xfrm>
            <a:off x="662137" y="3570660"/>
            <a:ext cx="5184576" cy="3046988"/>
          </a:xfrm>
          <a:prstGeom prst="rect">
            <a:avLst/>
          </a:prstGeom>
        </p:spPr>
        <p:txBody>
          <a:bodyPr wrap="square">
            <a:spAutoFit/>
          </a:bodyPr>
          <a:lstStyle/>
          <a:p>
            <a:r>
              <a:rPr lang="zh-CN" altLang="en-US" sz="2400" dirty="0">
                <a:latin typeface="幼圆" panose="02010509060101010101" pitchFamily="49" charset="-122"/>
                <a:ea typeface="幼圆" panose="02010509060101010101" pitchFamily="49" charset="-122"/>
                <a:cs typeface="Arial Black" panose="020B0A04020102020204" pitchFamily="34" charset="0"/>
              </a:rPr>
              <a:t>双方打乱了，互相纠缠，迷失方向，指挥不畅。</a:t>
            </a:r>
            <a:endParaRPr lang="en-US" altLang="zh-CN" sz="2400" dirty="0">
              <a:latin typeface="幼圆" panose="02010509060101010101" pitchFamily="49" charset="-122"/>
              <a:ea typeface="幼圆" panose="02010509060101010101" pitchFamily="49" charset="-122"/>
              <a:cs typeface="Arial Black" panose="020B0A04020102020204" pitchFamily="34" charset="0"/>
            </a:endParaRPr>
          </a:p>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林彪</a:t>
            </a:r>
            <a:r>
              <a:rPr lang="zh-CN" altLang="en-US" sz="2400" dirty="0">
                <a:latin typeface="幼圆" panose="02010509060101010101" pitchFamily="49" charset="-122"/>
                <a:ea typeface="幼圆" panose="02010509060101010101" pitchFamily="49" charset="-122"/>
                <a:cs typeface="Arial Black" panose="020B0A04020102020204" pitchFamily="34" charset="0"/>
              </a:rPr>
              <a:t>命令：</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cs typeface="Arial Black" panose="020B0A04020102020204" pitchFamily="34" charset="0"/>
              </a:rPr>
              <a:t>搜索</a:t>
            </a:r>
            <a:r>
              <a:rPr lang="en-US" altLang="zh-CN" sz="2400" dirty="0">
                <a:latin typeface="幼圆" panose="02010509060101010101" pitchFamily="49" charset="-122"/>
                <a:ea typeface="幼圆" panose="02010509060101010101" pitchFamily="49" charset="-122"/>
                <a:cs typeface="Arial Black" panose="020B0A04020102020204" pitchFamily="34" charset="0"/>
              </a:rPr>
              <a:t>-</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cs typeface="Arial Black" panose="020B0A04020102020204" pitchFamily="34" charset="0"/>
              </a:rPr>
              <a:t>进攻</a:t>
            </a:r>
            <a:r>
              <a:rPr lang="en-US" altLang="zh-CN" sz="2400" dirty="0">
                <a:latin typeface="幼圆" panose="02010509060101010101" pitchFamily="49" charset="-122"/>
                <a:ea typeface="幼圆" panose="02010509060101010101" pitchFamily="49" charset="-122"/>
                <a:cs typeface="Arial Black" panose="020B0A04020102020204" pitchFamily="34" charset="0"/>
              </a:rPr>
              <a:t>-</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cs typeface="Arial Black" panose="020B0A04020102020204" pitchFamily="34" charset="0"/>
              </a:rPr>
              <a:t>前进</a:t>
            </a:r>
            <a:r>
              <a:rPr lang="zh-CN" altLang="en-US" sz="2400" dirty="0">
                <a:latin typeface="幼圆" panose="02010509060101010101" pitchFamily="49" charset="-122"/>
                <a:ea typeface="幼圆" panose="02010509060101010101" pitchFamily="49" charset="-122"/>
                <a:cs typeface="Arial Black" panose="020B0A04020102020204" pitchFamily="34" charset="0"/>
              </a:rPr>
              <a:t>。哪里有枪声就往哪里去。</a:t>
            </a:r>
          </a:p>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廖耀湘</a:t>
            </a:r>
            <a:r>
              <a:rPr lang="zh-CN" altLang="en-US" sz="2400" dirty="0">
                <a:latin typeface="幼圆" panose="02010509060101010101" pitchFamily="49" charset="-122"/>
                <a:ea typeface="幼圆" panose="02010509060101010101" pitchFamily="49" charset="-122"/>
                <a:cs typeface="Arial Black" panose="020B0A04020102020204" pitchFamily="34" charset="0"/>
              </a:rPr>
              <a:t>命令：明码电报命令二道岗集合</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cs typeface="Arial Black" panose="020B0A04020102020204" pitchFamily="34" charset="0"/>
              </a:rPr>
              <a:t>重建指挥部</a:t>
            </a:r>
            <a:r>
              <a:rPr lang="zh-CN" altLang="en-US" sz="2400" dirty="0">
                <a:latin typeface="幼圆" panose="02010509060101010101" pitchFamily="49" charset="-122"/>
                <a:ea typeface="幼圆" panose="02010509060101010101" pitchFamily="49" charset="-122"/>
                <a:cs typeface="Arial Black" panose="020B0A04020102020204" pitchFamily="34" charset="0"/>
              </a:rPr>
              <a:t>。</a:t>
            </a:r>
            <a:endParaRPr lang="en-US" altLang="zh-CN" sz="2400" dirty="0">
              <a:latin typeface="幼圆" panose="02010509060101010101" pitchFamily="49" charset="-122"/>
              <a:ea typeface="幼圆" panose="02010509060101010101" pitchFamily="49" charset="-122"/>
              <a:cs typeface="Arial Black" panose="020B0A04020102020204" pitchFamily="34" charset="0"/>
            </a:endParaRPr>
          </a:p>
          <a:p>
            <a:endParaRPr lang="en-US" altLang="zh-CN" sz="2400" dirty="0">
              <a:latin typeface="幼圆" panose="02010509060101010101" pitchFamily="49" charset="-122"/>
              <a:ea typeface="幼圆" panose="02010509060101010101" pitchFamily="49" charset="-122"/>
              <a:cs typeface="Arial Black" panose="020B0A04020102020204" pitchFamily="34" charset="0"/>
            </a:endParaRPr>
          </a:p>
          <a:p>
            <a:r>
              <a:rPr lang="zh-CN" altLang="en-US" sz="2400" dirty="0">
                <a:latin typeface="幼圆" panose="02010509060101010101" pitchFamily="49" charset="-122"/>
                <a:ea typeface="幼圆" panose="02010509060101010101" pitchFamily="49" charset="-122"/>
                <a:cs typeface="Arial Black" panose="020B0A04020102020204" pitchFamily="34" charset="0"/>
              </a:rPr>
              <a:t>自组织干掉强组织。</a:t>
            </a:r>
          </a:p>
        </p:txBody>
      </p:sp>
    </p:spTree>
    <p:extLst>
      <p:ext uri="{BB962C8B-B14F-4D97-AF65-F5344CB8AC3E}">
        <p14:creationId xmlns:p14="http://schemas.microsoft.com/office/powerpoint/2010/main" val="39131449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2" cstate="screen"/>
          <a:srcRect b="15403"/>
          <a:stretch>
            <a:fillRect/>
          </a:stretch>
        </p:blipFill>
        <p:spPr bwMode="auto">
          <a:xfrm>
            <a:off x="6768075" y="1700809"/>
            <a:ext cx="4574588" cy="34337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07435" y="1412776"/>
            <a:ext cx="5088565" cy="1077218"/>
          </a:xfrm>
          <a:prstGeom prst="rect">
            <a:avLst/>
          </a:prstGeom>
          <a:noFill/>
        </p:spPr>
        <p:txBody>
          <a:bodyPr wrap="square" rtlCol="0">
            <a:spAutoFit/>
          </a:bodyPr>
          <a:lstStyle/>
          <a:p>
            <a:pPr indent="482588"/>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党和国家为什么史无前例地重视互联网和信息化？</a:t>
            </a:r>
          </a:p>
        </p:txBody>
      </p:sp>
      <p:sp>
        <p:nvSpPr>
          <p:cNvPr id="5" name="TextBox 4"/>
          <p:cNvSpPr txBox="1"/>
          <p:nvPr/>
        </p:nvSpPr>
        <p:spPr>
          <a:xfrm>
            <a:off x="1003756" y="2756925"/>
            <a:ext cx="5088565" cy="2677656"/>
          </a:xfrm>
          <a:prstGeom prst="rect">
            <a:avLst/>
          </a:prstGeom>
          <a:noFill/>
        </p:spPr>
        <p:txBody>
          <a:bodyPr wrap="square" rtlCol="0">
            <a:spAutoFit/>
          </a:bodyPr>
          <a:lstStyle/>
          <a:p>
            <a:pPr indent="478355" algn="just"/>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前面的讨论已经使我们看到了信息在党的建设、企业的运营，以及在我们的油田信息化发展中的关键作用，体现了中国共产党高屋建瓴、领导各族人民的能力和智慧。</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endParaRPr>
          </a:p>
          <a:p>
            <a:pPr indent="478355" algn="just"/>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然而，“互联网</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”则更体现了我党“</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以经济建设为中心</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rPr>
              <a:t>”的核心战略。</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Arial Black" panose="020B0A04020102020204" pitchFamily="34" charset="0"/>
            </a:endParaRPr>
          </a:p>
        </p:txBody>
      </p:sp>
      <p:sp>
        <p:nvSpPr>
          <p:cNvPr id="3" name="灯片编号占位符 2"/>
          <p:cNvSpPr>
            <a:spLocks noGrp="1"/>
          </p:cNvSpPr>
          <p:nvPr>
            <p:ph type="sldNum" sz="quarter" idx="12"/>
          </p:nvPr>
        </p:nvSpPr>
        <p:spPr/>
        <p:txBody>
          <a:bodyPr/>
          <a:lstStyle/>
          <a:p>
            <a:fld id="{63181AFE-CEA3-4E49-A4C8-E3E2C1424399}" type="slidenum">
              <a:rPr lang="zh-CN" altLang="en-US" smtClean="0"/>
              <a:t>21</a:t>
            </a:fld>
            <a:endParaRPr lang="zh-CN" altLang="en-US"/>
          </a:p>
        </p:txBody>
      </p:sp>
      <p:sp>
        <p:nvSpPr>
          <p:cNvPr id="6" name="文本框 5">
            <a:hlinkClick r:id="rId3" action="ppaction://hlinksldjump"/>
          </p:cNvPr>
          <p:cNvSpPr txBox="1"/>
          <p:nvPr/>
        </p:nvSpPr>
        <p:spPr>
          <a:xfrm>
            <a:off x="7728181" y="700439"/>
            <a:ext cx="1142462" cy="338554"/>
          </a:xfrm>
          <a:prstGeom prst="homePlate">
            <a:avLst/>
          </a:prstGeom>
          <a:solidFill>
            <a:srgbClr val="009900"/>
          </a:solidFill>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1600" dirty="0">
                <a:solidFill>
                  <a:schemeClr val="bg1"/>
                </a:solidFill>
                <a:latin typeface="Arial Narrow" panose="020B0606020202030204" pitchFamily="34" charset="0"/>
                <a:ea typeface="方正粗宋简体" panose="03000509000000000000" pitchFamily="65" charset="-122"/>
                <a:cs typeface="Arial Black" panose="020B0A04020102020204" pitchFamily="34" charset="0"/>
              </a:rPr>
              <a:t>BSV5HLWJ</a:t>
            </a:r>
            <a:endParaRPr lang="zh-CN" altLang="en-US" sz="1600" dirty="0">
              <a:solidFill>
                <a:schemeClr val="bg1"/>
              </a:solidFill>
              <a:latin typeface="Arial Narrow" panose="020B0606020202030204" pitchFamily="34" charset="0"/>
              <a:ea typeface="方正粗宋简体" panose="03000509000000000000" pitchFamily="65" charset="-122"/>
              <a:cs typeface="Arial Black" panose="020B0A04020102020204" pitchFamily="34" charset="0"/>
            </a:endParaRPr>
          </a:p>
        </p:txBody>
      </p:sp>
      <p:sp>
        <p:nvSpPr>
          <p:cNvPr id="7" name="TextBox 1"/>
          <p:cNvSpPr txBox="1"/>
          <p:nvPr/>
        </p:nvSpPr>
        <p:spPr>
          <a:xfrm>
            <a:off x="719404" y="536292"/>
            <a:ext cx="6729727" cy="666786"/>
          </a:xfrm>
          <a:prstGeom prst="rect">
            <a:avLst/>
          </a:prstGeom>
          <a:noFill/>
        </p:spPr>
        <p:txBody>
          <a:bodyPr wrap="none" rtlCol="0">
            <a:spAutoFit/>
          </a:bodyPr>
          <a:lstStyle/>
          <a:p>
            <a:r>
              <a:rPr lang="zh-CN" altLang="en-US" sz="3733"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cs typeface="Arial Black" panose="020B0A04020102020204" pitchFamily="34" charset="0"/>
              </a:rPr>
              <a:t>大信息观：</a:t>
            </a:r>
            <a:r>
              <a:rPr lang="zh-CN" altLang="en-US"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互联网</a:t>
            </a:r>
            <a:r>
              <a:rPr lang="en-US" altLang="zh-CN"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a:t>
            </a:r>
            <a:r>
              <a:rPr lang="zh-CN" altLang="en-US"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的精神实质</a:t>
            </a:r>
          </a:p>
        </p:txBody>
      </p:sp>
    </p:spTree>
    <p:extLst>
      <p:ext uri="{BB962C8B-B14F-4D97-AF65-F5344CB8AC3E}">
        <p14:creationId xmlns:p14="http://schemas.microsoft.com/office/powerpoint/2010/main" val="2010252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487488" cy="685800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chorCtr="1"/>
          <a:lstStyle/>
          <a:p>
            <a:pPr algn="ct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互联网</a:t>
            </a:r>
            <a:r>
              <a:rPr lang="en-US" altLang="zh-CN"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 </a:t>
            </a: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的精神实质</a:t>
            </a:r>
          </a:p>
        </p:txBody>
      </p:sp>
      <p:pic>
        <p:nvPicPr>
          <p:cNvPr id="3" name="Picture 2"/>
          <p:cNvPicPr>
            <a:picLocks noChangeAspect="1" noChangeArrowheads="1"/>
          </p:cNvPicPr>
          <p:nvPr/>
        </p:nvPicPr>
        <p:blipFill>
          <a:blip r:embed="rId2" cstate="screen"/>
          <a:srcRect/>
          <a:stretch>
            <a:fillRect/>
          </a:stretch>
        </p:blipFill>
        <p:spPr bwMode="auto">
          <a:xfrm>
            <a:off x="2527822" y="1098075"/>
            <a:ext cx="4384269" cy="2426936"/>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矩形 3"/>
          <p:cNvSpPr/>
          <p:nvPr/>
        </p:nvSpPr>
        <p:spPr>
          <a:xfrm>
            <a:off x="2527819" y="3978395"/>
            <a:ext cx="4816320" cy="1734064"/>
          </a:xfrm>
          <a:prstGeom prst="rect">
            <a:avLst/>
          </a:prstGeom>
          <a:ln w="3175">
            <a:solidFill>
              <a:schemeClr val="bg1">
                <a:lumMod val="85000"/>
              </a:schemeClr>
            </a:solidFill>
          </a:ln>
        </p:spPr>
        <p:txBody>
          <a:bodyPr wrap="square">
            <a:spAutoFit/>
          </a:bodyPr>
          <a:lstStyle/>
          <a:p>
            <a:pPr indent="482588" algn="just"/>
            <a:r>
              <a:rPr lang="zh-CN" altLang="en-US" sz="2667" b="1" dirty="0">
                <a:latin typeface="幼圆" panose="02010509060101010101" pitchFamily="49" charset="-122"/>
                <a:ea typeface="幼圆" panose="02010509060101010101" pitchFamily="49" charset="-122"/>
                <a:cs typeface="Arial Black" panose="020B0A04020102020204" pitchFamily="34" charset="0"/>
              </a:rPr>
              <a:t>在政治和社会方面，信息已经成为新的社会发展因素，也正在深刻地影响着社会关系和政治关系。</a:t>
            </a:r>
          </a:p>
        </p:txBody>
      </p:sp>
      <p:sp>
        <p:nvSpPr>
          <p:cNvPr id="5" name="TextBox 4"/>
          <p:cNvSpPr txBox="1"/>
          <p:nvPr/>
        </p:nvSpPr>
        <p:spPr>
          <a:xfrm>
            <a:off x="1791177" y="5888587"/>
            <a:ext cx="5568619"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cs typeface="Arial Black" panose="020B0A04020102020204" pitchFamily="34" charset="0"/>
              </a:rPr>
              <a:t>国家和企业的信息化都是必要</a:t>
            </a:r>
          </a:p>
        </p:txBody>
      </p:sp>
      <p:sp>
        <p:nvSpPr>
          <p:cNvPr id="7" name="TextBox 6"/>
          <p:cNvSpPr txBox="1"/>
          <p:nvPr/>
        </p:nvSpPr>
        <p:spPr>
          <a:xfrm>
            <a:off x="4961869" y="5387086"/>
            <a:ext cx="2339102"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24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cs typeface="Arial Black" panose="020B0A04020102020204" pitchFamily="34" charset="0"/>
              </a:rPr>
              <a:t>把握系统序参量</a:t>
            </a:r>
          </a:p>
        </p:txBody>
      </p:sp>
      <p:pic>
        <p:nvPicPr>
          <p:cNvPr id="9" name="图片 8"/>
          <p:cNvPicPr>
            <a:picLocks noChangeAspect="1"/>
          </p:cNvPicPr>
          <p:nvPr/>
        </p:nvPicPr>
        <p:blipFill>
          <a:blip r:embed="rId3" cstate="screen"/>
          <a:stretch>
            <a:fillRect/>
          </a:stretch>
        </p:blipFill>
        <p:spPr>
          <a:xfrm>
            <a:off x="7824193" y="0"/>
            <a:ext cx="4367808" cy="6858000"/>
          </a:xfrm>
          <a:prstGeom prst="rect">
            <a:avLst/>
          </a:prstGeom>
        </p:spPr>
      </p:pic>
    </p:spTree>
    <p:extLst>
      <p:ext uri="{BB962C8B-B14F-4D97-AF65-F5344CB8AC3E}">
        <p14:creationId xmlns:p14="http://schemas.microsoft.com/office/powerpoint/2010/main" val="23975346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716" name="Picture 4" descr="https://timgsa.baidu.com/timg?image&amp;quality=80&amp;size=b9999_10000&amp;sec=1509722042&amp;di=047dc425e3743f10a138f02ea0d86057&amp;imgtype=jpg&amp;er=1&amp;src=http%3A%2F%2Fi.dimg.cc%2Fba%2F6c%2Fdd%2F20%2Ff9%2F97%2F71%2F30%2F36%2F13%2Fe5%2Ff1%2Ff5%2Fe5%2Fcc%2Fdd.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58736" y="1618477"/>
            <a:ext cx="5096637" cy="2828947"/>
          </a:xfrm>
          <a:prstGeom prst="rect">
            <a:avLst/>
          </a:prstGeom>
          <a:noFill/>
        </p:spPr>
      </p:pic>
      <p:sp>
        <p:nvSpPr>
          <p:cNvPr id="12" name="禁止符 11"/>
          <p:cNvSpPr/>
          <p:nvPr/>
        </p:nvSpPr>
        <p:spPr>
          <a:xfrm>
            <a:off x="4476739" y="2666235"/>
            <a:ext cx="476253" cy="476253"/>
          </a:xfrm>
          <a:prstGeom prst="noSmoking">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ea typeface="幼圆" panose="02010509060101010101" pitchFamily="49" charset="-122"/>
            </a:endParaRPr>
          </a:p>
        </p:txBody>
      </p:sp>
      <p:sp>
        <p:nvSpPr>
          <p:cNvPr id="13" name="TextBox 12"/>
          <p:cNvSpPr txBox="1"/>
          <p:nvPr/>
        </p:nvSpPr>
        <p:spPr>
          <a:xfrm>
            <a:off x="853178" y="5339146"/>
            <a:ext cx="4854021" cy="1323439"/>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4800"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使命感</a:t>
            </a:r>
            <a:r>
              <a:rPr lang="en-US" altLang="zh-CN" sz="4800"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a:t>
            </a:r>
            <a:r>
              <a:rPr lang="zh-CN" altLang="en-US" sz="4800"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方向感</a:t>
            </a:r>
            <a:r>
              <a:rPr lang="zh-CN" altLang="en-US" sz="3733"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a:t>
            </a:r>
            <a:endParaRPr lang="en-US" altLang="zh-CN" sz="3733"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3200"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不忘初心，砥砺奋进。</a:t>
            </a:r>
          </a:p>
        </p:txBody>
      </p:sp>
      <p:sp>
        <p:nvSpPr>
          <p:cNvPr id="15" name="TextBox 14"/>
          <p:cNvSpPr txBox="1"/>
          <p:nvPr/>
        </p:nvSpPr>
        <p:spPr>
          <a:xfrm>
            <a:off x="6096000" y="548680"/>
            <a:ext cx="5905499" cy="1323439"/>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4800"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大系统思维</a:t>
            </a:r>
            <a:r>
              <a:rPr lang="zh-CN" altLang="en-US" sz="3733"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a:t>
            </a:r>
            <a:endParaRPr lang="en-US" altLang="zh-CN" sz="3733" b="1"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a:p>
            <a:r>
              <a:rPr lang="zh-CN" altLang="en-US" sz="3200"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基于并超越一般系统工程思维。</a:t>
            </a:r>
          </a:p>
        </p:txBody>
      </p:sp>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1103" y="4197085"/>
            <a:ext cx="5231904" cy="1113171"/>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0" name="TextBox 1"/>
          <p:cNvSpPr txBox="1"/>
          <p:nvPr/>
        </p:nvSpPr>
        <p:spPr>
          <a:xfrm>
            <a:off x="608101" y="535775"/>
            <a:ext cx="2646878" cy="830997"/>
          </a:xfrm>
          <a:prstGeom prst="rect">
            <a:avLst/>
          </a:prstGeom>
          <a:noFill/>
        </p:spPr>
        <p:txBody>
          <a:bodyPr wrap="none" rtlCol="0">
            <a:spAutoFit/>
          </a:bodyP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a:t>
            </a:r>
          </a:p>
        </p:txBody>
      </p:sp>
      <p:pic>
        <p:nvPicPr>
          <p:cNvPr id="3074" name="Picture 2" descr="https://gimg2.baidu.com/image_search/src=http%3A%2F%2Fpic1.zhimg.com%2Fv2-e21a16c3c918f390c446eda19355b4b7_1440w.jpg%3Fsource%3D172ae18b&amp;refer=http%3A%2F%2Fpic1.zhimg.com&amp;app=2002&amp;size=f9999,10000&amp;q=a80&amp;n=0&amp;g=0n&amp;fmt=jpeg?sec=1637127301&amp;t=26cd6b1dbb3f8cc58149ad467f441eaf"/>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576053" y="4811253"/>
            <a:ext cx="5228520" cy="2229625"/>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矩形 2"/>
          <p:cNvSpPr/>
          <p:nvPr/>
        </p:nvSpPr>
        <p:spPr>
          <a:xfrm>
            <a:off x="6096001" y="2075106"/>
            <a:ext cx="5612563" cy="830997"/>
          </a:xfrm>
          <a:prstGeom prst="rect">
            <a:avLst/>
          </a:prstGeom>
        </p:spPr>
        <p:txBody>
          <a:bodyPr wrap="square">
            <a:spAutoFit/>
          </a:bodyPr>
          <a:lstStyle/>
          <a:p>
            <a:pPr algn="just"/>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中国人在抵抗新冠疫情的伟大战役中表现出卓越的大系统思维。</a:t>
            </a:r>
          </a:p>
        </p:txBody>
      </p:sp>
      <p:pic>
        <p:nvPicPr>
          <p:cNvPr id="4" name="图片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196955" y="2938666"/>
            <a:ext cx="2131405" cy="1372625"/>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图片 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98064">
            <a:off x="8175402" y="2916958"/>
            <a:ext cx="2195551" cy="1462237"/>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00542" y="3907950"/>
            <a:ext cx="2961727" cy="1263361"/>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076" name="Picture 4" descr="https://gimg2.baidu.com/image_search/src=http%3A%2F%2Fp3.itc.cn%2Fq_70%2Fimages03%2F20210124%2F70da7e6fab1e435abedba7b2160f4b0e.jpeg&amp;refer=http%3A%2F%2Fp3.itc.cn&amp;app=2002&amp;size=f9999,10000&amp;q=a80&amp;n=0&amp;g=0n&amp;fmt=jpeg?sec=1637128268&amp;t=701d72fdf8261b83d93135ba30fcd733"/>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21275201">
            <a:off x="10362485" y="3332475"/>
            <a:ext cx="1315736" cy="1920000"/>
          </a:xfrm>
          <a:prstGeom prst="rect">
            <a:avLst/>
          </a:prstGeom>
          <a:solidFill>
            <a:srgbClr val="FFFFFF">
              <a:shade val="85000"/>
            </a:srgbClr>
          </a:solidFill>
          <a:ln w="190500" cap="sq">
            <a:no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711420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48392" y="3270896"/>
            <a:ext cx="6111705" cy="2965364"/>
          </a:xfrm>
          <a:prstGeom prst="rect">
            <a:avLst/>
          </a:prstGeom>
        </p:spPr>
        <p:txBody>
          <a:bodyPr wrap="square">
            <a:spAutoFit/>
          </a:bodyPr>
          <a:lstStyle/>
          <a:p>
            <a:pPr indent="478355" algn="just"/>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从马列主义毛泽东思想，一直到伟大中国梦的一些理论和论述，发现其中蕴含着丰富的系统论思维。</a:t>
            </a:r>
          </a:p>
          <a:p>
            <a:pPr indent="478355" algn="just"/>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马克思主义确实包含了很多系统论思想，虽然那时还没有系统论。</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478355" algn="just"/>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唯物辩证法更是极其接近系统论的高端思想，是系统论的哲学基础。</a:t>
            </a:r>
          </a:p>
        </p:txBody>
      </p:sp>
      <p:sp>
        <p:nvSpPr>
          <p:cNvPr id="2" name="TextBox 1">
            <a:extLst>
              <a:ext uri="{FF2B5EF4-FFF2-40B4-BE49-F238E27FC236}">
                <a16:creationId xmlns="" xmlns:a16="http://schemas.microsoft.com/office/drawing/2014/main" id="{896FEEB5-548F-42AD-D1A1-86CEBEC93EA3}"/>
              </a:ext>
            </a:extLst>
          </p:cNvPr>
          <p:cNvSpPr txBox="1"/>
          <p:nvPr/>
        </p:nvSpPr>
        <p:spPr>
          <a:xfrm>
            <a:off x="493111" y="548681"/>
            <a:ext cx="6340197" cy="830997"/>
          </a:xfrm>
          <a:prstGeom prst="rect">
            <a:avLst/>
          </a:prstGeom>
          <a:noFill/>
        </p:spPr>
        <p:txBody>
          <a:bodyPr wrap="none" rtlCol="0">
            <a:spAutoFit/>
          </a:bodyP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
        <p:nvSpPr>
          <p:cNvPr id="3" name="文本框 2">
            <a:extLst>
              <a:ext uri="{FF2B5EF4-FFF2-40B4-BE49-F238E27FC236}">
                <a16:creationId xmlns="" xmlns:a16="http://schemas.microsoft.com/office/drawing/2014/main" id="{DE9E01EA-4776-F266-DE6C-D97D4B7254CD}"/>
              </a:ext>
            </a:extLst>
          </p:cNvPr>
          <p:cNvSpPr txBox="1"/>
          <p:nvPr/>
        </p:nvSpPr>
        <p:spPr>
          <a:xfrm>
            <a:off x="815414" y="1569761"/>
            <a:ext cx="8384026" cy="1405641"/>
          </a:xfrm>
          <a:prstGeom prst="rect">
            <a:avLst/>
          </a:prstGeom>
          <a:noFill/>
          <a:ln w="3175">
            <a:solidFill>
              <a:srgbClr val="C00000"/>
            </a:solidFill>
          </a:ln>
        </p:spPr>
        <p:txBody>
          <a:bodyPr wrap="none" rtlCol="0">
            <a:spAutoFit/>
          </a:bodyPr>
          <a:lstStyle/>
          <a:p>
            <a:r>
              <a:rPr lang="zh-CN" altLang="en-US" sz="42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①系统论和大系统观是马克思主义</a:t>
            </a:r>
            <a:endParaRPr lang="en-US" altLang="zh-CN" sz="42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en-US" altLang="zh-CN" sz="42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42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的继承和发展</a:t>
            </a:r>
          </a:p>
        </p:txBody>
      </p:sp>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56343" y="2879756"/>
            <a:ext cx="4025333" cy="33868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3643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48000" y="2276873"/>
            <a:ext cx="8616619" cy="3416320"/>
          </a:xfrm>
          <a:prstGeom prst="rect">
            <a:avLst/>
          </a:prstGeom>
          <a:ln w="3175">
            <a:solidFill>
              <a:schemeClr val="bg1">
                <a:lumMod val="85000"/>
              </a:schemeClr>
            </a:solidFill>
          </a:ln>
        </p:spPr>
        <p:txBody>
          <a:bodyPr wrap="square">
            <a:spAutoFit/>
          </a:bodyPr>
          <a:lstStyle/>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运动、变化、发展</a:t>
            </a:r>
            <a:r>
              <a:rPr lang="zh-CN" altLang="en-US" sz="2400" dirty="0">
                <a:latin typeface="幼圆" panose="02010509060101010101" pitchFamily="49" charset="-122"/>
                <a:ea typeface="幼圆" panose="02010509060101010101" pitchFamily="49" charset="-122"/>
              </a:rPr>
              <a:t>：系统的使命、涨落、发展，吸引子</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普遍联系</a:t>
            </a:r>
            <a:r>
              <a:rPr lang="zh-CN" altLang="en-US" sz="2400" dirty="0">
                <a:latin typeface="幼圆" panose="02010509060101010101" pitchFamily="49" charset="-122"/>
                <a:ea typeface="幼圆" panose="02010509060101010101" pitchFamily="49" charset="-122"/>
              </a:rPr>
              <a:t>：系统内外部的关系，组织力</a:t>
            </a:r>
            <a:r>
              <a:rPr lang="en-US" altLang="zh-CN" sz="2400" dirty="0">
                <a:latin typeface="幼圆" panose="02010509060101010101" pitchFamily="49" charset="-122"/>
                <a:ea typeface="幼圆" panose="02010509060101010101" pitchFamily="49" charset="-122"/>
              </a:rPr>
              <a:t>-</a:t>
            </a:r>
            <a:r>
              <a:rPr lang="zh-CN" altLang="en-US" sz="2400" dirty="0">
                <a:latin typeface="幼圆" panose="02010509060101010101" pitchFamily="49" charset="-122"/>
                <a:ea typeface="幼圆" panose="02010509060101010101" pitchFamily="49" charset="-122"/>
              </a:rPr>
              <a:t>自组织力</a:t>
            </a:r>
            <a:r>
              <a:rPr lang="en-US" altLang="zh-CN" sz="2400" dirty="0">
                <a:latin typeface="幼圆" panose="02010509060101010101" pitchFamily="49" charset="-122"/>
                <a:ea typeface="幼圆" panose="02010509060101010101" pitchFamily="49" charset="-122"/>
              </a:rPr>
              <a:t>-</a:t>
            </a:r>
            <a:r>
              <a:rPr lang="zh-CN" altLang="en-US" sz="2400" dirty="0">
                <a:latin typeface="幼圆" panose="02010509060101010101" pitchFamily="49" charset="-122"/>
                <a:ea typeface="幼圆" panose="02010509060101010101" pitchFamily="49" charset="-122"/>
              </a:rPr>
              <a:t>他组织力</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整体与部分</a:t>
            </a:r>
            <a:r>
              <a:rPr lang="zh-CN" altLang="en-US" sz="2400" dirty="0">
                <a:latin typeface="幼圆" panose="02010509060101010101" pitchFamily="49" charset="-122"/>
                <a:ea typeface="幼圆" panose="02010509060101010101" pitchFamily="49" charset="-122"/>
              </a:rPr>
              <a:t>：系统论的直接基础，整体涌现性</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量变到质变</a:t>
            </a:r>
            <a:r>
              <a:rPr lang="zh-CN" altLang="en-US" sz="2400" dirty="0">
                <a:latin typeface="幼圆" panose="02010509060101010101" pitchFamily="49" charset="-122"/>
                <a:ea typeface="幼圆" panose="02010509060101010101" pitchFamily="49" charset="-122"/>
              </a:rPr>
              <a:t>：序参量支配原理、突变论</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对立统一</a:t>
            </a:r>
            <a:r>
              <a:rPr lang="zh-CN" altLang="en-US" sz="2400" dirty="0">
                <a:latin typeface="幼圆" panose="02010509060101010101" pitchFamily="49" charset="-122"/>
                <a:ea typeface="幼圆" panose="02010509060101010101" pitchFamily="49" charset="-122"/>
              </a:rPr>
              <a:t>：协同、突变、涨落</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内因外因</a:t>
            </a:r>
            <a:r>
              <a:rPr lang="zh-CN" altLang="en-US" sz="2400" dirty="0">
                <a:latin typeface="幼圆" panose="02010509060101010101" pitchFamily="49" charset="-122"/>
                <a:ea typeface="幼圆" panose="02010509060101010101" pitchFamily="49" charset="-122"/>
              </a:rPr>
              <a:t>：内外向组织力和自组织力、隐参量与显参量</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否定之否定</a:t>
            </a:r>
            <a:r>
              <a:rPr lang="zh-CN" altLang="en-US" sz="2400" dirty="0">
                <a:latin typeface="幼圆" panose="02010509060101010101" pitchFamily="49" charset="-122"/>
                <a:ea typeface="幼圆" panose="02010509060101010101" pitchFamily="49" charset="-122"/>
              </a:rPr>
              <a:t>：快参量与慢参量、系统的生命周期</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矛盾的同一性和斗争性</a:t>
            </a:r>
            <a:r>
              <a:rPr lang="zh-CN" altLang="en-US" sz="2400" dirty="0">
                <a:latin typeface="幼圆" panose="02010509060101010101" pitchFamily="49" charset="-122"/>
                <a:ea typeface="幼圆" panose="02010509060101010101" pitchFamily="49" charset="-122"/>
              </a:rPr>
              <a:t>：协同、耗散结构</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前进行与曲折性</a:t>
            </a:r>
            <a:r>
              <a:rPr lang="zh-CN" altLang="en-US" sz="2400" dirty="0">
                <a:latin typeface="幼圆" panose="02010509060101010101" pitchFamily="49" charset="-122"/>
                <a:ea typeface="幼圆" panose="02010509060101010101" pitchFamily="49" charset="-122"/>
              </a:rPr>
              <a:t>：有序与无序、熵增与熵减、系统的使命</a:t>
            </a:r>
          </a:p>
        </p:txBody>
      </p:sp>
      <p:pic>
        <p:nvPicPr>
          <p:cNvPr id="6"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65195" y="2359654"/>
            <a:ext cx="2412055" cy="202945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945872" y="6021288"/>
            <a:ext cx="10249922" cy="666786"/>
          </a:xfrm>
          <a:prstGeom prst="rect">
            <a:avLst/>
          </a:prstGeom>
          <a:noFill/>
          <a:ln w="3175">
            <a:solidFill>
              <a:schemeClr val="tx1"/>
            </a:solidFill>
          </a:ln>
        </p:spPr>
        <p:txBody>
          <a:bodyPr wrap="none" rtlCol="0">
            <a:spAutoFit/>
          </a:bodyPr>
          <a:lstStyle/>
          <a:p>
            <a:r>
              <a:rPr lang="zh-CN" altLang="en-US"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系统论和系统科学使马克思主义哲学基础更坚实</a:t>
            </a:r>
          </a:p>
        </p:txBody>
      </p:sp>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744" y="548680"/>
            <a:ext cx="12012192" cy="1810973"/>
          </a:xfrm>
          <a:prstGeom prst="rect">
            <a:avLst/>
          </a:prstGeom>
          <a:ln>
            <a:noFill/>
          </a:ln>
          <a:effectLst/>
        </p:spPr>
      </p:pic>
    </p:spTree>
    <p:extLst>
      <p:ext uri="{BB962C8B-B14F-4D97-AF65-F5344CB8AC3E}">
        <p14:creationId xmlns:p14="http://schemas.microsoft.com/office/powerpoint/2010/main" val="28678699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527818" y="532034"/>
            <a:ext cx="4493538" cy="830997"/>
          </a:xfrm>
          <a:prstGeom prst="rect">
            <a:avLst/>
          </a:prstGeom>
          <a:noFill/>
        </p:spPr>
        <p:txBody>
          <a:bodyPr wrap="none" rtlCol="0">
            <a:spAutoFit/>
          </a:bodyP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16" name="文本框 15"/>
          <p:cNvSpPr txBox="1"/>
          <p:nvPr/>
        </p:nvSpPr>
        <p:spPr>
          <a:xfrm>
            <a:off x="4847862" y="5913663"/>
            <a:ext cx="6744154" cy="748988"/>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42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大系统观强化了物质第一性</a:t>
            </a:r>
          </a:p>
        </p:txBody>
      </p:sp>
      <p:pic>
        <p:nvPicPr>
          <p:cNvPr id="17" name="图片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07701" y="4735411"/>
            <a:ext cx="1672563" cy="2187712"/>
          </a:xfrm>
          <a:prstGeom prst="rect">
            <a:avLst/>
          </a:prstGeom>
        </p:spPr>
      </p:pic>
      <p:sp>
        <p:nvSpPr>
          <p:cNvPr id="4" name="下箭头 3"/>
          <p:cNvSpPr/>
          <p:nvPr/>
        </p:nvSpPr>
        <p:spPr>
          <a:xfrm flipV="1">
            <a:off x="4714567" y="5061182"/>
            <a:ext cx="1344149" cy="683665"/>
          </a:xfrm>
          <a:prstGeom prst="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sz="2400" dirty="0">
              <a:ea typeface="方正粗宋简体" panose="03000509000000000000" pitchFamily="65" charset="-122"/>
            </a:endParaRPr>
          </a:p>
        </p:txBody>
      </p:sp>
      <p:grpSp>
        <p:nvGrpSpPr>
          <p:cNvPr id="21" name="组合 20"/>
          <p:cNvGrpSpPr/>
          <p:nvPr/>
        </p:nvGrpSpPr>
        <p:grpSpPr>
          <a:xfrm>
            <a:off x="3142809" y="3060773"/>
            <a:ext cx="4487664" cy="1916000"/>
            <a:chOff x="2313062" y="2142862"/>
            <a:chExt cx="3365748" cy="1437000"/>
          </a:xfrm>
        </p:grpSpPr>
        <p:sp>
          <p:nvSpPr>
            <p:cNvPr id="19" name="文本框 18"/>
            <p:cNvSpPr txBox="1"/>
            <p:nvPr/>
          </p:nvSpPr>
          <p:spPr>
            <a:xfrm>
              <a:off x="3635896" y="2633473"/>
              <a:ext cx="1061829" cy="346249"/>
            </a:xfrm>
            <a:prstGeom prst="rect">
              <a:avLst/>
            </a:prstGeom>
            <a:noFill/>
          </p:spPr>
          <p:txBody>
            <a:bodyPr wrap="none" rtlCol="0">
              <a:spAutoFit/>
            </a:bodyPr>
            <a:lstStyle/>
            <a:p>
              <a:r>
                <a:rPr lang="zh-CN" altLang="en-US" sz="2400" dirty="0">
                  <a:latin typeface="幼圆" panose="02010509060101010101" pitchFamily="49" charset="-122"/>
                  <a:ea typeface="幼圆" panose="02010509060101010101" pitchFamily="49" charset="-122"/>
                </a:rPr>
                <a:t>实事求是</a:t>
              </a:r>
            </a:p>
          </p:txBody>
        </p:sp>
        <p:pic>
          <p:nvPicPr>
            <p:cNvPr id="12" name="图片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13062" y="2142862"/>
              <a:ext cx="3365748" cy="1437000"/>
            </a:xfrm>
            <a:prstGeom prst="rect">
              <a:avLst/>
            </a:prstGeom>
          </p:spPr>
        </p:pic>
      </p:grpSp>
      <p:sp>
        <p:nvSpPr>
          <p:cNvPr id="22" name="文本框 21"/>
          <p:cNvSpPr txBox="1"/>
          <p:nvPr/>
        </p:nvSpPr>
        <p:spPr>
          <a:xfrm>
            <a:off x="7824192" y="3382702"/>
            <a:ext cx="4015843" cy="1241237"/>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过程需要</a:t>
            </a:r>
            <a:r>
              <a:rPr lang="zh-CN" altLang="en-US" sz="3733"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a:t>
            </a: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来控制</a:t>
            </a:r>
            <a:endParaRPr lang="en-US" altLang="zh-CN"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结果需要</a:t>
            </a:r>
            <a:r>
              <a:rPr lang="zh-CN" altLang="en-US" sz="3733"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a:t>
            </a: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来保证</a:t>
            </a:r>
          </a:p>
        </p:txBody>
      </p:sp>
      <p:pic>
        <p:nvPicPr>
          <p:cNvPr id="24" name="图片 2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78320" y="1812582"/>
            <a:ext cx="2645769" cy="18295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文本框 24"/>
          <p:cNvSpPr txBox="1"/>
          <p:nvPr/>
        </p:nvSpPr>
        <p:spPr>
          <a:xfrm>
            <a:off x="4418131" y="1615383"/>
            <a:ext cx="6750566" cy="1077218"/>
          </a:xfrm>
          <a:prstGeom prst="rect">
            <a:avLst/>
          </a:prstGeom>
          <a:noFill/>
          <a:ln w="3175">
            <a:solidFill>
              <a:srgbClr val="FF0000"/>
            </a:solidFill>
          </a:ln>
        </p:spPr>
        <p:txBody>
          <a:bodyPr wrap="none" rtlCol="0">
            <a:spAutoFit/>
          </a:bodyPr>
          <a:lstStyle/>
          <a:p>
            <a:r>
              <a:rPr lang="zh-CN" altLang="en-US" sz="6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大系统观第一原则</a:t>
            </a:r>
          </a:p>
        </p:txBody>
      </p:sp>
    </p:spTree>
    <p:extLst>
      <p:ext uri="{BB962C8B-B14F-4D97-AF65-F5344CB8AC3E}">
        <p14:creationId xmlns:p14="http://schemas.microsoft.com/office/powerpoint/2010/main" val="3546577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afterEffect">
                                  <p:stCondLst>
                                    <p:cond delay="0"/>
                                  </p:stCondLst>
                                  <p:childTnLst>
                                    <p:animMotion origin="layout" path="M 0.01962 1.11022E-16 L -0.26163 1.11022E-16 " pathEditMode="relative" rAng="0" ptsTypes="AA">
                                      <p:cBhvr>
                                        <p:cTn id="6" dur="500" fill="hold"/>
                                        <p:tgtEl>
                                          <p:spTgt spid="17"/>
                                        </p:tgtEl>
                                        <p:attrNameLst>
                                          <p:attrName>ppt_x</p:attrName>
                                          <p:attrName>ppt_y</p:attrName>
                                        </p:attrNameLst>
                                      </p:cBhvr>
                                      <p:rCtr x="-14063" y="0"/>
                                    </p:animMotion>
                                  </p:childTnLst>
                                </p:cTn>
                              </p:par>
                            </p:childTnLst>
                          </p:cTn>
                        </p:par>
                        <p:par>
                          <p:cTn id="7" fill="hold">
                            <p:stCondLst>
                              <p:cond delay="500"/>
                            </p:stCondLst>
                            <p:childTnLst>
                              <p:par>
                                <p:cTn id="8" presetID="42" presetClass="path" presetSubtype="0" accel="50000" decel="50000" fill="hold" grpId="0" nodeType="afterEffect">
                                  <p:stCondLst>
                                    <p:cond delay="0"/>
                                  </p:stCondLst>
                                  <p:childTnLst>
                                    <p:animMotion origin="layout" path="M 0.13403 -0.00433 L -0.23368 0.00092 " pathEditMode="relative" rAng="0" ptsTypes="AA">
                                      <p:cBhvr>
                                        <p:cTn id="9" dur="500" fill="hold"/>
                                        <p:tgtEl>
                                          <p:spTgt spid="16"/>
                                        </p:tgtEl>
                                        <p:attrNameLst>
                                          <p:attrName>ppt_x</p:attrName>
                                          <p:attrName>ppt_y</p:attrName>
                                        </p:attrNameLst>
                                      </p:cBhvr>
                                      <p:rCtr x="-18385" y="247"/>
                                    </p:animMotion>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randombar(horizontal)">
                                      <p:cBhvr>
                                        <p:cTn id="17" dur="500"/>
                                        <p:tgtEl>
                                          <p:spTgt spid="21"/>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animBg="1"/>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19402" y="644692"/>
            <a:ext cx="1597943" cy="19004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p:cNvSpPr txBox="1"/>
          <p:nvPr/>
        </p:nvSpPr>
        <p:spPr>
          <a:xfrm>
            <a:off x="2371259" y="740702"/>
            <a:ext cx="2028119" cy="830997"/>
          </a:xfrm>
          <a:prstGeom prst="rect">
            <a:avLst/>
          </a:prstGeom>
          <a:noFill/>
        </p:spPr>
        <p:txBody>
          <a:bodyPr wrap="none" rtlCol="0">
            <a:spAutoFit/>
          </a:bodyPr>
          <a:lstStyle/>
          <a:p>
            <a:pPr algn="just"/>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1818-1883</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 name="矩形 2"/>
          <p:cNvSpPr/>
          <p:nvPr/>
        </p:nvSpPr>
        <p:spPr>
          <a:xfrm>
            <a:off x="4559830" y="932723"/>
            <a:ext cx="6816757" cy="1569660"/>
          </a:xfrm>
          <a:prstGeom prst="rect">
            <a:avLst/>
          </a:prstGeom>
        </p:spPr>
        <p:txBody>
          <a:bodyPr wrap="square">
            <a:spAutoFit/>
          </a:bodyPr>
          <a:lstStyle/>
          <a:p>
            <a:pPr marL="380990" indent="-380990" algn="just">
              <a:buFont typeface="Wingdings" panose="05000000000000000000" pitchFamily="2" charset="2"/>
              <a:buChar char="p"/>
            </a:pP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资本论</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共产党宣言</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关于费尔巴哈的提纲</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《1844</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年经济学哲学手稿</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等</a:t>
            </a:r>
          </a:p>
          <a:p>
            <a:pPr marL="380990" indent="-380990" algn="just">
              <a:buFont typeface="Wingdings" panose="05000000000000000000" pitchFamily="2" charset="2"/>
              <a:buChar char="p"/>
            </a:pP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共产主义、辩证唯物主义、历史唯物主义</a:t>
            </a:r>
          </a:p>
          <a:p>
            <a:pPr marL="380990" indent="-380990" algn="just">
              <a:buFont typeface="Wingdings" panose="05000000000000000000" pitchFamily="2" charset="2"/>
              <a:buChar char="p"/>
            </a:pP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科学社会主义 </a:t>
            </a:r>
          </a:p>
        </p:txBody>
      </p:sp>
      <p:pic>
        <p:nvPicPr>
          <p:cNvPr id="4" name="图片 3"/>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753641" y="3140968"/>
            <a:ext cx="1597943" cy="19004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2371259" y="3270446"/>
            <a:ext cx="2028119" cy="830997"/>
          </a:xfrm>
          <a:prstGeom prst="rect">
            <a:avLst/>
          </a:prstGeom>
          <a:noFill/>
        </p:spPr>
        <p:txBody>
          <a:bodyPr wrap="none" rtlCol="0">
            <a:spAutoFit/>
          </a:bodyPr>
          <a:lstStyle/>
          <a:p>
            <a:pPr algn="just"/>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贝塔朗菲</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1901-1972</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pic>
        <p:nvPicPr>
          <p:cNvPr id="5123" name="Picture 3"/>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840416" y="4197299"/>
            <a:ext cx="1824203" cy="2592075"/>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472011" y="4197299"/>
            <a:ext cx="1824203" cy="2592075"/>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7656213" y="4197299"/>
            <a:ext cx="1824203" cy="2592075"/>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4559829" y="3474044"/>
            <a:ext cx="6336704" cy="461665"/>
          </a:xfrm>
          <a:prstGeom prst="rect">
            <a:avLst/>
          </a:prstGeom>
        </p:spPr>
        <p:txBody>
          <a:bodyPr wrap="square">
            <a:spAutoFit/>
          </a:bodyPr>
          <a:lstStyle/>
          <a:p>
            <a:pPr marL="380990" indent="-380990" algn="just">
              <a:buFont typeface="Wingdings" panose="05000000000000000000" pitchFamily="2" charset="2"/>
              <a:buChar char="p"/>
            </a:pP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一般系统论</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1945</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年）</a:t>
            </a:r>
          </a:p>
        </p:txBody>
      </p:sp>
      <p:sp>
        <p:nvSpPr>
          <p:cNvPr id="5" name="TextBox 4"/>
          <p:cNvSpPr txBox="1"/>
          <p:nvPr/>
        </p:nvSpPr>
        <p:spPr>
          <a:xfrm>
            <a:off x="719404" y="5445225"/>
            <a:ext cx="9770623" cy="1241237"/>
          </a:xfrm>
          <a:prstGeom prst="rect">
            <a:avLst/>
          </a:prstGeom>
          <a:noFill/>
        </p:spPr>
        <p:txBody>
          <a:bodyPr wrap="none" rtlCol="0">
            <a:spAutoFit/>
          </a:bodyPr>
          <a:lstStyle/>
          <a:p>
            <a:r>
              <a:rPr lang="zh-CN" altLang="en-US"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马克思主义哲学蕴含着系统论的萌芽</a:t>
            </a:r>
            <a:endParaRPr lang="en-US" altLang="zh-CN"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贝塔朗菲也承认吸收了马克思主义哲学的营养</a:t>
            </a:r>
          </a:p>
        </p:txBody>
      </p:sp>
    </p:spTree>
    <p:extLst>
      <p:ext uri="{BB962C8B-B14F-4D97-AF65-F5344CB8AC3E}">
        <p14:creationId xmlns:p14="http://schemas.microsoft.com/office/powerpoint/2010/main" val="1794180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248128" y="2326772"/>
            <a:ext cx="4025333" cy="33868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918617" y="1028733"/>
            <a:ext cx="6096000" cy="2718180"/>
          </a:xfrm>
          <a:prstGeom prst="rect">
            <a:avLst/>
          </a:prstGeom>
        </p:spPr>
        <p:txBody>
          <a:bodyPr>
            <a:spAutoFit/>
          </a:bodyPr>
          <a:lstStyle/>
          <a:p>
            <a:pPr indent="478355" algn="just"/>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乌杰认为，马克思的辩证唯物主义就是系统哲学，我们只需把系统科学最新进展丰富进去就可以了。</a:t>
            </a:r>
          </a:p>
          <a:p>
            <a:pPr indent="478355" algn="just"/>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黄金南认为，马克思的自然科学与社会科学划分应该升级一下，变成：自然科学、系统科学、社会科学。也就是说，系统科学就是系统科学，不是自然科学，也不是社会科学。但马克思的唯物辩证法仍然是系统哲学的基础。</a:t>
            </a:r>
          </a:p>
        </p:txBody>
      </p:sp>
      <p:sp>
        <p:nvSpPr>
          <p:cNvPr id="2" name="椭圆形标注 1"/>
          <p:cNvSpPr/>
          <p:nvPr/>
        </p:nvSpPr>
        <p:spPr>
          <a:xfrm>
            <a:off x="2735627" y="3909054"/>
            <a:ext cx="4512501" cy="1861278"/>
          </a:xfrm>
          <a:prstGeom prst="wedgeEllipseCallout">
            <a:avLst>
              <a:gd name="adj1" fmla="val -60009"/>
              <a:gd name="adj2" fmla="val 35494"/>
            </a:avLst>
          </a:prstGeom>
        </p:spPr>
        <p:style>
          <a:lnRef idx="3">
            <a:schemeClr val="lt1"/>
          </a:lnRef>
          <a:fillRef idx="1">
            <a:schemeClr val="accent6"/>
          </a:fillRef>
          <a:effectRef idx="1">
            <a:schemeClr val="accent6"/>
          </a:effectRef>
          <a:fontRef idx="minor">
            <a:schemeClr val="lt1"/>
          </a:fontRef>
        </p:style>
        <p:txBody>
          <a:bodyPr wrap="square">
            <a:spAutoFit/>
          </a:bodyPr>
          <a:lstStyle/>
          <a:p>
            <a:pPr indent="357708" algn="just"/>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一般系统论的原理和辩证唯物论的类同是显而易见的。</a:t>
            </a:r>
          </a:p>
        </p:txBody>
      </p:sp>
      <p:pic>
        <p:nvPicPr>
          <p:cNvPr id="5" name="图片 4"/>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1007434" y="4170759"/>
            <a:ext cx="1213901" cy="15428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64091" y="5802941"/>
            <a:ext cx="1500588" cy="379656"/>
          </a:xfrm>
          <a:prstGeom prst="rect">
            <a:avLst/>
          </a:prstGeom>
          <a:noFill/>
        </p:spPr>
        <p:txBody>
          <a:bodyPr wrap="square" rtlCol="0">
            <a:spAutoFit/>
          </a:bodyPr>
          <a:lstStyle/>
          <a:p>
            <a:pPr algn="ctr"/>
            <a:r>
              <a:rPr lang="zh-CN" altLang="en-US" sz="18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贝塔朗菲</a:t>
            </a:r>
            <a:endParaRPr lang="en-US" altLang="zh-CN" sz="18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 name="矩形 2"/>
          <p:cNvSpPr/>
          <p:nvPr/>
        </p:nvSpPr>
        <p:spPr>
          <a:xfrm>
            <a:off x="4751851" y="5813339"/>
            <a:ext cx="6768075" cy="830997"/>
          </a:xfrm>
          <a:prstGeom prst="rect">
            <a:avLst/>
          </a:prstGeom>
        </p:spPr>
        <p:txBody>
          <a:bodyPr wrap="square">
            <a:spAutoFit/>
          </a:bodyPr>
          <a:lstStyle/>
          <a:p>
            <a:pPr algn="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麦奎里和安贝吉</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马克思和现代系统论</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a:p>
            <a:pPr algn="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马克思确实可以看作是一位早期的系统论者。”</a:t>
            </a:r>
          </a:p>
        </p:txBody>
      </p:sp>
      <p:sp>
        <p:nvSpPr>
          <p:cNvPr id="7" name="文本框 6"/>
          <p:cNvSpPr txBox="1"/>
          <p:nvPr/>
        </p:nvSpPr>
        <p:spPr>
          <a:xfrm>
            <a:off x="7248129" y="-70864"/>
            <a:ext cx="5270972" cy="2438423"/>
          </a:xfrm>
          <a:prstGeom prst="wedgeEllipseCallout">
            <a:avLst/>
          </a:prstGeom>
        </p:spPr>
        <p:style>
          <a:lnRef idx="3">
            <a:schemeClr val="lt1"/>
          </a:lnRef>
          <a:fillRef idx="1">
            <a:schemeClr val="accent5"/>
          </a:fillRef>
          <a:effectRef idx="1">
            <a:schemeClr val="accent5"/>
          </a:effectRef>
          <a:fontRef idx="minor">
            <a:schemeClr val="lt1"/>
          </a:fontRef>
        </p:style>
        <p:txBody>
          <a:bodyPr wrap="square">
            <a:spAutoFit/>
          </a:bodyPr>
          <a:lstStyle>
            <a:defPPr>
              <a:defRPr lang="zh-CN"/>
            </a:defPPr>
            <a:lvl1pPr indent="268288" algn="just">
              <a:defRPr sz="2000">
                <a:solidFill>
                  <a:schemeClr val="lt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2667" dirty="0"/>
              <a:t>人是社会</a:t>
            </a:r>
            <a:r>
              <a:rPr lang="zh-CN" altLang="en-US" sz="2667" dirty="0">
                <a:solidFill>
                  <a:srgbClr val="FF0000"/>
                </a:solidFill>
              </a:rPr>
              <a:t>关系</a:t>
            </a:r>
            <a:r>
              <a:rPr lang="zh-CN" altLang="en-US" sz="2667" dirty="0"/>
              <a:t>的总和。</a:t>
            </a:r>
            <a:r>
              <a:rPr lang="zh-CN" altLang="en-US" sz="2667" dirty="0">
                <a:solidFill>
                  <a:srgbClr val="FF0000"/>
                </a:solidFill>
              </a:rPr>
              <a:t>分工</a:t>
            </a:r>
            <a:r>
              <a:rPr lang="zh-CN" altLang="en-US" sz="2667" dirty="0"/>
              <a:t>（即异化、</a:t>
            </a:r>
            <a:r>
              <a:rPr lang="zh-CN" altLang="en-US" sz="2667" dirty="0">
                <a:solidFill>
                  <a:srgbClr val="FF0000"/>
                </a:solidFill>
              </a:rPr>
              <a:t>系统结构</a:t>
            </a:r>
            <a:r>
              <a:rPr lang="zh-CN" altLang="en-US" sz="2667" dirty="0"/>
              <a:t>、</a:t>
            </a:r>
            <a:r>
              <a:rPr lang="zh-CN" altLang="en-US" sz="2667" dirty="0">
                <a:solidFill>
                  <a:srgbClr val="FF0000"/>
                </a:solidFill>
              </a:rPr>
              <a:t>序</a:t>
            </a:r>
            <a:r>
              <a:rPr lang="zh-CN" altLang="en-US" sz="2667" dirty="0"/>
              <a:t>）带来不平等，但也推动社会发展。</a:t>
            </a:r>
          </a:p>
        </p:txBody>
      </p:sp>
    </p:spTree>
    <p:extLst>
      <p:ext uri="{BB962C8B-B14F-4D97-AF65-F5344CB8AC3E}">
        <p14:creationId xmlns:p14="http://schemas.microsoft.com/office/powerpoint/2010/main" val="32137773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94568" y="836713"/>
            <a:ext cx="5962072" cy="5016597"/>
            <a:chOff x="3667782" y="1298751"/>
            <a:chExt cx="3187936" cy="3096558"/>
          </a:xfrm>
        </p:grpSpPr>
        <p:pic>
          <p:nvPicPr>
            <p:cNvPr id="5" name="图片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67782" y="1298751"/>
              <a:ext cx="3187936" cy="2960226"/>
            </a:xfrm>
            <a:prstGeom prst="rect">
              <a:avLst/>
            </a:prstGeom>
          </p:spPr>
        </p:pic>
        <p:sp>
          <p:nvSpPr>
            <p:cNvPr id="6" name="TextBox 62"/>
            <p:cNvSpPr txBox="1">
              <a:spLocks noChangeArrowheads="1"/>
            </p:cNvSpPr>
            <p:nvPr/>
          </p:nvSpPr>
          <p:spPr bwMode="auto">
            <a:xfrm>
              <a:off x="3975875" y="4110340"/>
              <a:ext cx="2571750" cy="284969"/>
            </a:xfrm>
            <a:prstGeom prst="rect">
              <a:avLst/>
            </a:prstGeom>
            <a:noFill/>
            <a:ln w="9525">
              <a:noFill/>
              <a:miter lim="800000"/>
              <a:headEnd/>
              <a:tailEnd/>
            </a:ln>
          </p:spPr>
          <p:txBody>
            <a:bodyPr>
              <a:spAutoFit/>
            </a:bodyPr>
            <a:lstStyle/>
            <a:p>
              <a:pPr algn="ctr" defTabSz="1219023"/>
              <a:r>
                <a:rPr lang="zh-CN" altLang="en-US" sz="2400" dirty="0">
                  <a:solidFill>
                    <a:prstClr val="black"/>
                  </a:solidFill>
                  <a:effectLst>
                    <a:outerShdw blurRad="38100" dist="38100" dir="2700000" algn="tl">
                      <a:srgbClr val="000000">
                        <a:alpha val="43137"/>
                      </a:srgbClr>
                    </a:outerShdw>
                  </a:effectLst>
                  <a:latin typeface="方正粗宋简体" charset="-122"/>
                  <a:ea typeface="方正粗宋简体" charset="-122"/>
                </a:rPr>
                <a:t>钱学森的系统科学体系</a:t>
              </a:r>
            </a:p>
          </p:txBody>
        </p:sp>
        <p:sp>
          <p:nvSpPr>
            <p:cNvPr id="7" name="TextBox 6"/>
            <p:cNvSpPr txBox="1"/>
            <p:nvPr/>
          </p:nvSpPr>
          <p:spPr>
            <a:xfrm>
              <a:off x="5044264" y="2040106"/>
              <a:ext cx="434969" cy="177354"/>
            </a:xfrm>
            <a:prstGeom prst="rect">
              <a:avLst/>
            </a:prstGeom>
            <a:ln w="3175"/>
          </p:spPr>
          <p:style>
            <a:lnRef idx="2">
              <a:schemeClr val="accent2"/>
            </a:lnRef>
            <a:fillRef idx="1">
              <a:schemeClr val="lt1"/>
            </a:fillRef>
            <a:effectRef idx="0">
              <a:schemeClr val="accent2"/>
            </a:effectRef>
            <a:fontRef idx="minor">
              <a:schemeClr val="dk1"/>
            </a:fontRef>
          </p:style>
          <p:txBody>
            <a:bodyPr wrap="none" lIns="48000" tIns="0" rIns="48000" bIns="0" rtlCol="0">
              <a:spAutoFit/>
            </a:bodyPr>
            <a:lstStyle/>
            <a:p>
              <a:pPr algn="ctr"/>
              <a:r>
                <a:rPr lang="zh-CN" altLang="en-US" sz="18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a:t>
              </a:r>
            </a:p>
          </p:txBody>
        </p:sp>
      </p:grpSp>
      <p:pic>
        <p:nvPicPr>
          <p:cNvPr id="9" name="Picture 2" descr="c:\documents and settings\arthur wang\application data\360se6\User Data\temp\b03533fa828ba61e3575ef494334970a304e5938.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2214" y="1892830"/>
            <a:ext cx="1597349" cy="22185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2470391" y="2586479"/>
            <a:ext cx="4393695" cy="2372636"/>
          </a:xfrm>
          <a:prstGeom prst="wedgeRoundRectCallout">
            <a:avLst>
              <a:gd name="adj1" fmla="val 92835"/>
              <a:gd name="adj2" fmla="val -63447"/>
              <a:gd name="adj3" fmla="val 16667"/>
            </a:avLst>
          </a:prstGeom>
          <a:noFill/>
          <a:ln w="3175">
            <a:solidFill>
              <a:srgbClr val="FF0000"/>
            </a:solidFill>
          </a:ln>
        </p:spPr>
        <p:txBody>
          <a:bodyPr wrap="square" rtlCol="0">
            <a:spAutoFit/>
          </a:bodyPr>
          <a:lstStyle/>
          <a:p>
            <a:pPr indent="478355" defTabSz="1219023"/>
            <a:r>
              <a:rPr lang="zh-CN" altLang="en-US" sz="26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系统论是系统科学通向马克思主义哲学的桥梁。</a:t>
            </a:r>
            <a:endParaRPr lang="en-US" altLang="zh-CN" sz="26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indent="478355" defTabSz="1219023"/>
            <a:r>
              <a:rPr lang="zh-CN" altLang="en-US" sz="2667" dirty="0">
                <a:solidFill>
                  <a:prstClr val="black"/>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马列主义毛泽东思想的深刻理解、深入应用、全面继承和创新发展。</a:t>
            </a:r>
          </a:p>
        </p:txBody>
      </p:sp>
      <p:sp>
        <p:nvSpPr>
          <p:cNvPr id="11" name="矩形 10"/>
          <p:cNvSpPr/>
          <p:nvPr/>
        </p:nvSpPr>
        <p:spPr>
          <a:xfrm>
            <a:off x="239350" y="5871851"/>
            <a:ext cx="8832981" cy="50276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defTabSz="1219023"/>
            <a:r>
              <a:rPr lang="zh-CN" altLang="en-US" sz="2667" dirty="0">
                <a:solidFill>
                  <a:schemeClr val="bg1"/>
                </a:solidFill>
                <a:effectLst>
                  <a:outerShdw blurRad="38100" dist="38100" dir="2700000" algn="tl">
                    <a:srgbClr val="000000">
                      <a:alpha val="43137"/>
                    </a:srgbClr>
                  </a:outerShdw>
                </a:effectLst>
                <a:latin typeface="方正粗宋简体" pitchFamily="65" charset="-122"/>
                <a:ea typeface="方正粗宋简体" pitchFamily="65" charset="-122"/>
              </a:rPr>
              <a:t>系统论是马克思主义科学世界观和方法论的重要组成部分</a:t>
            </a:r>
          </a:p>
        </p:txBody>
      </p:sp>
      <p:sp>
        <p:nvSpPr>
          <p:cNvPr id="12" name="TextBox 11"/>
          <p:cNvSpPr txBox="1"/>
          <p:nvPr/>
        </p:nvSpPr>
        <p:spPr>
          <a:xfrm>
            <a:off x="523816" y="548680"/>
            <a:ext cx="4096861" cy="995209"/>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defTabSz="1219023"/>
            <a:r>
              <a:rPr lang="zh-CN" altLang="en-US"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中国共产党的优秀党员</a:t>
            </a:r>
            <a:endParaRPr lang="en-US" altLang="zh-CN"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defTabSz="1219023"/>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忠诚的共产主义战士</a:t>
            </a:r>
          </a:p>
        </p:txBody>
      </p:sp>
      <p:sp>
        <p:nvSpPr>
          <p:cNvPr id="13" name="矩形 12"/>
          <p:cNvSpPr/>
          <p:nvPr/>
        </p:nvSpPr>
        <p:spPr>
          <a:xfrm>
            <a:off x="2543605" y="1594319"/>
            <a:ext cx="2066720"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defTabSz="1219023"/>
            <a:r>
              <a:rPr lang="zh-CN" altLang="en-US" sz="4800" b="1" spc="67"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钱学森</a:t>
            </a:r>
            <a:endParaRPr lang="en-US" altLang="zh-CN" sz="4800" b="1" spc="67"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p:txBody>
      </p:sp>
    </p:spTree>
    <p:extLst>
      <p:ext uri="{BB962C8B-B14F-4D97-AF65-F5344CB8AC3E}">
        <p14:creationId xmlns:p14="http://schemas.microsoft.com/office/powerpoint/2010/main" val="8983463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1374" y="3479324"/>
            <a:ext cx="10625213" cy="2801151"/>
          </a:xfrm>
          <a:prstGeom prst="rect">
            <a:avLst/>
          </a:prstGeom>
          <a:noFill/>
          <a:ln>
            <a:solidFill>
              <a:schemeClr val="bg1">
                <a:lumMod val="85000"/>
              </a:schemeClr>
            </a:solidFill>
          </a:ln>
        </p:spPr>
        <p:txBody>
          <a:bodyPr wrap="square" rtlCol="0">
            <a:spAutoFit/>
          </a:bodyPr>
          <a:lstStyle/>
          <a:p>
            <a:pPr algn="ct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十九大报告</a:t>
            </a:r>
            <a:r>
              <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决胜全面建成小康社会</a:t>
            </a:r>
            <a:endPar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夺取新时代中国特色社会主义伟大胜利</a:t>
            </a:r>
            <a:r>
              <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a:p>
            <a:pPr marL="380990" indent="-380990" algn="just">
              <a:buFont typeface="Arial Black" panose="020B0A04020102020204" pitchFamily="34" charset="0"/>
              <a:buChar char="ü"/>
            </a:pP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着力增强改革</a:t>
            </a:r>
            <a:r>
              <a:rPr lang="zh-CN" altLang="en-US" sz="1867"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a:t>
            </a: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性、整体性、协同性</a:t>
            </a:r>
          </a:p>
          <a:p>
            <a:pPr marL="380990" indent="-380990" algn="just">
              <a:buFont typeface="Arial Black" panose="020B0A04020102020204" pitchFamily="34" charset="0"/>
              <a:buChar char="ü"/>
            </a:pP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从理论和实践结合上</a:t>
            </a:r>
            <a:r>
              <a:rPr lang="zh-CN" altLang="en-US" sz="1867"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a:t>
            </a: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回答新时代坚持和发展什么样的中国特色社会主义、怎样坚持和发展中国特色社会主义</a:t>
            </a:r>
          </a:p>
          <a:p>
            <a:pPr marL="380990" indent="-380990" algn="just">
              <a:buFont typeface="Arial Black" panose="020B0A04020102020204" pitchFamily="34" charset="0"/>
              <a:buChar char="ü"/>
            </a:pP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构建系统完备、科学规范、运行有效的制度体系，充分发挥我国社会主义制度优越性</a:t>
            </a:r>
          </a:p>
          <a:p>
            <a:pPr marL="380990" indent="-380990" algn="just">
              <a:buFont typeface="Arial Black" panose="020B0A04020102020204" pitchFamily="34" charset="0"/>
              <a:buChar char="ü"/>
            </a:pP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健全金融监管体系，守住不发生</a:t>
            </a:r>
            <a:r>
              <a:rPr lang="zh-CN" altLang="en-US" sz="1867"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a:t>
            </a: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性金融风险的底线</a:t>
            </a:r>
          </a:p>
          <a:p>
            <a:pPr marL="380990" indent="-380990" algn="just">
              <a:buFont typeface="Arial Black" panose="020B0A04020102020204" pitchFamily="34" charset="0"/>
              <a:buChar char="ü"/>
            </a:pP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实现生产</a:t>
            </a:r>
            <a:r>
              <a:rPr lang="zh-CN" altLang="en-US" sz="1867"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a:t>
            </a: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和生活</a:t>
            </a:r>
            <a:r>
              <a:rPr lang="zh-CN" altLang="en-US" sz="1867" b="1"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a:t>
            </a:r>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循环链接</a:t>
            </a:r>
          </a:p>
        </p:txBody>
      </p:sp>
      <p:grpSp>
        <p:nvGrpSpPr>
          <p:cNvPr id="8" name="组合 7"/>
          <p:cNvGrpSpPr/>
          <p:nvPr/>
        </p:nvGrpSpPr>
        <p:grpSpPr>
          <a:xfrm>
            <a:off x="751374" y="373162"/>
            <a:ext cx="10625212" cy="2994919"/>
            <a:chOff x="539552" y="279871"/>
            <a:chExt cx="7024199" cy="2246189"/>
          </a:xfrm>
        </p:grpSpPr>
        <p:pic>
          <p:nvPicPr>
            <p:cNvPr id="2" name="图片 1"/>
            <p:cNvPicPr>
              <a:picLocks noChangeAspect="1"/>
            </p:cNvPicPr>
            <p:nvPr/>
          </p:nvPicPr>
          <p:blipFill>
            <a:blip r:embed="rId2" cstate="screen"/>
            <a:stretch>
              <a:fillRect/>
            </a:stretch>
          </p:blipFill>
          <p:spPr>
            <a:xfrm>
              <a:off x="539552" y="279871"/>
              <a:ext cx="3128155" cy="2246189"/>
            </a:xfrm>
            <a:prstGeom prst="rect">
              <a:avLst/>
            </a:prstGeom>
          </p:spPr>
        </p:pic>
        <p:pic>
          <p:nvPicPr>
            <p:cNvPr id="7" name="图片 6"/>
            <p:cNvPicPr>
              <a:picLocks noChangeAspect="1"/>
            </p:cNvPicPr>
            <p:nvPr/>
          </p:nvPicPr>
          <p:blipFill>
            <a:blip r:embed="rId3" cstate="screen"/>
            <a:stretch>
              <a:fillRect/>
            </a:stretch>
          </p:blipFill>
          <p:spPr>
            <a:xfrm>
              <a:off x="3667707" y="279871"/>
              <a:ext cx="3896044" cy="2246189"/>
            </a:xfrm>
            <a:prstGeom prst="rect">
              <a:avLst/>
            </a:prstGeom>
          </p:spPr>
        </p:pic>
      </p:grpSp>
      <p:sp>
        <p:nvSpPr>
          <p:cNvPr id="9" name="文本框 8"/>
          <p:cNvSpPr txBox="1"/>
          <p:nvPr/>
        </p:nvSpPr>
        <p:spPr>
          <a:xfrm>
            <a:off x="7056107" y="6003091"/>
            <a:ext cx="4440639" cy="584775"/>
          </a:xfrm>
          <a:prstGeom prst="rect">
            <a:avLst/>
          </a:prstGeom>
          <a:noFill/>
        </p:spPr>
        <p:txBody>
          <a:bodyPr wrap="none" rtlCol="0">
            <a:spAutoFit/>
          </a:bodyPr>
          <a:lstStyle/>
          <a:p>
            <a:r>
              <a:rPr lang="zh-CN" altLang="en-US" sz="3200" b="1"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rPr>
              <a:t>全文出现“系统”</a:t>
            </a:r>
            <a:r>
              <a:rPr lang="en-US" altLang="zh-CN" sz="3200" b="1"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rPr>
              <a:t>11</a:t>
            </a:r>
            <a:r>
              <a:rPr lang="zh-CN" altLang="en-US" sz="3200" b="1"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rPr>
              <a:t>次</a:t>
            </a:r>
          </a:p>
        </p:txBody>
      </p:sp>
    </p:spTree>
    <p:extLst>
      <p:ext uri="{BB962C8B-B14F-4D97-AF65-F5344CB8AC3E}">
        <p14:creationId xmlns:p14="http://schemas.microsoft.com/office/powerpoint/2010/main" val="14210187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420515" y="1604797"/>
            <a:ext cx="4025333" cy="33868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918617" y="2276872"/>
            <a:ext cx="6096000" cy="2061718"/>
          </a:xfrm>
          <a:prstGeom prst="rect">
            <a:avLst/>
          </a:prstGeom>
        </p:spPr>
        <p:txBody>
          <a:bodyPr>
            <a:spAutoFit/>
          </a:bodyPr>
          <a:lstStyle/>
          <a:p>
            <a:pPr indent="478355" algn="just"/>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系统论将在马克思主义哲学的正确指导下继续发展，也将成为越来越重要的组成部分。</a:t>
            </a:r>
            <a:endParaRPr lang="en-US" altLang="zh-CN"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478355" algn="just"/>
            <a:endParaRPr lang="en-US" altLang="zh-CN"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478355" algn="just"/>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系统论和系统科学也必将为国民经济和和谐社会的建设与发展做出应有的贡献，为实现中华民族伟大复兴和全人类的解放做出应有的贡献。</a:t>
            </a:r>
          </a:p>
        </p:txBody>
      </p:sp>
    </p:spTree>
    <p:extLst>
      <p:ext uri="{BB962C8B-B14F-4D97-AF65-F5344CB8AC3E}">
        <p14:creationId xmlns:p14="http://schemas.microsoft.com/office/powerpoint/2010/main" val="18151364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rrowheads="1"/>
          </p:cNvPicPr>
          <p:nvPr/>
        </p:nvPicPr>
        <p:blipFill rotWithShape="1">
          <a:blip r:embed="rId2" cstate="screen">
            <a:extLst>
              <a:ext uri="{28A0092B-C50C-407E-A947-70E740481C1C}">
                <a14:useLocalDpi xmlns:a14="http://schemas.microsoft.com/office/drawing/2010/main"/>
              </a:ext>
            </a:extLst>
          </a:blip>
          <a:srcRect b="6285"/>
          <a:stretch/>
        </p:blipFill>
        <p:spPr bwMode="auto">
          <a:xfrm>
            <a:off x="7248128" y="1125084"/>
            <a:ext cx="1728192" cy="2115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3407701" y="1124744"/>
            <a:ext cx="1728192" cy="2115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u=3279163751,2699569016&amp;fm=0&amp;gp=38">
            <a:hlinkClick r:id="rId4"/>
          </p:cNvPr>
          <p:cNvPicPr>
            <a:picLocks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3407701" y="3813043"/>
            <a:ext cx="1728192" cy="2115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20" name="组合 19"/>
          <p:cNvGrpSpPr/>
          <p:nvPr/>
        </p:nvGrpSpPr>
        <p:grpSpPr>
          <a:xfrm>
            <a:off x="1231570" y="4686452"/>
            <a:ext cx="1891866" cy="961562"/>
            <a:chOff x="275605" y="3514837"/>
            <a:chExt cx="1418899" cy="721171"/>
          </a:xfrm>
        </p:grpSpPr>
        <p:sp>
          <p:nvSpPr>
            <p:cNvPr id="4" name="文本框 3"/>
            <p:cNvSpPr txBox="1"/>
            <p:nvPr/>
          </p:nvSpPr>
          <p:spPr>
            <a:xfrm>
              <a:off x="275605" y="3858934"/>
              <a:ext cx="1418899" cy="377074"/>
            </a:xfrm>
            <a:prstGeom prst="rect">
              <a:avLst/>
            </a:prstGeom>
            <a:noFill/>
            <a:ln w="3175">
              <a:solidFill>
                <a:schemeClr val="tx1"/>
              </a:solidFill>
            </a:ln>
          </p:spPr>
          <p:txBody>
            <a:bodyPr wrap="none" rtlCol="0">
              <a:spAutoFit/>
            </a:bodyPr>
            <a:lstStyle/>
            <a:p>
              <a:pPr algn="ct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古代系统论</a:t>
              </a:r>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9" name="TextBox 8"/>
            <p:cNvSpPr txBox="1"/>
            <p:nvPr/>
          </p:nvSpPr>
          <p:spPr bwMode="auto">
            <a:xfrm>
              <a:off x="372986" y="3514837"/>
              <a:ext cx="1224136" cy="284742"/>
            </a:xfrm>
            <a:prstGeom prst="rect">
              <a:avLst/>
            </a:prstGeom>
            <a:noFill/>
          </p:spPr>
          <p:txBody>
            <a:bodyPr wrap="square">
              <a:spAutoFit/>
            </a:bodyPr>
            <a:lstStyle/>
            <a:p>
              <a:pPr algn="ctr" defTabSz="1219023">
                <a:defRPr/>
              </a:pPr>
              <a:r>
                <a:rPr lang="zh-CN" altLang="en-US" sz="1867" dirty="0">
                  <a:solidFill>
                    <a:prstClr val="black"/>
                  </a:solidFill>
                  <a:latin typeface="幼圆" pitchFamily="49" charset="-122"/>
                  <a:ea typeface="幼圆" pitchFamily="49" charset="-122"/>
                </a:rPr>
                <a:t>亚里士多德</a:t>
              </a:r>
            </a:p>
          </p:txBody>
        </p:sp>
      </p:grpSp>
      <p:pic>
        <p:nvPicPr>
          <p:cNvPr id="10" name="Picture 2" descr="http://img5.imgtn.bdimg.com/it/u=3968274499,2257907996&amp;fm=21&amp;gp=0.jpg"/>
          <p:cNvPicPr>
            <a:picLocks noChangeArrowheads="1"/>
          </p:cNvPicPr>
          <p:nvPr/>
        </p:nvPicPr>
        <p:blipFill>
          <a:blip r:embed="rId6" cstate="print"/>
          <a:srcRect/>
          <a:stretch>
            <a:fillRect/>
          </a:stretch>
        </p:blipFill>
        <p:spPr bwMode="auto">
          <a:xfrm>
            <a:off x="7248128" y="3813043"/>
            <a:ext cx="1728192" cy="21157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9" name="组合 18"/>
          <p:cNvGrpSpPr/>
          <p:nvPr/>
        </p:nvGrpSpPr>
        <p:grpSpPr>
          <a:xfrm>
            <a:off x="1231570" y="2008915"/>
            <a:ext cx="1891866" cy="961562"/>
            <a:chOff x="364128" y="1506685"/>
            <a:chExt cx="1418899" cy="721171"/>
          </a:xfrm>
        </p:grpSpPr>
        <p:sp>
          <p:nvSpPr>
            <p:cNvPr id="11" name="文本框 10"/>
            <p:cNvSpPr txBox="1"/>
            <p:nvPr/>
          </p:nvSpPr>
          <p:spPr>
            <a:xfrm>
              <a:off x="364128" y="1850782"/>
              <a:ext cx="1418899" cy="377074"/>
            </a:xfrm>
            <a:prstGeom prst="rect">
              <a:avLst/>
            </a:prstGeom>
            <a:noFill/>
            <a:ln w="3175">
              <a:solidFill>
                <a:schemeClr val="tx1"/>
              </a:solidFill>
            </a:ln>
          </p:spPr>
          <p:txBody>
            <a:bodyPr wrap="none" rtlCol="0">
              <a:spAutoFit/>
            </a:bodyPr>
            <a:lstStyle/>
            <a:p>
              <a:pPr algn="ct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现代系统论</a:t>
              </a:r>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2" name="TextBox 8"/>
            <p:cNvSpPr txBox="1"/>
            <p:nvPr/>
          </p:nvSpPr>
          <p:spPr bwMode="auto">
            <a:xfrm>
              <a:off x="461509" y="1506685"/>
              <a:ext cx="1224136" cy="284742"/>
            </a:xfrm>
            <a:prstGeom prst="rect">
              <a:avLst/>
            </a:prstGeom>
            <a:noFill/>
          </p:spPr>
          <p:txBody>
            <a:bodyPr wrap="square">
              <a:spAutoFit/>
            </a:bodyPr>
            <a:lstStyle/>
            <a:p>
              <a:pPr algn="ctr" defTabSz="1219023">
                <a:defRPr/>
              </a:pPr>
              <a:r>
                <a:rPr lang="zh-CN" altLang="en-US" sz="1867" dirty="0">
                  <a:solidFill>
                    <a:prstClr val="black"/>
                  </a:solidFill>
                  <a:latin typeface="幼圆" pitchFamily="49" charset="-122"/>
                  <a:ea typeface="幼圆" pitchFamily="49" charset="-122"/>
                </a:rPr>
                <a:t>贝塔朗菲</a:t>
              </a:r>
            </a:p>
          </p:txBody>
        </p:sp>
      </p:grpSp>
      <p:grpSp>
        <p:nvGrpSpPr>
          <p:cNvPr id="22" name="组合 21"/>
          <p:cNvGrpSpPr/>
          <p:nvPr/>
        </p:nvGrpSpPr>
        <p:grpSpPr>
          <a:xfrm>
            <a:off x="9191561" y="4686452"/>
            <a:ext cx="1632181" cy="961562"/>
            <a:chOff x="7021728" y="3551157"/>
            <a:chExt cx="1224136" cy="721171"/>
          </a:xfrm>
        </p:grpSpPr>
        <p:sp>
          <p:nvSpPr>
            <p:cNvPr id="13" name="文本框 12"/>
            <p:cNvSpPr txBox="1"/>
            <p:nvPr/>
          </p:nvSpPr>
          <p:spPr>
            <a:xfrm>
              <a:off x="7052388" y="3895254"/>
              <a:ext cx="1162818" cy="377074"/>
            </a:xfrm>
            <a:prstGeom prst="rect">
              <a:avLst/>
            </a:prstGeom>
            <a:noFill/>
            <a:ln w="3175">
              <a:solidFill>
                <a:schemeClr val="tx1"/>
              </a:solidFill>
            </a:ln>
          </p:spPr>
          <p:txBody>
            <a:bodyPr wrap="none" rtlCol="0">
              <a:spAutoFit/>
            </a:bodyPr>
            <a:lstStyle/>
            <a:p>
              <a:pPr algn="ct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大同世界</a:t>
              </a:r>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4" name="TextBox 8"/>
            <p:cNvSpPr txBox="1"/>
            <p:nvPr/>
          </p:nvSpPr>
          <p:spPr bwMode="auto">
            <a:xfrm>
              <a:off x="7021728" y="3551157"/>
              <a:ext cx="1224136" cy="284742"/>
            </a:xfrm>
            <a:prstGeom prst="rect">
              <a:avLst/>
            </a:prstGeom>
            <a:noFill/>
          </p:spPr>
          <p:txBody>
            <a:bodyPr wrap="square">
              <a:spAutoFit/>
            </a:bodyPr>
            <a:lstStyle/>
            <a:p>
              <a:pPr algn="ctr" defTabSz="1219023">
                <a:defRPr/>
              </a:pPr>
              <a:r>
                <a:rPr lang="zh-CN" altLang="en-US" sz="1867" dirty="0">
                  <a:solidFill>
                    <a:prstClr val="black"/>
                  </a:solidFill>
                  <a:latin typeface="幼圆" pitchFamily="49" charset="-122"/>
                  <a:ea typeface="幼圆" pitchFamily="49" charset="-122"/>
                </a:rPr>
                <a:t>孔子</a:t>
              </a:r>
            </a:p>
          </p:txBody>
        </p:sp>
      </p:grpSp>
      <p:grpSp>
        <p:nvGrpSpPr>
          <p:cNvPr id="21" name="组合 20"/>
          <p:cNvGrpSpPr/>
          <p:nvPr/>
        </p:nvGrpSpPr>
        <p:grpSpPr>
          <a:xfrm>
            <a:off x="9191561" y="2008915"/>
            <a:ext cx="1632181" cy="961562"/>
            <a:chOff x="7021728" y="1543005"/>
            <a:chExt cx="1224136" cy="721171"/>
          </a:xfrm>
        </p:grpSpPr>
        <p:sp>
          <p:nvSpPr>
            <p:cNvPr id="15" name="文本框 14"/>
            <p:cNvSpPr txBox="1"/>
            <p:nvPr/>
          </p:nvSpPr>
          <p:spPr>
            <a:xfrm>
              <a:off x="7052388" y="1887102"/>
              <a:ext cx="1162818" cy="377074"/>
            </a:xfrm>
            <a:prstGeom prst="rect">
              <a:avLst/>
            </a:prstGeom>
            <a:noFill/>
            <a:ln w="3175">
              <a:solidFill>
                <a:schemeClr val="tx1"/>
              </a:solidFill>
            </a:ln>
          </p:spPr>
          <p:txBody>
            <a:bodyPr wrap="none" rtlCol="0">
              <a:spAutoFit/>
            </a:bodyPr>
            <a:lstStyle/>
            <a:p>
              <a:pPr algn="ct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共产主义</a:t>
              </a:r>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6" name="TextBox 8"/>
            <p:cNvSpPr txBox="1"/>
            <p:nvPr/>
          </p:nvSpPr>
          <p:spPr bwMode="auto">
            <a:xfrm>
              <a:off x="7021728" y="1543005"/>
              <a:ext cx="1224136" cy="284742"/>
            </a:xfrm>
            <a:prstGeom prst="rect">
              <a:avLst/>
            </a:prstGeom>
            <a:noFill/>
          </p:spPr>
          <p:txBody>
            <a:bodyPr wrap="square">
              <a:spAutoFit/>
            </a:bodyPr>
            <a:lstStyle/>
            <a:p>
              <a:pPr algn="ctr" defTabSz="1219023">
                <a:defRPr/>
              </a:pPr>
              <a:r>
                <a:rPr lang="zh-CN" altLang="en-US" sz="1867" dirty="0">
                  <a:solidFill>
                    <a:prstClr val="black"/>
                  </a:solidFill>
                  <a:latin typeface="幼圆" pitchFamily="49" charset="-122"/>
                  <a:ea typeface="幼圆" pitchFamily="49" charset="-122"/>
                </a:rPr>
                <a:t>马克思</a:t>
              </a:r>
            </a:p>
          </p:txBody>
        </p:sp>
      </p:grpSp>
      <p:sp>
        <p:nvSpPr>
          <p:cNvPr id="23" name="上箭头 22"/>
          <p:cNvSpPr/>
          <p:nvPr/>
        </p:nvSpPr>
        <p:spPr>
          <a:xfrm>
            <a:off x="5388047" y="644691"/>
            <a:ext cx="1635807" cy="5664629"/>
          </a:xfrm>
          <a:prstGeom prst="upArrow">
            <a:avLst>
              <a:gd name="adj1" fmla="val 82261"/>
              <a:gd name="adj2" fmla="val 25527"/>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zh-CN" altLang="en-US" sz="53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殊</a:t>
            </a:r>
            <a:endParaRPr lang="en-US" altLang="zh-CN" sz="53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53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途</a:t>
            </a:r>
            <a:endParaRPr lang="en-US" altLang="zh-CN" sz="53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53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同</a:t>
            </a:r>
            <a:endParaRPr lang="en-US" altLang="zh-CN" sz="53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53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归</a:t>
            </a:r>
          </a:p>
        </p:txBody>
      </p:sp>
      <p:sp>
        <p:nvSpPr>
          <p:cNvPr id="24" name="文本框 23"/>
          <p:cNvSpPr txBox="1"/>
          <p:nvPr/>
        </p:nvSpPr>
        <p:spPr>
          <a:xfrm>
            <a:off x="623392" y="364789"/>
            <a:ext cx="3262432"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我们一起继续探索</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endPar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730270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31371" y="2468894"/>
            <a:ext cx="4128459" cy="4072231"/>
          </a:xfrm>
          <a:prstGeom prst="rect">
            <a:avLst/>
          </a:prstGeom>
          <a:scene3d>
            <a:camera prst="perspectiveContrastingRightFacing"/>
            <a:lightRig rig="threePt" dir="t"/>
          </a:scene3d>
        </p:spPr>
      </p:pic>
      <p:sp>
        <p:nvSpPr>
          <p:cNvPr id="4" name="文本框 3"/>
          <p:cNvSpPr txBox="1"/>
          <p:nvPr/>
        </p:nvSpPr>
        <p:spPr>
          <a:xfrm>
            <a:off x="911425" y="932723"/>
            <a:ext cx="6340197" cy="1077218"/>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量子力学强化了马克思主义哲学的</a:t>
            </a:r>
            <a:endPar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32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物质第一性原理</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p:txBody>
      </p:sp>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75787" y="2756925"/>
            <a:ext cx="3403600" cy="27966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4"/>
          <a:stretch>
            <a:fillRect/>
          </a:stretch>
        </p:blipFill>
        <p:spPr>
          <a:xfrm>
            <a:off x="8208235" y="2840550"/>
            <a:ext cx="3480656" cy="28927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文本框 7"/>
          <p:cNvSpPr txBox="1"/>
          <p:nvPr/>
        </p:nvSpPr>
        <p:spPr>
          <a:xfrm>
            <a:off x="1124089" y="4773149"/>
            <a:ext cx="2646878" cy="1610762"/>
          </a:xfrm>
          <a:prstGeom prst="rect">
            <a:avLst/>
          </a:prstGeom>
          <a:solidFill>
            <a:schemeClr val="bg1">
              <a:alpha val="79000"/>
            </a:schemeClr>
          </a:solidFill>
        </p:spPr>
        <p:txBody>
          <a:bodyPr wrap="none" rtlCol="0">
            <a:spAutoFit/>
          </a:bodyPr>
          <a:lstStyle/>
          <a:p>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a:t>
            </a:r>
            <a:endParaRPr lang="en-US" altLang="zh-CN"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辩证唯物主义</a:t>
            </a:r>
            <a:endParaRPr lang="en-US" altLang="zh-CN"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物质决定意识</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意识反作用于物质</a:t>
            </a:r>
          </a:p>
        </p:txBody>
      </p:sp>
      <p:sp>
        <p:nvSpPr>
          <p:cNvPr id="10" name="文本框 9"/>
          <p:cNvSpPr txBox="1"/>
          <p:nvPr/>
        </p:nvSpPr>
        <p:spPr>
          <a:xfrm>
            <a:off x="4113370" y="4773149"/>
            <a:ext cx="4185761" cy="1610762"/>
          </a:xfrm>
          <a:prstGeom prst="rect">
            <a:avLst/>
          </a:prstGeom>
          <a:solidFill>
            <a:schemeClr val="bg1">
              <a:alpha val="79000"/>
            </a:schemeClr>
          </a:solidFill>
        </p:spPr>
        <p:txBody>
          <a:bodyPr wrap="none" rtlCol="0">
            <a:spAutoFit/>
          </a:bodyPr>
          <a:lstStyle/>
          <a:p>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量子力学：</a:t>
            </a:r>
            <a:endParaRPr lang="en-US" altLang="zh-CN"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波函数坍缩</a:t>
            </a:r>
            <a:endParaRPr lang="en-US" altLang="zh-CN"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波函数从叠加态坍缩符合</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系统最大熵</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最大信息量</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原理</a:t>
            </a:r>
          </a:p>
        </p:txBody>
      </p:sp>
      <p:sp>
        <p:nvSpPr>
          <p:cNvPr id="11" name="文本框 10"/>
          <p:cNvSpPr txBox="1"/>
          <p:nvPr/>
        </p:nvSpPr>
        <p:spPr>
          <a:xfrm>
            <a:off x="8662741" y="4773149"/>
            <a:ext cx="2646878" cy="1610762"/>
          </a:xfrm>
          <a:prstGeom prst="rect">
            <a:avLst/>
          </a:prstGeom>
          <a:solidFill>
            <a:schemeClr val="bg1">
              <a:alpha val="79000"/>
            </a:schemeClr>
          </a:solidFill>
        </p:spPr>
        <p:txBody>
          <a:bodyPr wrap="none" rtlCol="0">
            <a:spAutoFit/>
          </a:bodyPr>
          <a:lstStyle/>
          <a:p>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a:t>
            </a:r>
            <a:endParaRPr lang="en-US" altLang="zh-CN"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信息的物质性</a:t>
            </a:r>
            <a:endParaRPr lang="en-US" altLang="zh-CN"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信息的产生和传递</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依赖于物质</a:t>
            </a:r>
          </a:p>
        </p:txBody>
      </p:sp>
      <p:sp>
        <p:nvSpPr>
          <p:cNvPr id="13" name="文本框 12"/>
          <p:cNvSpPr txBox="1"/>
          <p:nvPr/>
        </p:nvSpPr>
        <p:spPr>
          <a:xfrm>
            <a:off x="8400256" y="356659"/>
            <a:ext cx="3168352" cy="83099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系统观有助于更深刻地理解马克思主义</a:t>
            </a:r>
          </a:p>
        </p:txBody>
      </p:sp>
    </p:spTree>
    <p:extLst>
      <p:ext uri="{BB962C8B-B14F-4D97-AF65-F5344CB8AC3E}">
        <p14:creationId xmlns:p14="http://schemas.microsoft.com/office/powerpoint/2010/main" val="40507600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3339" y="3255175"/>
            <a:ext cx="4704524" cy="412845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7" name="图片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088013" y="4137468"/>
            <a:ext cx="6896419" cy="2551675"/>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文本框 3"/>
          <p:cNvSpPr txBox="1"/>
          <p:nvPr/>
        </p:nvSpPr>
        <p:spPr>
          <a:xfrm>
            <a:off x="911425" y="932723"/>
            <a:ext cx="7569701" cy="1077218"/>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全息系统论是马克思主义哲学</a:t>
            </a:r>
            <a:endPar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32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世界普遍联系原理</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”的继承和发展</a:t>
            </a:r>
          </a:p>
        </p:txBody>
      </p:sp>
      <p:pic>
        <p:nvPicPr>
          <p:cNvPr id="2" name="图片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264352" y="2926199"/>
            <a:ext cx="3264363" cy="3762944"/>
          </a:xfrm>
          <a:prstGeom prst="rect">
            <a:avLst/>
          </a:prstGeom>
          <a:scene3d>
            <a:camera prst="perspectiveContrastingLeftFacing"/>
            <a:lightRig rig="threePt" dir="t"/>
          </a:scene3d>
          <a:sp3d extrusionH="241300" contourW="12700" prstMaterial="matte">
            <a:bevelT w="0" h="0"/>
            <a:bevelB w="38100" h="0"/>
            <a:contourClr>
              <a:schemeClr val="bg2"/>
            </a:contourClr>
          </a:sp3d>
        </p:spPr>
      </p:pic>
      <p:sp>
        <p:nvSpPr>
          <p:cNvPr id="3" name="文本框 2"/>
          <p:cNvSpPr txBox="1"/>
          <p:nvPr/>
        </p:nvSpPr>
        <p:spPr>
          <a:xfrm>
            <a:off x="984507" y="2372883"/>
            <a:ext cx="3744416" cy="1734064"/>
          </a:xfrm>
          <a:prstGeom prst="rect">
            <a:avLst/>
          </a:prstGeom>
          <a:noFill/>
        </p:spPr>
        <p:txBody>
          <a:bodyPr wrap="square" rtlCol="0">
            <a:spAutoFit/>
          </a:bodyPr>
          <a:lstStyle/>
          <a:p>
            <a:r>
              <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n </a:t>
            </a:r>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越大，</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系统的维度就越多，</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可获得的信息也越全，</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联系也就越普遍。</a:t>
            </a:r>
          </a:p>
        </p:txBody>
      </p:sp>
      <p:sp>
        <p:nvSpPr>
          <p:cNvPr id="13" name="文本框 12"/>
          <p:cNvSpPr txBox="1"/>
          <p:nvPr/>
        </p:nvSpPr>
        <p:spPr>
          <a:xfrm>
            <a:off x="8400256" y="356659"/>
            <a:ext cx="3168352" cy="83099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系统观有助于更深刻地理解马克思主义</a:t>
            </a:r>
          </a:p>
        </p:txBody>
      </p:sp>
      <p:pic>
        <p:nvPicPr>
          <p:cNvPr id="5" name="图片 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490697" y="5282302"/>
            <a:ext cx="2095195" cy="14514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nvSpPr>
        <p:spPr>
          <a:xfrm>
            <a:off x="8094801" y="6190704"/>
            <a:ext cx="1107996" cy="461665"/>
          </a:xfrm>
          <a:prstGeom prst="rect">
            <a:avLst/>
          </a:prstGeom>
          <a:noFill/>
        </p:spPr>
        <p:txBody>
          <a:bodyPr wrap="none" rtlCol="0">
            <a:spAutoFit/>
          </a:bodyPr>
          <a:lstStyle/>
          <a:p>
            <a:r>
              <a:rPr lang="zh-CN" altLang="en-US" sz="2400" dirty="0">
                <a:solidFill>
                  <a:schemeClr val="bg1"/>
                </a:solidFill>
                <a:latin typeface="幼圆" panose="02010509060101010101" pitchFamily="49" charset="-122"/>
                <a:ea typeface="幼圆" panose="02010509060101010101" pitchFamily="49" charset="-122"/>
              </a:rPr>
              <a:t>苏士侃</a:t>
            </a:r>
          </a:p>
        </p:txBody>
      </p:sp>
      <p:grpSp>
        <p:nvGrpSpPr>
          <p:cNvPr id="10" name="组合 9"/>
          <p:cNvGrpSpPr/>
          <p:nvPr/>
        </p:nvGrpSpPr>
        <p:grpSpPr>
          <a:xfrm>
            <a:off x="4655840" y="2355953"/>
            <a:ext cx="3598311" cy="1309592"/>
            <a:chOff x="3491880" y="1766964"/>
            <a:chExt cx="2698733" cy="982194"/>
          </a:xfrm>
        </p:grpSpPr>
        <p:sp>
          <p:nvSpPr>
            <p:cNvPr id="8" name="文本框 7"/>
            <p:cNvSpPr txBox="1"/>
            <p:nvPr/>
          </p:nvSpPr>
          <p:spPr>
            <a:xfrm>
              <a:off x="3592306" y="2125910"/>
              <a:ext cx="2598307" cy="623248"/>
            </a:xfrm>
            <a:prstGeom prst="rect">
              <a:avLst/>
            </a:prstGeom>
            <a:noFill/>
            <a:ln w="3175">
              <a:solidFill>
                <a:schemeClr val="tx1"/>
              </a:solidFill>
            </a:ln>
          </p:spPr>
          <p:txBody>
            <a:bodyPr wrap="none" rtlCol="0">
              <a:spAutoFit/>
            </a:bodyPr>
            <a:lstStyle/>
            <a:p>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弦论：</a:t>
              </a:r>
              <a:r>
                <a:rPr lang="en-US" altLang="zh-CN"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11</a:t>
              </a: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维</a:t>
              </a:r>
            </a:p>
          </p:txBody>
        </p:sp>
        <p:sp>
          <p:nvSpPr>
            <p:cNvPr id="9" name="文本框 8"/>
            <p:cNvSpPr txBox="1"/>
            <p:nvPr/>
          </p:nvSpPr>
          <p:spPr>
            <a:xfrm>
              <a:off x="3491880" y="1766964"/>
              <a:ext cx="1523494" cy="346249"/>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最新理论物理</a:t>
              </a:r>
            </a:p>
          </p:txBody>
        </p:sp>
      </p:grpSp>
    </p:spTree>
    <p:extLst>
      <p:ext uri="{BB962C8B-B14F-4D97-AF65-F5344CB8AC3E}">
        <p14:creationId xmlns:p14="http://schemas.microsoft.com/office/powerpoint/2010/main" val="40711262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824192" y="5445224"/>
            <a:ext cx="4128459" cy="748795"/>
          </a:xfrm>
          <a:prstGeom prst="rect">
            <a:avLst/>
          </a:prstGeom>
        </p:spPr>
        <p:txBody>
          <a:bodyPr wrap="square">
            <a:spAutoFit/>
          </a:bodyPr>
          <a:lstStyle/>
          <a:p>
            <a:r>
              <a:rPr lang="en-US" altLang="zh-CN" sz="2133" dirty="0">
                <a:latin typeface="幼圆" panose="02010509060101010101" pitchFamily="49" charset="-122"/>
                <a:ea typeface="幼圆" panose="02010509060101010101" pitchFamily="49" charset="-122"/>
              </a:rPr>
              <a:t>2015</a:t>
            </a:r>
            <a:r>
              <a:rPr lang="zh-CN" altLang="en-US" sz="2133" dirty="0">
                <a:latin typeface="幼圆" panose="02010509060101010101" pitchFamily="49" charset="-122"/>
                <a:ea typeface="幼圆" panose="02010509060101010101" pitchFamily="49" charset="-122"/>
              </a:rPr>
              <a:t>年</a:t>
            </a:r>
            <a:r>
              <a:rPr lang="en-US" altLang="zh-CN" sz="2133" dirty="0">
                <a:latin typeface="幼圆" panose="02010509060101010101" pitchFamily="49" charset="-122"/>
                <a:ea typeface="幼圆" panose="02010509060101010101" pitchFamily="49" charset="-122"/>
              </a:rPr>
              <a:t>1</a:t>
            </a:r>
            <a:r>
              <a:rPr lang="zh-CN" altLang="en-US" sz="2133" dirty="0">
                <a:latin typeface="幼圆" panose="02010509060101010101" pitchFamily="49" charset="-122"/>
                <a:ea typeface="幼圆" panose="02010509060101010101" pitchFamily="49" charset="-122"/>
              </a:rPr>
              <a:t>月</a:t>
            </a:r>
            <a:r>
              <a:rPr lang="en-US" altLang="zh-CN" sz="2133" dirty="0">
                <a:latin typeface="幼圆" panose="02010509060101010101" pitchFamily="49" charset="-122"/>
                <a:ea typeface="幼圆" panose="02010509060101010101" pitchFamily="49" charset="-122"/>
              </a:rPr>
              <a:t>23</a:t>
            </a:r>
            <a:r>
              <a:rPr lang="zh-CN" altLang="en-US" sz="2133" dirty="0">
                <a:latin typeface="幼圆" panose="02010509060101010101" pitchFamily="49" charset="-122"/>
                <a:ea typeface="幼圆" panose="02010509060101010101" pitchFamily="49" charset="-122"/>
              </a:rPr>
              <a:t>日，中共中央政治局进行第二十次集体学习。</a:t>
            </a:r>
          </a:p>
        </p:txBody>
      </p:sp>
      <p:sp>
        <p:nvSpPr>
          <p:cNvPr id="6" name="矩形 5"/>
          <p:cNvSpPr/>
          <p:nvPr/>
        </p:nvSpPr>
        <p:spPr>
          <a:xfrm>
            <a:off x="7824192" y="1899827"/>
            <a:ext cx="3744416" cy="3252109"/>
          </a:xfrm>
          <a:prstGeom prst="rect">
            <a:avLst/>
          </a:prstGeom>
        </p:spPr>
        <p:txBody>
          <a:bodyPr wrap="square">
            <a:spAutoFit/>
          </a:bodyPr>
          <a:lstStyle/>
          <a:p>
            <a:pPr indent="476239" algn="just"/>
            <a:r>
              <a:rPr lang="zh-CN" altLang="en-US" sz="2400" dirty="0">
                <a:latin typeface="方正粗宋简体" panose="03000509000000000000" pitchFamily="65" charset="-122"/>
                <a:ea typeface="方正粗宋简体" panose="03000509000000000000" pitchFamily="65" charset="-122"/>
              </a:rPr>
              <a:t>习近平讲辩证唯物主义基本原理和方法：</a:t>
            </a:r>
            <a:endParaRPr lang="en-US" altLang="zh-CN" sz="2400" dirty="0">
              <a:latin typeface="方正粗宋简体" panose="03000509000000000000" pitchFamily="65" charset="-122"/>
              <a:ea typeface="方正粗宋简体" panose="03000509000000000000" pitchFamily="65" charset="-122"/>
            </a:endParaRPr>
          </a:p>
          <a:p>
            <a:pPr indent="476239" algn="just"/>
            <a:endParaRPr lang="zh-CN" altLang="en-US" sz="1333" dirty="0">
              <a:latin typeface="幼圆" panose="02010509060101010101" pitchFamily="49" charset="-122"/>
              <a:ea typeface="幼圆" panose="02010509060101010101" pitchFamily="49" charset="-122"/>
            </a:endParaRPr>
          </a:p>
          <a:p>
            <a:pPr indent="476239" algn="just"/>
            <a:r>
              <a:rPr lang="zh-CN" altLang="en-US" sz="2400" dirty="0">
                <a:latin typeface="幼圆" panose="02010509060101010101" pitchFamily="49" charset="-122"/>
                <a:ea typeface="幼圆" panose="02010509060101010101" pitchFamily="49" charset="-122"/>
              </a:rPr>
              <a:t>要学习掌握世界统一于物质、物质决定意识的原理，要准确把握我国不同发展阶段的</a:t>
            </a:r>
            <a:r>
              <a:rPr lang="zh-CN" altLang="en-US" sz="2400" b="1" dirty="0">
                <a:solidFill>
                  <a:srgbClr val="0070C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新变化新特点</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b="1" dirty="0">
                <a:solidFill>
                  <a:srgbClr val="0070C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使主观世界更好符合客观实际</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456373" y="548680"/>
            <a:ext cx="1536171" cy="1165371"/>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5414" y="2276872"/>
            <a:ext cx="6769100" cy="3810000"/>
          </a:xfrm>
          <a:prstGeom prst="rect">
            <a:avLst/>
          </a:prstGeom>
          <a:ln>
            <a:noFill/>
          </a:ln>
          <a:effectLst>
            <a:outerShdw blurRad="292100" dist="139700" dir="2700000" algn="tl" rotWithShape="0">
              <a:srgbClr val="333333">
                <a:alpha val="65000"/>
              </a:srgbClr>
            </a:outerShdw>
          </a:effectLst>
        </p:spPr>
      </p:pic>
      <p:sp>
        <p:nvSpPr>
          <p:cNvPr id="7" name="文本框 6"/>
          <p:cNvSpPr txBox="1"/>
          <p:nvPr/>
        </p:nvSpPr>
        <p:spPr>
          <a:xfrm>
            <a:off x="512895" y="1131365"/>
            <a:ext cx="7374135" cy="666786"/>
          </a:xfrm>
          <a:prstGeom prst="rect">
            <a:avLst/>
          </a:prstGeom>
          <a:noFill/>
        </p:spPr>
        <p:txBody>
          <a:bodyPr wrap="none" rtlCol="0">
            <a:spAutoFit/>
          </a:bodyPr>
          <a:lstStyle/>
          <a:p>
            <a:pPr algn="ctr"/>
            <a:r>
              <a:rPr lang="zh-CN" altLang="en-US"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新发展理念蕴含着深刻的系统思维</a:t>
            </a:r>
          </a:p>
        </p:txBody>
      </p:sp>
    </p:spTree>
    <p:extLst>
      <p:ext uri="{BB962C8B-B14F-4D97-AF65-F5344CB8AC3E}">
        <p14:creationId xmlns:p14="http://schemas.microsoft.com/office/powerpoint/2010/main" val="6952923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0960" y="1666569"/>
            <a:ext cx="4557658" cy="748988"/>
          </a:xfrm>
          <a:prstGeom prst="rect">
            <a:avLst/>
          </a:prstGeom>
          <a:noFill/>
          <a:ln w="3175">
            <a:solidFill>
              <a:srgbClr val="C00000"/>
            </a:solidFill>
          </a:ln>
        </p:spPr>
        <p:txBody>
          <a:bodyPr wrap="none" rtlCol="0">
            <a:spAutoFit/>
          </a:bodyPr>
          <a:lstStyle/>
          <a:p>
            <a:r>
              <a:rPr lang="zh-CN" altLang="en-US" sz="42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③与世界和谐共振</a:t>
            </a: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0961" y="2672067"/>
            <a:ext cx="4623489" cy="3922175"/>
          </a:xfrm>
          <a:prstGeom prst="rect">
            <a:avLst/>
          </a:prstGeom>
          <a:ln>
            <a:noFill/>
          </a:ln>
          <a:effectLst>
            <a:outerShdw blurRad="292100" dist="139700" dir="2700000" algn="tl" rotWithShape="0">
              <a:srgbClr val="333333">
                <a:alpha val="65000"/>
              </a:srgbClr>
            </a:outerShdw>
          </a:effectLst>
        </p:spPr>
      </p:pic>
      <p:pic>
        <p:nvPicPr>
          <p:cNvPr id="5122" name="Picture 2" descr="https://gimg2.baidu.com/image_search/src=http%3A%2F%2Fwww.xinhuanet.com%2Fworld%2F2021-03%2F09%2F1211058777_16152918291061n.jpg&amp;refer=http%3A%2F%2Fwww.xinhuanet.com&amp;app=2002&amp;size=f9999,10000&amp;q=a80&amp;n=0&amp;g=0n&amp;fmt=jpeg?sec=1637131139&amp;t=8e069a568d7ad12cf42f09602fd11c7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21561" y="3185318"/>
            <a:ext cx="5408513" cy="370170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图片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29533" y="1541775"/>
            <a:ext cx="3213971" cy="1808989"/>
          </a:xfrm>
          <a:prstGeom prst="rect">
            <a:avLst/>
          </a:prstGeom>
        </p:spPr>
      </p:pic>
      <p:sp>
        <p:nvSpPr>
          <p:cNvPr id="6" name="文本框 5"/>
          <p:cNvSpPr txBox="1"/>
          <p:nvPr/>
        </p:nvSpPr>
        <p:spPr>
          <a:xfrm>
            <a:off x="6334991" y="1357483"/>
            <a:ext cx="2101857" cy="2390141"/>
          </a:xfrm>
          <a:prstGeom prst="rect">
            <a:avLst/>
          </a:prstGeom>
          <a:noFill/>
        </p:spPr>
        <p:txBody>
          <a:bodyPr wrap="none" rtlCol="0">
            <a:spAutoFit/>
          </a:bodyPr>
          <a:lstStyle/>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求同存异</a:t>
            </a:r>
            <a:endParaRPr lang="en-US" altLang="zh-CN"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和而不同</a:t>
            </a:r>
            <a:endParaRPr lang="en-US" altLang="zh-CN"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与时同频</a:t>
            </a:r>
            <a:endParaRPr lang="en-US" altLang="zh-CN"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美美与共</a:t>
            </a:r>
          </a:p>
        </p:txBody>
      </p:sp>
      <p:sp>
        <p:nvSpPr>
          <p:cNvPr id="7" name="TextBox 1">
            <a:extLst>
              <a:ext uri="{FF2B5EF4-FFF2-40B4-BE49-F238E27FC236}">
                <a16:creationId xmlns="" xmlns:a16="http://schemas.microsoft.com/office/drawing/2014/main" id="{431648C3-F638-9787-FB36-C6671315E238}"/>
              </a:ext>
            </a:extLst>
          </p:cNvPr>
          <p:cNvSpPr txBox="1"/>
          <p:nvPr/>
        </p:nvSpPr>
        <p:spPr>
          <a:xfrm>
            <a:off x="493111" y="548681"/>
            <a:ext cx="6340197" cy="830997"/>
          </a:xfrm>
          <a:prstGeom prst="rect">
            <a:avLst/>
          </a:prstGeom>
          <a:noFill/>
        </p:spPr>
        <p:txBody>
          <a:bodyPr wrap="none" rtlCol="0">
            <a:spAutoFit/>
          </a:bodyP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大系统观哲学讲什么？</a:t>
            </a:r>
          </a:p>
        </p:txBody>
      </p:sp>
    </p:spTree>
    <p:extLst>
      <p:ext uri="{BB962C8B-B14F-4D97-AF65-F5344CB8AC3E}">
        <p14:creationId xmlns:p14="http://schemas.microsoft.com/office/powerpoint/2010/main" val="25887859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32171" y="528774"/>
            <a:ext cx="3262432" cy="830997"/>
          </a:xfrm>
          <a:prstGeom prst="rect">
            <a:avLst/>
          </a:prstGeom>
          <a:noFill/>
        </p:spPr>
        <p:txBody>
          <a:bodyPr wrap="none" rtlCol="0">
            <a:spAutoFit/>
          </a:bodyPr>
          <a:lstStyle/>
          <a:p>
            <a:r>
              <a:rPr lang="zh-CN" altLang="en-US" sz="48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哲学的困境</a:t>
            </a:r>
          </a:p>
        </p:txBody>
      </p:sp>
      <p:sp>
        <p:nvSpPr>
          <p:cNvPr id="10" name="文本框 9"/>
          <p:cNvSpPr txBox="1"/>
          <p:nvPr/>
        </p:nvSpPr>
        <p:spPr>
          <a:xfrm>
            <a:off x="719404" y="1452091"/>
            <a:ext cx="6335389" cy="913007"/>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4267"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有</a:t>
            </a:r>
            <a:r>
              <a:rPr lang="zh-CN" altLang="en-US" sz="5333"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序</a:t>
            </a:r>
            <a:r>
              <a:rPr lang="zh-CN" altLang="en-US" sz="4267"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，主观的？客观的？</a:t>
            </a:r>
            <a:endParaRPr lang="en-US" altLang="zh-CN" sz="4267"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sp>
        <p:nvSpPr>
          <p:cNvPr id="11" name="TextBox 1"/>
          <p:cNvSpPr txBox="1"/>
          <p:nvPr/>
        </p:nvSpPr>
        <p:spPr>
          <a:xfrm>
            <a:off x="527818" y="532034"/>
            <a:ext cx="4493538" cy="830997"/>
          </a:xfrm>
          <a:prstGeom prst="rect">
            <a:avLst/>
          </a:prstGeom>
          <a:noFill/>
        </p:spPr>
        <p:txBody>
          <a:bodyPr wrap="none" rtlCol="0">
            <a:spAutoFit/>
          </a:bodyP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8" name="文本框 7"/>
          <p:cNvSpPr txBox="1"/>
          <p:nvPr/>
        </p:nvSpPr>
        <p:spPr>
          <a:xfrm>
            <a:off x="653015" y="2549126"/>
            <a:ext cx="6407523" cy="913199"/>
          </a:xfrm>
          <a:prstGeom prst="rect">
            <a:avLst/>
          </a:prstGeom>
          <a:noFill/>
        </p:spPr>
        <p:txBody>
          <a:bodyPr wrap="none" rtlCol="0">
            <a:spAutoFit/>
          </a:bodyPr>
          <a:lstStyle/>
          <a:p>
            <a:r>
              <a:rPr lang="zh-CN" altLang="en-US" sz="26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客体</a:t>
            </a:r>
            <a:r>
              <a:rPr lang="zh-CN" altLang="en-US" sz="2400" dirty="0">
                <a:latin typeface="幼圆" panose="02010509060101010101" pitchFamily="49" charset="-122"/>
                <a:ea typeface="幼圆" panose="02010509060101010101" pitchFamily="49" charset="-122"/>
              </a:rPr>
              <a:t>：存在序（结构、差别），客观，物质性</a:t>
            </a:r>
            <a:endParaRPr lang="en-US" altLang="zh-CN" sz="2400" dirty="0">
              <a:latin typeface="幼圆" panose="02010509060101010101" pitchFamily="49" charset="-122"/>
              <a:ea typeface="幼圆" panose="02010509060101010101" pitchFamily="49" charset="-122"/>
            </a:endParaRPr>
          </a:p>
          <a:p>
            <a:r>
              <a:rPr lang="zh-CN" altLang="en-US" sz="26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主体</a:t>
            </a:r>
            <a:r>
              <a:rPr lang="zh-CN" altLang="en-US" sz="2400" dirty="0">
                <a:latin typeface="幼圆" panose="02010509060101010101" pitchFamily="49" charset="-122"/>
                <a:ea typeface="幼圆" panose="02010509060101010101" pitchFamily="49" charset="-122"/>
              </a:rPr>
              <a:t>：识别序，主观，意识性</a:t>
            </a:r>
          </a:p>
        </p:txBody>
      </p:sp>
      <p:sp>
        <p:nvSpPr>
          <p:cNvPr id="14" name="三十二角星 13"/>
          <p:cNvSpPr/>
          <p:nvPr/>
        </p:nvSpPr>
        <p:spPr>
          <a:xfrm>
            <a:off x="7536160" y="1471449"/>
            <a:ext cx="4032448" cy="1067296"/>
          </a:xfrm>
          <a:prstGeom prst="star32">
            <a:avLst>
              <a:gd name="adj" fmla="val 47008"/>
            </a:avLst>
          </a:prstGeom>
        </p:spPr>
        <p:style>
          <a:lnRef idx="0">
            <a:schemeClr val="accent1"/>
          </a:lnRef>
          <a:fillRef idx="3">
            <a:schemeClr val="accent1"/>
          </a:fillRef>
          <a:effectRef idx="3">
            <a:schemeClr val="accent1"/>
          </a:effectRef>
          <a:fontRef idx="minor">
            <a:schemeClr val="lt1"/>
          </a:fontRef>
        </p:style>
        <p:txBody>
          <a:bodyPr wrap="none" lIns="0" tIns="0" rIns="0" bIns="0" rtlCol="0" anchor="ct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唯物主义？</a:t>
            </a:r>
          </a:p>
        </p:txBody>
      </p:sp>
      <p:sp>
        <p:nvSpPr>
          <p:cNvPr id="15" name="三十二角星 14"/>
          <p:cNvSpPr/>
          <p:nvPr/>
        </p:nvSpPr>
        <p:spPr>
          <a:xfrm>
            <a:off x="7536160" y="2558712"/>
            <a:ext cx="4032448" cy="1067296"/>
          </a:xfrm>
          <a:prstGeom prst="star32">
            <a:avLst>
              <a:gd name="adj" fmla="val 47008"/>
            </a:avLst>
          </a:prstGeom>
        </p:spPr>
        <p:style>
          <a:lnRef idx="0">
            <a:schemeClr val="accent3"/>
          </a:lnRef>
          <a:fillRef idx="3">
            <a:schemeClr val="accent3"/>
          </a:fillRef>
          <a:effectRef idx="3">
            <a:schemeClr val="accent3"/>
          </a:effectRef>
          <a:fontRef idx="minor">
            <a:schemeClr val="lt1"/>
          </a:fontRef>
        </p:style>
        <p:txBody>
          <a:bodyPr wrap="none" lIns="0" tIns="0" rIns="0" bIns="0" rtlCol="0" anchor="ct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唯心主义？</a:t>
            </a:r>
          </a:p>
        </p:txBody>
      </p:sp>
      <p:cxnSp>
        <p:nvCxnSpPr>
          <p:cNvPr id="16" name="直接箭头连接符 15"/>
          <p:cNvCxnSpPr/>
          <p:nvPr/>
        </p:nvCxnSpPr>
        <p:spPr>
          <a:xfrm flipV="1">
            <a:off x="6960096" y="2276872"/>
            <a:ext cx="864096" cy="5760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直接箭头连接符 17"/>
          <p:cNvCxnSpPr/>
          <p:nvPr/>
        </p:nvCxnSpPr>
        <p:spPr>
          <a:xfrm flipV="1">
            <a:off x="4847861" y="3130830"/>
            <a:ext cx="2592288" cy="118231"/>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grpSp>
        <p:nvGrpSpPr>
          <p:cNvPr id="20" name="组合 19"/>
          <p:cNvGrpSpPr/>
          <p:nvPr/>
        </p:nvGrpSpPr>
        <p:grpSpPr>
          <a:xfrm>
            <a:off x="335360" y="3429000"/>
            <a:ext cx="5568619" cy="2396843"/>
            <a:chOff x="251520" y="2646326"/>
            <a:chExt cx="5184576" cy="2271870"/>
          </a:xfrm>
        </p:grpSpPr>
        <p:pic>
          <p:nvPicPr>
            <p:cNvPr id="4" name="图片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51520" y="2646326"/>
              <a:ext cx="2160240" cy="2256251"/>
            </a:xfrm>
            <a:prstGeom prst="rect">
              <a:avLst/>
            </a:prstGeom>
          </p:spPr>
        </p:pic>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1830" y="2761510"/>
              <a:ext cx="2934266" cy="2156686"/>
            </a:xfrm>
            <a:prstGeom prst="rect">
              <a:avLst/>
            </a:prstGeom>
            <a:ln>
              <a:noFill/>
            </a:ln>
            <a:effectLst>
              <a:softEdge rad="112500"/>
            </a:effectLst>
          </p:spPr>
        </p:pic>
        <p:pic>
          <p:nvPicPr>
            <p:cNvPr id="17" name="图片 1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3568" y="3014702"/>
              <a:ext cx="936104" cy="864096"/>
            </a:xfrm>
            <a:prstGeom prst="ellipse">
              <a:avLst/>
            </a:prstGeom>
            <a:ln>
              <a:noFill/>
            </a:ln>
            <a:effectLst>
              <a:softEdge rad="112500"/>
            </a:effectLst>
          </p:spPr>
        </p:pic>
        <p:cxnSp>
          <p:nvCxnSpPr>
            <p:cNvPr id="9" name="直接箭头连接符 8"/>
            <p:cNvCxnSpPr/>
            <p:nvPr/>
          </p:nvCxnSpPr>
          <p:spPr>
            <a:xfrm>
              <a:off x="2195736" y="3579862"/>
              <a:ext cx="936104" cy="144016"/>
            </a:xfrm>
            <a:prstGeom prst="straightConnector1">
              <a:avLst/>
            </a:prstGeom>
            <a:ln>
              <a:prstDash val="sysDot"/>
              <a:tailEnd type="triangle"/>
            </a:ln>
          </p:spPr>
          <p:style>
            <a:lnRef idx="3">
              <a:schemeClr val="accent6"/>
            </a:lnRef>
            <a:fillRef idx="0">
              <a:schemeClr val="accent6"/>
            </a:fillRef>
            <a:effectRef idx="2">
              <a:schemeClr val="accent6"/>
            </a:effectRef>
            <a:fontRef idx="minor">
              <a:schemeClr val="tx1"/>
            </a:fontRef>
          </p:style>
        </p:cxnSp>
        <p:sp>
          <p:nvSpPr>
            <p:cNvPr id="19" name="矩形 18"/>
            <p:cNvSpPr/>
            <p:nvPr/>
          </p:nvSpPr>
          <p:spPr>
            <a:xfrm>
              <a:off x="3061058" y="2939319"/>
              <a:ext cx="1031582" cy="437593"/>
            </a:xfrm>
            <a:prstGeom prst="rect">
              <a:avLst/>
            </a:prstGeom>
          </p:spPr>
          <p:txBody>
            <a:bodyPr wrap="none">
              <a:spAutoFit/>
            </a:bodyPr>
            <a:lstStyle/>
            <a:p>
              <a:r>
                <a:rPr lang="zh-CN" altLang="en-US" sz="2400" dirty="0">
                  <a:solidFill>
                    <a:schemeClr val="bg1"/>
                  </a:solidFill>
                  <a:latin typeface="幼圆" panose="02010509060101010101" pitchFamily="49" charset="-122"/>
                  <a:ea typeface="幼圆" panose="02010509060101010101" pitchFamily="49" charset="-122"/>
                </a:rPr>
                <a:t>存在序</a:t>
              </a:r>
              <a:endParaRPr lang="zh-CN" altLang="en-US" sz="2400" dirty="0">
                <a:solidFill>
                  <a:schemeClr val="bg1"/>
                </a:solidFill>
                <a:ea typeface="方正粗宋简体" panose="03000509000000000000" pitchFamily="65" charset="-122"/>
              </a:endParaRPr>
            </a:p>
          </p:txBody>
        </p:sp>
        <p:sp>
          <p:nvSpPr>
            <p:cNvPr id="22" name="矩形 21"/>
            <p:cNvSpPr/>
            <p:nvPr/>
          </p:nvSpPr>
          <p:spPr>
            <a:xfrm>
              <a:off x="746765" y="3910340"/>
              <a:ext cx="1031582" cy="437593"/>
            </a:xfrm>
            <a:prstGeom prst="rect">
              <a:avLst/>
            </a:prstGeom>
          </p:spPr>
          <p:txBody>
            <a:bodyPr wrap="none">
              <a:spAutoFit/>
            </a:bodyPr>
            <a:lstStyle/>
            <a:p>
              <a:r>
                <a:rPr lang="zh-CN" altLang="en-US" sz="2400" dirty="0">
                  <a:solidFill>
                    <a:schemeClr val="bg1"/>
                  </a:solidFill>
                  <a:latin typeface="幼圆" panose="02010509060101010101" pitchFamily="49" charset="-122"/>
                  <a:ea typeface="幼圆" panose="02010509060101010101" pitchFamily="49" charset="-122"/>
                </a:rPr>
                <a:t>识别序</a:t>
              </a:r>
              <a:endParaRPr lang="zh-CN" altLang="en-US" sz="2400" dirty="0">
                <a:solidFill>
                  <a:schemeClr val="bg1"/>
                </a:solidFill>
                <a:ea typeface="方正粗宋简体" panose="03000509000000000000" pitchFamily="65" charset="-122"/>
              </a:endParaRPr>
            </a:p>
          </p:txBody>
        </p:sp>
      </p:grpSp>
      <p:sp>
        <p:nvSpPr>
          <p:cNvPr id="23" name="文本框 22"/>
          <p:cNvSpPr txBox="1"/>
          <p:nvPr/>
        </p:nvSpPr>
        <p:spPr>
          <a:xfrm>
            <a:off x="575720" y="5825515"/>
            <a:ext cx="6624736" cy="913199"/>
          </a:xfrm>
          <a:prstGeom prst="rect">
            <a:avLst/>
          </a:prstGeom>
          <a:ln/>
        </p:spPr>
        <p:style>
          <a:lnRef idx="3">
            <a:schemeClr val="lt1"/>
          </a:lnRef>
          <a:fillRef idx="1">
            <a:schemeClr val="dk1"/>
          </a:fillRef>
          <a:effectRef idx="1">
            <a:schemeClr val="dk1"/>
          </a:effectRef>
          <a:fontRef idx="minor">
            <a:schemeClr val="lt1"/>
          </a:fontRef>
        </p:style>
        <p:txBody>
          <a:bodyPr wrap="square" rtlCol="0">
            <a:spAutoFit/>
          </a:bodyPr>
          <a:lstStyle/>
          <a:p>
            <a:r>
              <a:rPr lang="zh-CN" altLang="en-US" sz="2667" dirty="0">
                <a:solidFill>
                  <a:srgbClr val="FFFF00"/>
                </a:solidFill>
                <a:latin typeface="方正超粗黑简体" panose="03000509000000000000" pitchFamily="65" charset="-122"/>
                <a:ea typeface="方正超粗黑简体" panose="03000509000000000000" pitchFamily="65" charset="-122"/>
              </a:rPr>
              <a:t>传统哲学</a:t>
            </a:r>
            <a:r>
              <a:rPr lang="zh-CN" altLang="en-US" sz="2667"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：有序，既是客观的，也是主观的。或者都不是？或者是</a:t>
            </a:r>
            <a:r>
              <a:rPr lang="en-US" altLang="zh-CN" sz="2667"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endParaRPr lang="zh-CN" altLang="en-US" sz="2667" dirty="0">
              <a:solidFill>
                <a:schemeClr val="bg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pic>
        <p:nvPicPr>
          <p:cNvPr id="26" name="图片 25"/>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629940" y="3160643"/>
            <a:ext cx="2309312" cy="3020580"/>
          </a:xfrm>
          <a:prstGeom prst="rect">
            <a:avLst/>
          </a:prstGeom>
        </p:spPr>
      </p:pic>
      <p:sp>
        <p:nvSpPr>
          <p:cNvPr id="24" name="文本框 23"/>
          <p:cNvSpPr txBox="1"/>
          <p:nvPr/>
        </p:nvSpPr>
        <p:spPr>
          <a:xfrm>
            <a:off x="7709837" y="3795285"/>
            <a:ext cx="4146803" cy="2062103"/>
          </a:xfrm>
          <a:prstGeom prst="wedgeRectCallout">
            <a:avLst>
              <a:gd name="adj1" fmla="val -55642"/>
              <a:gd name="adj2" fmla="val -22241"/>
            </a:avLst>
          </a:prstGeom>
          <a:noFill/>
          <a:ln w="3175">
            <a:solidFill>
              <a:schemeClr val="tx1"/>
            </a:solidFill>
          </a:ln>
        </p:spPr>
        <p:txBody>
          <a:bodyPr wrap="squar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放弃主客对立，有序只是系统之间的感应，是共振，是两个系统物理结构的客观作用。</a:t>
            </a:r>
          </a:p>
        </p:txBody>
      </p:sp>
      <p:sp>
        <p:nvSpPr>
          <p:cNvPr id="33" name="环形箭头 32"/>
          <p:cNvSpPr/>
          <p:nvPr/>
        </p:nvSpPr>
        <p:spPr>
          <a:xfrm flipH="1">
            <a:off x="9885347" y="1798135"/>
            <a:ext cx="2306653" cy="2821047"/>
          </a:xfrm>
          <a:prstGeom prst="circularArrow">
            <a:avLst>
              <a:gd name="adj1" fmla="val 9445"/>
              <a:gd name="adj2" fmla="val 1142319"/>
              <a:gd name="adj3" fmla="val 14402640"/>
              <a:gd name="adj4" fmla="val 8003563"/>
              <a:gd name="adj5" fmla="val 12500"/>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sz="2400" dirty="0">
              <a:solidFill>
                <a:schemeClr val="tx1"/>
              </a:solidFill>
              <a:ea typeface="方正粗宋简体" panose="03000509000000000000" pitchFamily="65" charset="-122"/>
            </a:endParaRPr>
          </a:p>
        </p:txBody>
      </p:sp>
      <p:sp>
        <p:nvSpPr>
          <p:cNvPr id="2" name="文本框 1"/>
          <p:cNvSpPr txBox="1"/>
          <p:nvPr/>
        </p:nvSpPr>
        <p:spPr>
          <a:xfrm>
            <a:off x="679559" y="5315106"/>
            <a:ext cx="5753498" cy="461665"/>
          </a:xfrm>
          <a:prstGeom prst="rect">
            <a:avLst/>
          </a:prstGeom>
          <a:noFill/>
        </p:spPr>
        <p:txBody>
          <a:bodyPr wrap="none" rtlCol="0">
            <a:spAutoFit/>
          </a:bodyPr>
          <a:lstStyle/>
          <a:p>
            <a:r>
              <a:rPr lang="zh-CN" altLang="en-US" sz="2400" b="1" dirty="0">
                <a:ln w="6600">
                  <a:solidFill>
                    <a:schemeClr val="accent2"/>
                  </a:solidFill>
                  <a:prstDash val="solid"/>
                </a:ln>
                <a:solidFill>
                  <a:srgbClr val="FFFFFF"/>
                </a:solidFill>
                <a:effectLst>
                  <a:outerShdw dist="38100" dir="2700000" algn="tl" rotWithShape="0">
                    <a:schemeClr val="accent2"/>
                  </a:outerShdw>
                </a:effectLst>
                <a:latin typeface="幼圆" panose="02010509060101010101" pitchFamily="49" charset="-122"/>
                <a:ea typeface="幼圆" panose="02010509060101010101" pitchFamily="49" charset="-122"/>
              </a:rPr>
              <a:t>为什么能识别？因为脑中有这个“序”。</a:t>
            </a:r>
          </a:p>
        </p:txBody>
      </p:sp>
      <p:sp>
        <p:nvSpPr>
          <p:cNvPr id="5" name="文本框 4"/>
          <p:cNvSpPr txBox="1"/>
          <p:nvPr/>
        </p:nvSpPr>
        <p:spPr>
          <a:xfrm>
            <a:off x="7494793" y="6057443"/>
            <a:ext cx="4576894" cy="666786"/>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algn="ctr"/>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共振 </a:t>
            </a:r>
            <a:r>
              <a:rPr lang="en-US" altLang="zh-CN"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序的相互识别</a:t>
            </a:r>
          </a:p>
        </p:txBody>
      </p:sp>
    </p:spTree>
    <p:extLst>
      <p:ext uri="{BB962C8B-B14F-4D97-AF65-F5344CB8AC3E}">
        <p14:creationId xmlns:p14="http://schemas.microsoft.com/office/powerpoint/2010/main" val="39994326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 xmlns:a16="http://schemas.microsoft.com/office/drawing/2014/main" id="{2CA4EF47-097F-7FAE-A1FF-04067E282A65}"/>
              </a:ext>
            </a:extLst>
          </p:cNvPr>
          <p:cNvGrpSpPr/>
          <p:nvPr/>
        </p:nvGrpSpPr>
        <p:grpSpPr>
          <a:xfrm>
            <a:off x="5122001" y="2806614"/>
            <a:ext cx="2792387" cy="2808790"/>
            <a:chOff x="3841500" y="2104960"/>
            <a:chExt cx="2094290" cy="2106592"/>
          </a:xfrm>
        </p:grpSpPr>
        <p:grpSp>
          <p:nvGrpSpPr>
            <p:cNvPr id="15" name="组合 14"/>
            <p:cNvGrpSpPr/>
            <p:nvPr/>
          </p:nvGrpSpPr>
          <p:grpSpPr>
            <a:xfrm>
              <a:off x="3841500" y="2104960"/>
              <a:ext cx="2094290" cy="2106592"/>
              <a:chOff x="3917870" y="2104960"/>
              <a:chExt cx="2094290" cy="2106592"/>
            </a:xfrm>
          </p:grpSpPr>
          <p:pic>
            <p:nvPicPr>
              <p:cNvPr id="8" name="图片 7"/>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tretch>
                <a:fillRect/>
              </a:stretch>
            </p:blipFill>
            <p:spPr>
              <a:xfrm>
                <a:off x="5020779" y="2104960"/>
                <a:ext cx="991381" cy="120359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22" name="圆角矩形标注 21"/>
              <p:cNvSpPr/>
              <p:nvPr/>
            </p:nvSpPr>
            <p:spPr>
              <a:xfrm>
                <a:off x="3917870" y="3323767"/>
                <a:ext cx="2011391" cy="887785"/>
              </a:xfrm>
              <a:prstGeom prst="wedgeRoundRectCallout">
                <a:avLst>
                  <a:gd name="adj1" fmla="val 34886"/>
                  <a:gd name="adj2" fmla="val -7603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sz="2400"/>
              </a:p>
            </p:txBody>
          </p:sp>
          <p:sp>
            <p:nvSpPr>
              <p:cNvPr id="24" name="文本框 23"/>
              <p:cNvSpPr txBox="1"/>
              <p:nvPr/>
            </p:nvSpPr>
            <p:spPr>
              <a:xfrm>
                <a:off x="3924779" y="3323767"/>
                <a:ext cx="1992372" cy="623248"/>
              </a:xfrm>
              <a:prstGeom prst="rect">
                <a:avLst/>
              </a:prstGeom>
              <a:noFill/>
            </p:spPr>
            <p:txBody>
              <a:bodyPr wrap="none" rtlCol="0">
                <a:spAutoFit/>
              </a:bodyPr>
              <a:lstStyle/>
              <a:p>
                <a:pPr algn="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洛克</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观念 </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实相   知识</a:t>
                </a:r>
              </a:p>
            </p:txBody>
          </p:sp>
          <p:sp>
            <p:nvSpPr>
              <p:cNvPr id="30" name="文本框 29"/>
              <p:cNvSpPr txBox="1"/>
              <p:nvPr/>
            </p:nvSpPr>
            <p:spPr>
              <a:xfrm>
                <a:off x="4168314" y="3846080"/>
                <a:ext cx="1523494" cy="346249"/>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知识是</a:t>
                </a:r>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客观</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a:t>
                </a:r>
              </a:p>
            </p:txBody>
          </p:sp>
        </p:grpSp>
        <p:sp>
          <p:nvSpPr>
            <p:cNvPr id="2" name="箭头: 右 1">
              <a:extLst>
                <a:ext uri="{FF2B5EF4-FFF2-40B4-BE49-F238E27FC236}">
                  <a16:creationId xmlns="" xmlns:a16="http://schemas.microsoft.com/office/drawing/2014/main" id="{05A42010-7123-BCEA-8A72-8C8D860E1C7F}"/>
                </a:ext>
              </a:extLst>
            </p:cNvPr>
            <p:cNvSpPr/>
            <p:nvPr/>
          </p:nvSpPr>
          <p:spPr>
            <a:xfrm>
              <a:off x="5148064" y="3689871"/>
              <a:ext cx="126094" cy="18350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sz="2400"/>
            </a:p>
          </p:txBody>
        </p:sp>
      </p:grpSp>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112" y="3717032"/>
            <a:ext cx="1762621" cy="208485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圆角矩形标注 2"/>
          <p:cNvSpPr/>
          <p:nvPr/>
        </p:nvSpPr>
        <p:spPr>
          <a:xfrm>
            <a:off x="73084" y="5605661"/>
            <a:ext cx="5088565" cy="1183713"/>
          </a:xfrm>
          <a:prstGeom prst="wedgeRoundRectCallout">
            <a:avLst>
              <a:gd name="adj1" fmla="val -36187"/>
              <a:gd name="adj2" fmla="val -6225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zh-CN" altLang="en-US" sz="2400"/>
          </a:p>
        </p:txBody>
      </p:sp>
      <p:pic>
        <p:nvPicPr>
          <p:cNvPr id="18" name="图片 1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79834" y="262974"/>
            <a:ext cx="3936437" cy="2346453"/>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1" name="TextBox 1"/>
          <p:cNvSpPr txBox="1"/>
          <p:nvPr/>
        </p:nvSpPr>
        <p:spPr>
          <a:xfrm>
            <a:off x="527818" y="532034"/>
            <a:ext cx="4493538" cy="830997"/>
          </a:xfrm>
          <a:prstGeom prst="rect">
            <a:avLst/>
          </a:prstGeom>
          <a:noFill/>
        </p:spPr>
        <p:txBody>
          <a:bodyPr wrap="none" rtlCol="0">
            <a:spAutoFit/>
          </a:bodyP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
        <p:nvSpPr>
          <p:cNvPr id="13" name="矩形 12"/>
          <p:cNvSpPr/>
          <p:nvPr/>
        </p:nvSpPr>
        <p:spPr>
          <a:xfrm>
            <a:off x="911423" y="1316766"/>
            <a:ext cx="6098772" cy="2554738"/>
          </a:xfrm>
          <a:prstGeom prst="rect">
            <a:avLst/>
          </a:prstGeom>
        </p:spPr>
        <p:txBody>
          <a:bodyPr wrap="square">
            <a:spAutoFit/>
          </a:bodyPr>
          <a:lstStyle/>
          <a:p>
            <a:r>
              <a:rPr lang="zh-CN" altLang="en-US" sz="3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a:t>
            </a: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3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数据</a:t>
            </a: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，主观的</a:t>
            </a:r>
            <a:r>
              <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客观的？</a:t>
            </a:r>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endParaRPr lang="en-US" altLang="zh-CN" sz="16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3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a:t>
            </a: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32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万事万物</a:t>
            </a: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？主观的</a:t>
            </a:r>
            <a:r>
              <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客观的？</a:t>
            </a:r>
          </a:p>
        </p:txBody>
      </p:sp>
      <p:sp>
        <p:nvSpPr>
          <p:cNvPr id="14" name="文本框 13"/>
          <p:cNvSpPr txBox="1"/>
          <p:nvPr/>
        </p:nvSpPr>
        <p:spPr>
          <a:xfrm>
            <a:off x="1007435" y="1900277"/>
            <a:ext cx="5568619" cy="1323632"/>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zh-CN" altLang="en-US" sz="2667" dirty="0">
                <a:latin typeface="幼圆" panose="02010509060101010101" pitchFamily="49" charset="-122"/>
                <a:ea typeface="幼圆" panose="02010509060101010101" pitchFamily="49" charset="-122"/>
              </a:rPr>
              <a:t>例：两系统交换信息。如果双方能够互相理解这个信息</a:t>
            </a:r>
            <a:r>
              <a:rPr lang="en-US" altLang="zh-CN" sz="2667" dirty="0">
                <a:latin typeface="幼圆" panose="02010509060101010101" pitchFamily="49" charset="-122"/>
                <a:ea typeface="幼圆" panose="02010509060101010101" pitchFamily="49" charset="-122"/>
              </a:rPr>
              <a:t>(</a:t>
            </a:r>
            <a:r>
              <a:rPr lang="zh-CN" altLang="en-US" sz="2667" dirty="0">
                <a:latin typeface="幼圆" panose="02010509060101010101" pitchFamily="49" charset="-122"/>
                <a:ea typeface="幼圆" panose="02010509060101010101" pitchFamily="49" charset="-122"/>
              </a:rPr>
              <a:t>共振</a:t>
            </a:r>
            <a:r>
              <a:rPr lang="en-US" altLang="zh-CN" sz="2667" dirty="0">
                <a:latin typeface="幼圆" panose="02010509060101010101" pitchFamily="49" charset="-122"/>
                <a:ea typeface="幼圆" panose="02010509060101010101" pitchFamily="49" charset="-122"/>
              </a:rPr>
              <a:t>)</a:t>
            </a:r>
            <a:r>
              <a:rPr lang="zh-CN" altLang="en-US" sz="2667" dirty="0">
                <a:latin typeface="幼圆" panose="02010509060101010101" pitchFamily="49" charset="-122"/>
                <a:ea typeface="幼圆" panose="02010509060101010101" pitchFamily="49" charset="-122"/>
              </a:rPr>
              <a:t>，那么该信息就是有序的，否则是无序的。</a:t>
            </a:r>
          </a:p>
        </p:txBody>
      </p:sp>
      <p:sp>
        <p:nvSpPr>
          <p:cNvPr id="9" name="文本框 8"/>
          <p:cNvSpPr txBox="1"/>
          <p:nvPr/>
        </p:nvSpPr>
        <p:spPr>
          <a:xfrm>
            <a:off x="8318175" y="2630039"/>
            <a:ext cx="3442455" cy="3046988"/>
          </a:xfrm>
          <a:prstGeom prst="rect">
            <a:avLst/>
          </a:prstGeom>
          <a:noFill/>
        </p:spPr>
        <p:txBody>
          <a:bodyPr wrap="square" rtlCol="0">
            <a:spAutoFit/>
          </a:bodyPr>
          <a:lstStyle/>
          <a:p>
            <a:pPr algn="just"/>
            <a:r>
              <a:rPr lang="zh-CN" altLang="en-US" sz="2400" dirty="0">
                <a:latin typeface="幼圆" panose="02010509060101010101" pitchFamily="49" charset="-122"/>
                <a:ea typeface="幼圆" panose="02010509060101010101" pitchFamily="49" charset="-122"/>
              </a:rPr>
              <a:t>你感知到的存在，是因为主客体系统共振了；没感知到的存在，是因为没共振，但仍存在。而“感知”本身，是系统间的共振，是系统结构决定的，而</a:t>
            </a:r>
            <a:r>
              <a:rPr lang="zh-CN" altLang="en-US" sz="2400" b="1" dirty="0">
                <a:solidFill>
                  <a:srgbClr val="C00000"/>
                </a:solidFill>
                <a:latin typeface="幼圆" panose="02010509060101010101" pitchFamily="49" charset="-122"/>
                <a:ea typeface="幼圆" panose="02010509060101010101" pitchFamily="49" charset="-122"/>
              </a:rPr>
              <a:t>系统结构是物质性的</a:t>
            </a:r>
            <a:r>
              <a:rPr lang="zh-CN" altLang="en-US" sz="2400" dirty="0">
                <a:latin typeface="幼圆" panose="02010509060101010101" pitchFamily="49" charset="-122"/>
                <a:ea typeface="幼圆" panose="02010509060101010101" pitchFamily="49" charset="-122"/>
              </a:rPr>
              <a:t>。</a:t>
            </a:r>
          </a:p>
        </p:txBody>
      </p:sp>
      <p:sp>
        <p:nvSpPr>
          <p:cNvPr id="6" name="文本框 5"/>
          <p:cNvSpPr txBox="1"/>
          <p:nvPr/>
        </p:nvSpPr>
        <p:spPr>
          <a:xfrm>
            <a:off x="6589984" y="5875925"/>
            <a:ext cx="5109091" cy="584775"/>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大系统观强化了物质第一性</a:t>
            </a:r>
          </a:p>
        </p:txBody>
      </p:sp>
      <p:pic>
        <p:nvPicPr>
          <p:cNvPr id="42" name="图片 4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10439" y="551019"/>
            <a:ext cx="1672563" cy="2187712"/>
          </a:xfrm>
          <a:prstGeom prst="rect">
            <a:avLst/>
          </a:prstGeom>
        </p:spPr>
      </p:pic>
      <p:pic>
        <p:nvPicPr>
          <p:cNvPr id="7" name="图片 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39514" y="3929121"/>
            <a:ext cx="3311604" cy="1421331"/>
          </a:xfrm>
          <a:prstGeom prst="rect">
            <a:avLst/>
          </a:prstGeom>
        </p:spPr>
      </p:pic>
      <p:grpSp>
        <p:nvGrpSpPr>
          <p:cNvPr id="29" name="组合 28"/>
          <p:cNvGrpSpPr/>
          <p:nvPr/>
        </p:nvGrpSpPr>
        <p:grpSpPr>
          <a:xfrm>
            <a:off x="73084" y="4599809"/>
            <a:ext cx="4940722" cy="2158787"/>
            <a:chOff x="107504" y="3267160"/>
            <a:chExt cx="3705541" cy="1619090"/>
          </a:xfrm>
        </p:grpSpPr>
        <p:sp>
          <p:nvSpPr>
            <p:cNvPr id="5" name="文本框 4"/>
            <p:cNvSpPr txBox="1"/>
            <p:nvPr/>
          </p:nvSpPr>
          <p:spPr>
            <a:xfrm>
              <a:off x="107504" y="4021548"/>
              <a:ext cx="2948163" cy="346249"/>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康德</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：感性能力 </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知性能力</a:t>
              </a:r>
            </a:p>
          </p:txBody>
        </p:sp>
        <p:sp>
          <p:nvSpPr>
            <p:cNvPr id="23" name="文本框 22"/>
            <p:cNvSpPr txBox="1"/>
            <p:nvPr/>
          </p:nvSpPr>
          <p:spPr>
            <a:xfrm>
              <a:off x="329557" y="4281929"/>
              <a:ext cx="2324193" cy="346249"/>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直观    </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概念</a:t>
              </a:r>
            </a:p>
          </p:txBody>
        </p:sp>
        <p:sp>
          <p:nvSpPr>
            <p:cNvPr id="10" name="右大括号 9"/>
            <p:cNvSpPr/>
            <p:nvPr/>
          </p:nvSpPr>
          <p:spPr>
            <a:xfrm>
              <a:off x="3040098" y="4121516"/>
              <a:ext cx="136727" cy="418485"/>
            </a:xfrm>
            <a:prstGeom prst="rightBrace">
              <a:avLst>
                <a:gd name="adj1" fmla="val 32729"/>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dirty="0"/>
            </a:p>
          </p:txBody>
        </p:sp>
        <p:sp>
          <p:nvSpPr>
            <p:cNvPr id="12" name="文本框 11"/>
            <p:cNvSpPr txBox="1"/>
            <p:nvPr/>
          </p:nvSpPr>
          <p:spPr>
            <a:xfrm>
              <a:off x="3212881" y="4146092"/>
              <a:ext cx="600164" cy="346249"/>
            </a:xfrm>
            <a:prstGeom prst="rect">
              <a:avLst/>
            </a:prstGeom>
            <a:noFill/>
            <a:ln w="3175">
              <a:solidFill>
                <a:schemeClr val="tx1"/>
              </a:solidFill>
            </a:ln>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知识</a:t>
              </a:r>
            </a:p>
          </p:txBody>
        </p:sp>
        <p:cxnSp>
          <p:nvCxnSpPr>
            <p:cNvPr id="25" name="直接箭头连接符 24"/>
            <p:cNvCxnSpPr/>
            <p:nvPr/>
          </p:nvCxnSpPr>
          <p:spPr>
            <a:xfrm flipH="1" flipV="1">
              <a:off x="1868496" y="3267160"/>
              <a:ext cx="471256" cy="7782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1357323" y="3339168"/>
              <a:ext cx="1486485" cy="6994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833678" y="4540001"/>
              <a:ext cx="2215991" cy="346249"/>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概念和知识是</a:t>
              </a:r>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主观</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a:t>
              </a:r>
            </a:p>
          </p:txBody>
        </p:sp>
      </p:grpSp>
      <p:cxnSp>
        <p:nvCxnSpPr>
          <p:cNvPr id="17" name="直接箭头连接符 16"/>
          <p:cNvCxnSpPr/>
          <p:nvPr/>
        </p:nvCxnSpPr>
        <p:spPr>
          <a:xfrm flipH="1" flipV="1">
            <a:off x="2492779" y="4561995"/>
            <a:ext cx="2629221" cy="461552"/>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flipH="1" flipV="1">
            <a:off x="4063686" y="4658462"/>
            <a:ext cx="2064333" cy="224972"/>
          </a:xfrm>
          <a:prstGeom prst="straightConnector1">
            <a:avLst/>
          </a:prstGeom>
          <a:ln>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37017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s://timgsa.baidu.com/timg?image&amp;quality=80&amp;size=b9999_10000&amp;sec=1528200204123&amp;di=a977aec5c4c846c5cd9f9ba80491ad8e&amp;imgtype=0&amp;src=http%3A%2F%2Fimg.mp.itc.cn%2Fupload%2F20170227%2F025a2a7ccc67407ca2a256d89d269529_th.jpe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073992" y="4103053"/>
            <a:ext cx="5926465" cy="25347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 name="图片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590" y="4173729"/>
            <a:ext cx="3490901" cy="1181320"/>
          </a:xfrm>
          <a:prstGeom prst="rect">
            <a:avLst/>
          </a:prstGeom>
        </p:spPr>
      </p:pic>
      <p:sp>
        <p:nvSpPr>
          <p:cNvPr id="2" name="TextBox 1"/>
          <p:cNvSpPr txBox="1"/>
          <p:nvPr/>
        </p:nvSpPr>
        <p:spPr>
          <a:xfrm>
            <a:off x="6609614" y="594937"/>
            <a:ext cx="3060453" cy="666786"/>
          </a:xfrm>
          <a:prstGeom prst="rect">
            <a:avLst/>
          </a:prstGeom>
          <a:noFill/>
        </p:spPr>
        <p:txBody>
          <a:bodyPr wrap="none" rtlCol="0">
            <a:spAutoFit/>
          </a:bodyPr>
          <a:lstStyle/>
          <a:p>
            <a:r>
              <a:rPr lang="zh-CN" altLang="en-US" sz="3733"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系统共振原理</a:t>
            </a:r>
          </a:p>
        </p:txBody>
      </p:sp>
      <p:sp>
        <p:nvSpPr>
          <p:cNvPr id="32771" name="Rectangle 3"/>
          <p:cNvSpPr>
            <a:spLocks noChangeArrowheads="1"/>
          </p:cNvSpPr>
          <p:nvPr/>
        </p:nvSpPr>
        <p:spPr bwMode="auto">
          <a:xfrm>
            <a:off x="1" y="737586"/>
            <a:ext cx="912750" cy="328231"/>
          </a:xfrm>
          <a:prstGeom prst="rect">
            <a:avLst/>
          </a:prstGeom>
          <a:noFill/>
          <a:ln w="9525">
            <a:noFill/>
            <a:miter lim="800000"/>
            <a:headEnd/>
            <a:tailEnd/>
          </a:ln>
          <a:effectLst/>
        </p:spPr>
        <p:txBody>
          <a:bodyPr vert="horz" wrap="none" lIns="121920" tIns="60960" rIns="121920" bIns="60960" numCol="1" anchor="ctr" anchorCtr="0" compatLnSpc="1">
            <a:prstTxWarp prst="textNoShape">
              <a:avLst/>
            </a:prstTxWarp>
            <a:spAutoFit/>
          </a:bodyPr>
          <a:lstStyle/>
          <a:p>
            <a:pPr indent="359824" defTabSz="1219170" fontAlgn="base">
              <a:spcBef>
                <a:spcPct val="0"/>
              </a:spcBef>
              <a:spcAft>
                <a:spcPct val="0"/>
              </a:spcAft>
            </a:pPr>
            <a:r>
              <a:rPr lang="en-US" altLang="zh-CN" sz="1333" dirty="0">
                <a:latin typeface="Times New Roman" pitchFamily="18" charset="0"/>
                <a:ea typeface="幼圆" panose="02010509060101010101" pitchFamily="49" charset="-122"/>
                <a:cs typeface="Times New Roman" pitchFamily="18" charset="0"/>
              </a:rPr>
              <a:t>       </a:t>
            </a:r>
            <a:endParaRPr lang="en-US" altLang="zh-CN" sz="2400" dirty="0">
              <a:latin typeface="方正超粗黑简体" panose="03000509000000000000" pitchFamily="65" charset="-122"/>
              <a:ea typeface="幼圆" panose="02010509060101010101" pitchFamily="49" charset="-122"/>
            </a:endParaRPr>
          </a:p>
        </p:txBody>
      </p:sp>
      <p:sp>
        <p:nvSpPr>
          <p:cNvPr id="13" name="三十二角星 12"/>
          <p:cNvSpPr/>
          <p:nvPr/>
        </p:nvSpPr>
        <p:spPr>
          <a:xfrm>
            <a:off x="9728417" y="108182"/>
            <a:ext cx="2364124" cy="1560548"/>
          </a:xfrm>
          <a:prstGeom prst="star32">
            <a:avLst>
              <a:gd name="adj" fmla="val 45663"/>
            </a:avLst>
          </a:prstGeom>
        </p:spPr>
        <p:style>
          <a:lnRef idx="0">
            <a:schemeClr val="accent5"/>
          </a:lnRef>
          <a:fillRef idx="3">
            <a:schemeClr val="accent5"/>
          </a:fillRef>
          <a:effectRef idx="3">
            <a:schemeClr val="accent5"/>
          </a:effectRef>
          <a:fontRef idx="minor">
            <a:schemeClr val="lt1"/>
          </a:fontRef>
        </p:style>
        <p:txBody>
          <a:bodyPr wrap="none" lIns="0" tIns="0" rIns="0" bIns="0" rtlCol="0" anchor="ctr"/>
          <a:lstStyle/>
          <a:p>
            <a:pPr algn="ctr"/>
            <a:r>
              <a:rPr lang="zh-CN" altLang="en-US" sz="4267" dirty="0">
                <a:solidFill>
                  <a:srgbClr val="FF0000"/>
                </a:solidFill>
                <a:latin typeface="方正超粗黑简体" panose="03000509000000000000" pitchFamily="65" charset="-122"/>
                <a:ea typeface="方正超粗黑简体" panose="03000509000000000000" pitchFamily="65" charset="-122"/>
              </a:rPr>
              <a:t>同构性</a:t>
            </a:r>
          </a:p>
        </p:txBody>
      </p:sp>
      <p:sp>
        <p:nvSpPr>
          <p:cNvPr id="3" name="矩形 2"/>
          <p:cNvSpPr/>
          <p:nvPr/>
        </p:nvSpPr>
        <p:spPr>
          <a:xfrm>
            <a:off x="872576" y="2450181"/>
            <a:ext cx="6855605" cy="1692771"/>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王阳明</a:t>
            </a:r>
            <a:r>
              <a:rPr lang="en-US" altLang="zh-CN"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心学：</a:t>
            </a:r>
            <a:r>
              <a:rPr lang="zh-CN" altLang="en-US" sz="3200" b="1"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心外无物</a:t>
            </a:r>
            <a:endParaRPr lang="en-US" altLang="zh-CN" sz="2667" b="1"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indent="361942" algn="just"/>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你未看此花时，此花与汝心同归于寂。你来看此花时，则此花颜色一时明白起来。便知此花不在你的心外。 </a:t>
            </a:r>
          </a:p>
        </p:txBody>
      </p:sp>
      <p:sp>
        <p:nvSpPr>
          <p:cNvPr id="5" name="文本框 4"/>
          <p:cNvSpPr txBox="1"/>
          <p:nvPr/>
        </p:nvSpPr>
        <p:spPr>
          <a:xfrm>
            <a:off x="724472" y="5097059"/>
            <a:ext cx="6139613" cy="1692771"/>
          </a:xfrm>
          <a:prstGeom prst="rect">
            <a:avLst/>
          </a:prstGeom>
          <a:noFill/>
        </p:spPr>
        <p:txBody>
          <a:bodyPr wrap="square" rtlCol="0">
            <a:spAutoFit/>
          </a:bodyPr>
          <a:lstStyle/>
          <a:p>
            <a:r>
              <a:rPr lang="zh-CN" altLang="en-US" sz="2400" dirty="0">
                <a:latin typeface="幼圆" panose="02010509060101010101" pitchFamily="49" charset="-122"/>
                <a:ea typeface="幼圆" panose="02010509060101010101" pitchFamily="49" charset="-122"/>
              </a:rPr>
              <a:t>人的</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审美系统与花具有同构性</a:t>
            </a:r>
            <a:r>
              <a:rPr lang="zh-CN" altLang="en-US" sz="2400" dirty="0">
                <a:latin typeface="幼圆" panose="02010509060101010101" pitchFamily="49" charset="-122"/>
                <a:ea typeface="幼圆" panose="02010509060101010101" pitchFamily="49" charset="-122"/>
              </a:rPr>
              <a:t>，</a:t>
            </a:r>
            <a:r>
              <a:rPr lang="en-US" altLang="zh-CN" sz="2400" dirty="0">
                <a:latin typeface="幼圆" panose="02010509060101010101" pitchFamily="49" charset="-122"/>
                <a:ea typeface="幼圆" panose="02010509060101010101" pitchFamily="49" charset="-122"/>
              </a:rPr>
              <a:t/>
            </a:r>
            <a:br>
              <a:rPr lang="en-US" altLang="zh-CN" sz="2400" dirty="0">
                <a:latin typeface="幼圆" panose="02010509060101010101" pitchFamily="49" charset="-122"/>
                <a:ea typeface="幼圆" panose="02010509060101010101" pitchFamily="49" charset="-122"/>
              </a:rPr>
            </a:br>
            <a:r>
              <a:rPr lang="zh-CN" altLang="en-US" sz="2400" dirty="0">
                <a:latin typeface="幼圆" panose="02010509060101010101" pitchFamily="49" charset="-122"/>
                <a:ea typeface="幼圆" panose="02010509060101010101" pitchFamily="49" charset="-122"/>
              </a:rPr>
              <a:t>美是因为人与花共振了。</a:t>
            </a:r>
            <a:endParaRPr lang="en-US" altLang="zh-CN" sz="2400" dirty="0">
              <a:latin typeface="幼圆" panose="02010509060101010101" pitchFamily="49" charset="-122"/>
              <a:ea typeface="幼圆" panose="02010509060101010101" pitchFamily="49" charset="-122"/>
            </a:endParaRPr>
          </a:p>
          <a:p>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艺术：创造“序”，并引起共振</a:t>
            </a:r>
            <a:endParaRPr lang="en-US" altLang="zh-CN"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黑格尔：美学的正当名称是“艺术哲学”</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6" name="文本框 5"/>
          <p:cNvSpPr txBox="1"/>
          <p:nvPr/>
        </p:nvSpPr>
        <p:spPr>
          <a:xfrm>
            <a:off x="763216" y="1535113"/>
            <a:ext cx="4557658" cy="748988"/>
          </a:xfrm>
          <a:prstGeom prst="rect">
            <a:avLst/>
          </a:prstGeom>
          <a:noFill/>
        </p:spPr>
        <p:txBody>
          <a:bodyPr wrap="none" rtlCol="0">
            <a:spAutoFit/>
          </a:bodyPr>
          <a:lstStyle/>
          <a:p>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美是怎么产生的？</a:t>
            </a:r>
          </a:p>
        </p:txBody>
      </p:sp>
      <p:sp>
        <p:nvSpPr>
          <p:cNvPr id="11" name="文本框 10"/>
          <p:cNvSpPr txBox="1"/>
          <p:nvPr/>
        </p:nvSpPr>
        <p:spPr>
          <a:xfrm>
            <a:off x="4939436" y="1311463"/>
            <a:ext cx="3413000" cy="1285577"/>
          </a:xfrm>
          <a:prstGeom prst="ribbon">
            <a:avLst>
              <a:gd name="adj1" fmla="val 16667"/>
              <a:gd name="adj2" fmla="val 69464"/>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zh-CN" altLang="en-US"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美 </a:t>
            </a:r>
            <a:r>
              <a:rPr lang="en-US" altLang="zh-CN"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序</a:t>
            </a:r>
            <a:endParaRPr lang="en-US" altLang="zh-CN"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2667" dirty="0">
                <a:solidFill>
                  <a:schemeClr val="tx1"/>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审美即识别序</a:t>
            </a:r>
          </a:p>
        </p:txBody>
      </p:sp>
      <p:sp>
        <p:nvSpPr>
          <p:cNvPr id="16" name="文本框 15"/>
          <p:cNvSpPr txBox="1"/>
          <p:nvPr/>
        </p:nvSpPr>
        <p:spPr>
          <a:xfrm>
            <a:off x="7393645" y="6092983"/>
            <a:ext cx="4536996" cy="510778"/>
          </a:xfrm>
          <a:prstGeom prst="wedgeRoundRectCallout">
            <a:avLst>
              <a:gd name="adj1" fmla="val -45250"/>
              <a:gd name="adj2" fmla="val -119836"/>
              <a:gd name="adj3" fmla="val 16667"/>
            </a:avLst>
          </a:prstGeom>
        </p:spPr>
        <p:style>
          <a:lnRef idx="3">
            <a:schemeClr val="lt1"/>
          </a:lnRef>
          <a:fillRef idx="1">
            <a:schemeClr val="accent5"/>
          </a:fillRef>
          <a:effectRef idx="1">
            <a:schemeClr val="accent5"/>
          </a:effectRef>
          <a:fontRef idx="minor">
            <a:schemeClr val="lt1"/>
          </a:fontRef>
        </p:style>
        <p:txBody>
          <a:bodyPr wrap="none" rtlCol="0">
            <a:spAutoFit/>
          </a:bodyPr>
          <a:lstStyle/>
          <a:p>
            <a:pPr algn="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唉！守仁同志不懂系统科学啊！</a:t>
            </a:r>
          </a:p>
        </p:txBody>
      </p:sp>
      <p:grpSp>
        <p:nvGrpSpPr>
          <p:cNvPr id="17" name="组合 16"/>
          <p:cNvGrpSpPr/>
          <p:nvPr/>
        </p:nvGrpSpPr>
        <p:grpSpPr>
          <a:xfrm>
            <a:off x="8034385" y="1627134"/>
            <a:ext cx="4155492" cy="2495401"/>
            <a:chOff x="6025788" y="1220350"/>
            <a:chExt cx="3116619" cy="1871551"/>
          </a:xfrm>
        </p:grpSpPr>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25788" y="1220350"/>
              <a:ext cx="3116619" cy="1871551"/>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2" name="文本框 11"/>
            <p:cNvSpPr txBox="1"/>
            <p:nvPr/>
          </p:nvSpPr>
          <p:spPr>
            <a:xfrm rot="21204958">
              <a:off x="6299603" y="2605518"/>
              <a:ext cx="2677656" cy="346249"/>
            </a:xfrm>
            <a:prstGeom prst="rect">
              <a:avLst/>
            </a:prstGeom>
            <a:noFill/>
          </p:spPr>
          <p:txBody>
            <a:bodyPr wrap="none" rtlCol="0">
              <a:spAutoFit/>
            </a:bodyPr>
            <a:lstStyle/>
            <a:p>
              <a:r>
                <a:rPr lang="zh-CN" altLang="en-US" sz="2400" dirty="0">
                  <a:solidFill>
                    <a:schemeClr val="bg1"/>
                  </a:solidFill>
                  <a:effectLst>
                    <a:glow rad="139700">
                      <a:schemeClr val="accent6">
                        <a:satMod val="175000"/>
                        <a:alpha val="40000"/>
                      </a:schemeClr>
                    </a:glow>
                  </a:effectLst>
                  <a:latin typeface="幼圆" panose="02010509060101010101" pitchFamily="49" charset="-122"/>
                  <a:ea typeface="幼圆" panose="02010509060101010101" pitchFamily="49" charset="-122"/>
                </a:rPr>
                <a:t>这幅画国际拍卖巨款成交</a:t>
              </a:r>
            </a:p>
          </p:txBody>
        </p:sp>
      </p:grpSp>
      <p:sp>
        <p:nvSpPr>
          <p:cNvPr id="18" name="文本框 17"/>
          <p:cNvSpPr txBox="1"/>
          <p:nvPr/>
        </p:nvSpPr>
        <p:spPr>
          <a:xfrm>
            <a:off x="4948593" y="4507648"/>
            <a:ext cx="1155854" cy="510778"/>
          </a:xfrm>
          <a:prstGeom prst="wedgeRoundRectCallout">
            <a:avLst>
              <a:gd name="adj1" fmla="val -124730"/>
              <a:gd name="adj2" fmla="val 8920"/>
              <a:gd name="adj3" fmla="val 16667"/>
            </a:avLst>
          </a:prstGeom>
        </p:spPr>
        <p:style>
          <a:lnRef idx="3">
            <a:schemeClr val="lt1"/>
          </a:lnRef>
          <a:fillRef idx="1">
            <a:schemeClr val="accent2"/>
          </a:fillRef>
          <a:effectRef idx="1">
            <a:schemeClr val="accent2"/>
          </a:effectRef>
          <a:fontRef idx="minor">
            <a:schemeClr val="lt1"/>
          </a:fontRef>
        </p:style>
        <p:txBody>
          <a:bodyPr wrap="none" rtlCol="0">
            <a:spAutoFit/>
          </a:bodyPr>
          <a:lstStyle/>
          <a:p>
            <a:r>
              <a:rPr lang="zh-CN" altLang="en-US" sz="2400" b="1" dirty="0">
                <a:latin typeface="幼圆" panose="02010509060101010101" pitchFamily="49" charset="-122"/>
                <a:ea typeface="幼圆" panose="02010509060101010101" pitchFamily="49" charset="-122"/>
              </a:rPr>
              <a:t>丑书？</a:t>
            </a:r>
          </a:p>
        </p:txBody>
      </p:sp>
      <p:sp>
        <p:nvSpPr>
          <p:cNvPr id="19" name="TextBox 1"/>
          <p:cNvSpPr txBox="1"/>
          <p:nvPr/>
        </p:nvSpPr>
        <p:spPr>
          <a:xfrm>
            <a:off x="527818" y="532034"/>
            <a:ext cx="4493538" cy="830997"/>
          </a:xfrm>
          <a:prstGeom prst="rect">
            <a:avLst/>
          </a:prstGeom>
          <a:noFill/>
        </p:spPr>
        <p:txBody>
          <a:bodyPr wrap="none" rtlCol="0">
            <a:spAutoFit/>
          </a:bodyPr>
          <a:lstStyle/>
          <a:p>
            <a:pPr algn="ct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哲学与大系统观</a:t>
            </a:r>
          </a:p>
        </p:txBody>
      </p:sp>
    </p:spTree>
    <p:extLst>
      <p:ext uri="{BB962C8B-B14F-4D97-AF65-F5344CB8AC3E}">
        <p14:creationId xmlns:p14="http://schemas.microsoft.com/office/powerpoint/2010/main" val="22505917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a:extLst>
              <a:ext uri="{FF2B5EF4-FFF2-40B4-BE49-F238E27FC236}">
                <a16:creationId xmlns="" xmlns:a16="http://schemas.microsoft.com/office/drawing/2014/main" id="{9117081E-7C96-73FA-C503-2ECE6D22989D}"/>
              </a:ext>
            </a:extLst>
          </p:cNvPr>
          <p:cNvSpPr txBox="1"/>
          <p:nvPr/>
        </p:nvSpPr>
        <p:spPr>
          <a:xfrm>
            <a:off x="536611" y="539642"/>
            <a:ext cx="7989688" cy="830997"/>
          </a:xfrm>
          <a:prstGeom prst="rect">
            <a:avLst/>
          </a:prstGeom>
          <a:noFill/>
        </p:spPr>
        <p:txBody>
          <a:bodyPr wrap="none" rtlCol="0">
            <a:spAutoFit/>
          </a:bodyPr>
          <a:lstStyle/>
          <a:p>
            <a:r>
              <a:rPr lang="zh-CN" altLang="en-US"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最基本的美学规律：</a:t>
            </a:r>
            <a:r>
              <a:rPr lang="zh-CN" altLang="en-US" sz="3733" dirty="0">
                <a:solidFill>
                  <a:srgbClr val="0099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万绿丛中一点</a:t>
            </a:r>
            <a:r>
              <a:rPr lang="zh-CN" altLang="en-US" sz="48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红</a:t>
            </a:r>
            <a:endParaRPr lang="zh-CN" altLang="en-US" sz="3733"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17" name="文本框 16">
            <a:extLst>
              <a:ext uri="{FF2B5EF4-FFF2-40B4-BE49-F238E27FC236}">
                <a16:creationId xmlns="" xmlns:a16="http://schemas.microsoft.com/office/drawing/2014/main" id="{CD1A0D9F-F9D4-460C-47D0-C71CE3970F5A}"/>
              </a:ext>
            </a:extLst>
          </p:cNvPr>
          <p:cNvSpPr txBox="1"/>
          <p:nvPr/>
        </p:nvSpPr>
        <p:spPr>
          <a:xfrm>
            <a:off x="649889" y="1401417"/>
            <a:ext cx="7919156" cy="461665"/>
          </a:xfrm>
          <a:prstGeom prst="rect">
            <a:avLst/>
          </a:prstGeom>
          <a:noFill/>
        </p:spPr>
        <p:txBody>
          <a:bodyPr wrap="none" rtlCol="0">
            <a:spAutoFit/>
          </a:bodyPr>
          <a:lstStyle/>
          <a:p>
            <a:r>
              <a:rPr lang="zh-CN" altLang="en-US" sz="2400" b="1" dirty="0">
                <a:latin typeface="幼圆" panose="02010509060101010101" pitchFamily="49" charset="-122"/>
                <a:ea typeface="幼圆" panose="02010509060101010101" pitchFamily="49" charset="-122"/>
              </a:rPr>
              <a:t>在混沌背景下，在较小的局部，制造强烈的差异</a:t>
            </a:r>
            <a:r>
              <a:rPr lang="en-US" altLang="zh-CN" sz="2400" b="1" dirty="0">
                <a:latin typeface="幼圆" panose="02010509060101010101" pitchFamily="49" charset="-122"/>
                <a:ea typeface="幼圆" panose="02010509060101010101" pitchFamily="49" charset="-122"/>
              </a:rPr>
              <a:t>——</a:t>
            </a:r>
            <a:r>
              <a:rPr lang="zh-CN" altLang="en-US" sz="2400" b="1" dirty="0">
                <a:latin typeface="幼圆" panose="02010509060101010101" pitchFamily="49" charset="-122"/>
                <a:ea typeface="幼圆" panose="02010509060101010101" pitchFamily="49" charset="-122"/>
              </a:rPr>
              <a:t>序。</a:t>
            </a:r>
          </a:p>
        </p:txBody>
      </p:sp>
      <p:grpSp>
        <p:nvGrpSpPr>
          <p:cNvPr id="20" name="组合 19">
            <a:extLst>
              <a:ext uri="{FF2B5EF4-FFF2-40B4-BE49-F238E27FC236}">
                <a16:creationId xmlns="" xmlns:a16="http://schemas.microsoft.com/office/drawing/2014/main" id="{CD9BDDCA-C72B-396D-4A80-57098543C7D0}"/>
              </a:ext>
            </a:extLst>
          </p:cNvPr>
          <p:cNvGrpSpPr/>
          <p:nvPr/>
        </p:nvGrpSpPr>
        <p:grpSpPr>
          <a:xfrm>
            <a:off x="607699" y="4634555"/>
            <a:ext cx="2739309" cy="1874275"/>
            <a:chOff x="429286" y="661987"/>
            <a:chExt cx="5528601" cy="3819525"/>
          </a:xfrm>
        </p:grpSpPr>
        <p:pic>
          <p:nvPicPr>
            <p:cNvPr id="18" name="图片 17">
              <a:extLst>
                <a:ext uri="{FF2B5EF4-FFF2-40B4-BE49-F238E27FC236}">
                  <a16:creationId xmlns="" xmlns:a16="http://schemas.microsoft.com/office/drawing/2014/main" id="{48165C49-1D7A-D3E6-18CA-5AEA823C5DF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86112" y="661987"/>
              <a:ext cx="2771775" cy="3819525"/>
            </a:xfrm>
            <a:prstGeom prst="rect">
              <a:avLst/>
            </a:prstGeom>
          </p:spPr>
        </p:pic>
        <p:pic>
          <p:nvPicPr>
            <p:cNvPr id="19" name="图片 18">
              <a:extLst>
                <a:ext uri="{FF2B5EF4-FFF2-40B4-BE49-F238E27FC236}">
                  <a16:creationId xmlns="" xmlns:a16="http://schemas.microsoft.com/office/drawing/2014/main" id="{B043DA75-DE00-F7AC-9068-1D4477C96B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286" y="661987"/>
              <a:ext cx="2771775" cy="3819525"/>
            </a:xfrm>
            <a:prstGeom prst="rect">
              <a:avLst/>
            </a:prstGeom>
          </p:spPr>
        </p:pic>
      </p:grpSp>
      <p:pic>
        <p:nvPicPr>
          <p:cNvPr id="21" name="图片 20">
            <a:extLst>
              <a:ext uri="{FF2B5EF4-FFF2-40B4-BE49-F238E27FC236}">
                <a16:creationId xmlns="" xmlns:a16="http://schemas.microsoft.com/office/drawing/2014/main" id="{A810D7EF-33EE-160D-B9D3-B88E2AE965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2560" y="5442772"/>
            <a:ext cx="1796640" cy="1057553"/>
          </a:xfrm>
          <a:prstGeom prst="rect">
            <a:avLst/>
          </a:prstGeom>
        </p:spPr>
      </p:pic>
      <p:pic>
        <p:nvPicPr>
          <p:cNvPr id="22" name="Picture 14">
            <a:extLst>
              <a:ext uri="{FF2B5EF4-FFF2-40B4-BE49-F238E27FC236}">
                <a16:creationId xmlns="" xmlns:a16="http://schemas.microsoft.com/office/drawing/2014/main" id="{612AC139-E0F7-8388-19AF-A22A6458202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880309" y="539641"/>
            <a:ext cx="2703992" cy="346542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a:extLst>
              <a:ext uri="{FF2B5EF4-FFF2-40B4-BE49-F238E27FC236}">
                <a16:creationId xmlns="" xmlns:a16="http://schemas.microsoft.com/office/drawing/2014/main" id="{5A0DF1AB-4871-5658-C151-D2E0548B293B}"/>
              </a:ext>
            </a:extLst>
          </p:cNvPr>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7300" y="2057639"/>
            <a:ext cx="3840000" cy="240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a:extLst>
              <a:ext uri="{FF2B5EF4-FFF2-40B4-BE49-F238E27FC236}">
                <a16:creationId xmlns="" xmlns:a16="http://schemas.microsoft.com/office/drawing/2014/main" id="{86E291F5-927A-3937-D447-49035EAF973B}"/>
              </a:ext>
            </a:extLst>
          </p:cNvPr>
          <p:cNvPicPr preferRelativeResize="0">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7699" y="2057639"/>
            <a:ext cx="3840000" cy="2400000"/>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 xmlns:a16="http://schemas.microsoft.com/office/drawing/2014/main" id="{61CC340D-FDFC-8FB3-560D-ED432445BE36}"/>
              </a:ext>
            </a:extLst>
          </p:cNvPr>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43872" y="4005064"/>
            <a:ext cx="7172563" cy="2842347"/>
          </a:xfrm>
          <a:prstGeom prst="rect">
            <a:avLst/>
          </a:prstGeom>
        </p:spPr>
      </p:pic>
    </p:spTree>
    <p:extLst>
      <p:ext uri="{BB962C8B-B14F-4D97-AF65-F5344CB8AC3E}">
        <p14:creationId xmlns:p14="http://schemas.microsoft.com/office/powerpoint/2010/main" val="443158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screen"/>
          <a:stretch>
            <a:fillRect/>
          </a:stretch>
        </p:blipFill>
        <p:spPr>
          <a:xfrm>
            <a:off x="319968" y="452670"/>
            <a:ext cx="4038891" cy="1508257"/>
          </a:xfrm>
          <a:prstGeom prst="rect">
            <a:avLst/>
          </a:prstGeom>
        </p:spPr>
      </p:pic>
      <p:sp>
        <p:nvSpPr>
          <p:cNvPr id="8" name="矩形 7"/>
          <p:cNvSpPr/>
          <p:nvPr/>
        </p:nvSpPr>
        <p:spPr>
          <a:xfrm>
            <a:off x="319968" y="2048655"/>
            <a:ext cx="4038891" cy="2349426"/>
          </a:xfrm>
          <a:prstGeom prst="rect">
            <a:avLst/>
          </a:prstGeom>
          <a:ln w="3175"/>
        </p:spPr>
        <p:style>
          <a:lnRef idx="2">
            <a:schemeClr val="accent2"/>
          </a:lnRef>
          <a:fillRef idx="1">
            <a:schemeClr val="lt1"/>
          </a:fillRef>
          <a:effectRef idx="0">
            <a:schemeClr val="accent2"/>
          </a:effectRef>
          <a:fontRef idx="minor">
            <a:schemeClr val="dk1"/>
          </a:fontRef>
        </p:style>
        <p:txBody>
          <a:bodyPr wrap="square">
            <a:spAutoFit/>
          </a:bodyPr>
          <a:lstStyle/>
          <a:p>
            <a:pPr indent="480895" algn="just"/>
            <a:r>
              <a:rPr lang="zh-CN" altLang="en-US" sz="2400" dirty="0">
                <a:latin typeface="幼圆" panose="02010509060101010101" pitchFamily="49" charset="-122"/>
                <a:ea typeface="幼圆" panose="02010509060101010101" pitchFamily="49" charset="-122"/>
              </a:rPr>
              <a:t>将“</a:t>
            </a:r>
            <a:r>
              <a:rPr lang="zh-CN" altLang="en-US" sz="2667" b="1"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坚持系统观念</a:t>
            </a:r>
            <a:r>
              <a:rPr lang="zh-CN" altLang="en-US" sz="2400" dirty="0">
                <a:latin typeface="幼圆" panose="02010509060101010101" pitchFamily="49" charset="-122"/>
                <a:ea typeface="幼圆" panose="02010509060101010101" pitchFamily="49" charset="-122"/>
              </a:rPr>
              <a:t>”作为“十四五”时期我国经济社会发展必须遵循的五项原则之一，指明了提高社会主义现代化事业组织管理水平的方向。</a:t>
            </a:r>
          </a:p>
        </p:txBody>
      </p:sp>
      <p:pic>
        <p:nvPicPr>
          <p:cNvPr id="6" name="图片 5"/>
          <p:cNvPicPr>
            <a:picLocks noChangeAspect="1"/>
          </p:cNvPicPr>
          <p:nvPr/>
        </p:nvPicPr>
        <p:blipFill rotWithShape="1">
          <a:blip r:embed="rId3" cstate="screen"/>
          <a:srcRect/>
          <a:stretch>
            <a:fillRect/>
          </a:stretch>
        </p:blipFill>
        <p:spPr>
          <a:xfrm>
            <a:off x="4463819" y="260648"/>
            <a:ext cx="7251955" cy="4032011"/>
          </a:xfrm>
          <a:prstGeom prst="rect">
            <a:avLst/>
          </a:prstGeom>
          <a:solidFill>
            <a:srgbClr val="FFFFFF">
              <a:shade val="85000"/>
            </a:srgbClr>
          </a:solidFill>
          <a:ln w="190500" cap="sq">
            <a:no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矩形 8"/>
          <p:cNvSpPr/>
          <p:nvPr/>
        </p:nvSpPr>
        <p:spPr>
          <a:xfrm>
            <a:off x="307222" y="4536419"/>
            <a:ext cx="4051637" cy="2062103"/>
          </a:xfrm>
          <a:prstGeom prst="rect">
            <a:avLst/>
          </a:prstGeom>
          <a:ln>
            <a:noFill/>
          </a:ln>
        </p:spPr>
        <p:style>
          <a:lnRef idx="3">
            <a:schemeClr val="lt1"/>
          </a:lnRef>
          <a:fillRef idx="1">
            <a:schemeClr val="accent2"/>
          </a:fillRef>
          <a:effectRef idx="1">
            <a:schemeClr val="accent2"/>
          </a:effectRef>
          <a:fontRef idx="minor">
            <a:schemeClr val="lt1"/>
          </a:fontRef>
        </p:style>
        <p:txBody>
          <a:bodyPr wrap="square">
            <a:spAutoFit/>
          </a:bodyPr>
          <a:lstStyle/>
          <a:p>
            <a:pPr algn="ctr"/>
            <a:r>
              <a:rPr lang="zh-CN" altLang="en-US" sz="2400" dirty="0">
                <a:latin typeface="方正粗宋简体" panose="03000509000000000000" pitchFamily="65" charset="-122"/>
                <a:ea typeface="方正粗宋简体" panose="03000509000000000000" pitchFamily="65" charset="-122"/>
              </a:rPr>
              <a:t>坚持党的全面领导</a:t>
            </a:r>
            <a:endParaRPr lang="en-US" altLang="zh-CN" sz="2400" dirty="0">
              <a:latin typeface="方正粗宋简体" panose="03000509000000000000" pitchFamily="65" charset="-122"/>
              <a:ea typeface="方正粗宋简体" panose="03000509000000000000" pitchFamily="65" charset="-122"/>
            </a:endParaRPr>
          </a:p>
          <a:p>
            <a:pPr algn="ctr"/>
            <a:r>
              <a:rPr lang="zh-CN" altLang="en-US" sz="2400" dirty="0">
                <a:latin typeface="方正粗宋简体" panose="03000509000000000000" pitchFamily="65" charset="-122"/>
                <a:ea typeface="方正粗宋简体" panose="03000509000000000000" pitchFamily="65" charset="-122"/>
              </a:rPr>
              <a:t>坚持以人民为中心</a:t>
            </a:r>
          </a:p>
          <a:p>
            <a:pPr algn="ctr"/>
            <a:r>
              <a:rPr lang="zh-CN" altLang="en-US" sz="2400" dirty="0">
                <a:latin typeface="方正粗宋简体" panose="03000509000000000000" pitchFamily="65" charset="-122"/>
                <a:ea typeface="方正粗宋简体" panose="03000509000000000000" pitchFamily="65" charset="-122"/>
              </a:rPr>
              <a:t>坚持新发展理念</a:t>
            </a:r>
          </a:p>
          <a:p>
            <a:pPr algn="ctr"/>
            <a:r>
              <a:rPr lang="zh-CN" altLang="en-US" sz="2400" dirty="0">
                <a:latin typeface="方正粗宋简体" panose="03000509000000000000" pitchFamily="65" charset="-122"/>
                <a:ea typeface="方正粗宋简体" panose="03000509000000000000" pitchFamily="65" charset="-122"/>
              </a:rPr>
              <a:t>坚持深化改革开放</a:t>
            </a:r>
          </a:p>
          <a:p>
            <a:pPr algn="ctr"/>
            <a:r>
              <a:rPr lang="zh-CN" altLang="en-US" sz="3200" b="1" dirty="0">
                <a:solidFill>
                  <a:srgbClr val="FFFF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坚持系统观念</a:t>
            </a:r>
          </a:p>
        </p:txBody>
      </p:sp>
      <p:sp>
        <p:nvSpPr>
          <p:cNvPr id="10" name="文本框 9"/>
          <p:cNvSpPr txBox="1"/>
          <p:nvPr/>
        </p:nvSpPr>
        <p:spPr>
          <a:xfrm>
            <a:off x="4751851" y="4869160"/>
            <a:ext cx="7104789" cy="1815690"/>
          </a:xfrm>
          <a:prstGeom prst="rect">
            <a:avLst/>
          </a:prstGeom>
        </p:spPr>
        <p:style>
          <a:lnRef idx="3">
            <a:schemeClr val="lt1"/>
          </a:lnRef>
          <a:fillRef idx="1">
            <a:schemeClr val="accent1"/>
          </a:fillRef>
          <a:effectRef idx="1">
            <a:schemeClr val="accent1"/>
          </a:effectRef>
          <a:fontRef idx="minor">
            <a:schemeClr val="lt1"/>
          </a:fontRef>
        </p:style>
        <p:txBody>
          <a:bodyPr wrap="square" rtlCol="0">
            <a:spAutoFit/>
          </a:bodyPr>
          <a:lstStyle/>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系统论是科技工作者、管理者和领导必备的理论和思维工具。</a:t>
            </a:r>
            <a:endParaRPr lang="en-US" altLang="zh-CN"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系统论是成功方法论、人生指南。</a:t>
            </a:r>
          </a:p>
        </p:txBody>
      </p:sp>
    </p:spTree>
    <p:extLst>
      <p:ext uri="{BB962C8B-B14F-4D97-AF65-F5344CB8AC3E}">
        <p14:creationId xmlns:p14="http://schemas.microsoft.com/office/powerpoint/2010/main" val="32018270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7381" y="1892829"/>
            <a:ext cx="5661108" cy="297633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文本框 9"/>
          <p:cNvSpPr txBox="1"/>
          <p:nvPr/>
        </p:nvSpPr>
        <p:spPr>
          <a:xfrm>
            <a:off x="911425" y="432987"/>
            <a:ext cx="10854253" cy="1077218"/>
          </a:xfrm>
          <a:prstGeom prst="rect">
            <a:avLst/>
          </a:prstGeom>
          <a:noFill/>
        </p:spPr>
        <p:txBody>
          <a:bodyPr wrap="none" rtlCol="0">
            <a:spAutoFit/>
          </a:bodyPr>
          <a:lstStyle/>
          <a:p>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大系统观、大信息观，关键是</a:t>
            </a:r>
            <a:r>
              <a:rPr lang="en-US" altLang="zh-CN"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6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干</a:t>
            </a: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en-US" altLang="zh-CN"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endPar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6" name="文本框 5"/>
          <p:cNvSpPr txBox="1"/>
          <p:nvPr/>
        </p:nvSpPr>
        <p:spPr>
          <a:xfrm>
            <a:off x="7426034" y="1360437"/>
            <a:ext cx="4288353" cy="1077218"/>
          </a:xfrm>
          <a:prstGeom prst="rect">
            <a:avLst/>
          </a:prstGeom>
          <a:noFill/>
        </p:spPr>
        <p:txBody>
          <a:bodyPr wrap="none" rtlCol="0">
            <a:spAutoFit/>
          </a:bodyPr>
          <a:lstStyle/>
          <a:p>
            <a:r>
              <a:rPr lang="en-US" altLang="zh-CN"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6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学</a:t>
            </a: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6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想</a:t>
            </a:r>
            <a:r>
              <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en-US" altLang="zh-CN"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endParaRPr lang="zh-CN" altLang="en-US" sz="48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81721" y="2660915"/>
            <a:ext cx="3326356" cy="2381988"/>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9" name="组合 8"/>
          <p:cNvGrpSpPr/>
          <p:nvPr/>
        </p:nvGrpSpPr>
        <p:grpSpPr>
          <a:xfrm>
            <a:off x="8842828" y="4389107"/>
            <a:ext cx="3325891" cy="2328971"/>
            <a:chOff x="6489176" y="2950866"/>
            <a:chExt cx="2494418" cy="1852612"/>
          </a:xfrm>
        </p:grpSpPr>
        <p:pic>
          <p:nvPicPr>
            <p:cNvPr id="4" name="图片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89176" y="2950866"/>
              <a:ext cx="2381249" cy="1852612"/>
            </a:xfrm>
            <a:prstGeom prst="rect">
              <a:avLst/>
            </a:prstGeom>
            <a:solidFill>
              <a:srgbClr val="FFFFFF">
                <a:shade val="85000"/>
              </a:srgbClr>
            </a:solidFill>
            <a:ln w="571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8475763" y="3363838"/>
              <a:ext cx="507831" cy="1379182"/>
            </a:xfrm>
            <a:prstGeom prst="rect">
              <a:avLst/>
            </a:prstGeom>
            <a:noFill/>
          </p:spPr>
          <p:txBody>
            <a:bodyPr vert="eaVert"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终身学习</a:t>
              </a:r>
            </a:p>
          </p:txBody>
        </p:sp>
      </p:grpSp>
      <p:pic>
        <p:nvPicPr>
          <p:cNvPr id="2050" name="Picture 2" descr="https://gimg2.baidu.com/image_search/src=http%3A%2F%2Fg.search3.alicdn.com%2Fimg%2Fbao%2Fuploaded%2Fi4%2Fi4%2F3373794611%2FO1CN01c5R8Ir1jvsqcWD0MN_%21%213373794611.jpg&amp;refer=http%3A%2F%2Fg.search3.alicdn.com&amp;app=2002&amp;size=f9999,10000&amp;q=a80&amp;n=0&amp;g=0n&amp;fmt=jpeg?sec=1637368677&amp;t=7c1b78aba21c928a69264367b1022de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19802" y="4155530"/>
            <a:ext cx="2542613" cy="254261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2" name="文本框 1"/>
          <p:cNvSpPr txBox="1"/>
          <p:nvPr/>
        </p:nvSpPr>
        <p:spPr>
          <a:xfrm>
            <a:off x="719403" y="5253203"/>
            <a:ext cx="5469087" cy="1241237"/>
          </a:xfrm>
          <a:prstGeom prst="rect">
            <a:avLst/>
          </a:prstGeom>
          <a:solidFill>
            <a:srgbClr val="FFFFFF"/>
          </a:solidFill>
          <a:ln w="76200" cap="sq">
            <a:solidFill>
              <a:srgbClr val="EAEAEA"/>
            </a:solidFill>
            <a:miter lim="800000"/>
          </a:ln>
          <a:effectLst>
            <a:glow rad="63500">
              <a:schemeClr val="accent5">
                <a:satMod val="175000"/>
                <a:alpha val="40000"/>
              </a:schemeClr>
            </a:glow>
          </a:effectLst>
          <a:scene3d>
            <a:camera prst="orthographicFront"/>
            <a:lightRig rig="threePt" dir="t">
              <a:rot lat="0" lon="0" rev="2700000"/>
            </a:lightRig>
          </a:scene3d>
          <a:sp3d contourW="6350">
            <a:bevelT h="38100"/>
            <a:contourClr>
              <a:srgbClr val="C0C0C0"/>
            </a:contourClr>
          </a:sp3d>
        </p:spPr>
        <p:txBody>
          <a:bodyPr wrap="square" rtlCol="0">
            <a:spAutoFit/>
          </a:bodyPr>
          <a:lstStyle/>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只有奋斗的人生</a:t>
            </a:r>
            <a:endParaRPr lang="en-US" altLang="zh-CN"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才称得上幸福的人生！</a:t>
            </a:r>
          </a:p>
        </p:txBody>
      </p:sp>
      <p:sp>
        <p:nvSpPr>
          <p:cNvPr id="8" name="文本框 7"/>
          <p:cNvSpPr txBox="1"/>
          <p:nvPr/>
        </p:nvSpPr>
        <p:spPr>
          <a:xfrm>
            <a:off x="6369328" y="2424761"/>
            <a:ext cx="5104282" cy="748988"/>
          </a:xfrm>
          <a:prstGeom prst="rect">
            <a:avLst/>
          </a:prstGeom>
          <a:noFill/>
          <a:ln w="3175">
            <a:solidFill>
              <a:schemeClr val="tx1"/>
            </a:solidFill>
          </a:ln>
        </p:spPr>
        <p:txBody>
          <a:bodyPr wrap="none" rtlCol="0">
            <a:spAutoFit/>
          </a:bodyPr>
          <a:lstStyle/>
          <a:p>
            <a:r>
              <a:rPr lang="zh-CN" altLang="en-US" sz="42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仰望星空，脚踏实地</a:t>
            </a:r>
          </a:p>
        </p:txBody>
      </p:sp>
      <p:sp>
        <p:nvSpPr>
          <p:cNvPr id="11" name="文本框 10"/>
          <p:cNvSpPr txBox="1"/>
          <p:nvPr/>
        </p:nvSpPr>
        <p:spPr>
          <a:xfrm>
            <a:off x="5942280" y="3281266"/>
            <a:ext cx="7459093" cy="913007"/>
          </a:xfrm>
          <a:prstGeom prst="rect">
            <a:avLst/>
          </a:prstGeom>
        </p:spPr>
        <p:style>
          <a:lnRef idx="3">
            <a:schemeClr val="lt1"/>
          </a:lnRef>
          <a:fillRef idx="1">
            <a:schemeClr val="accent1"/>
          </a:fillRef>
          <a:effectRef idx="1">
            <a:schemeClr val="accent1"/>
          </a:effectRef>
          <a:fontRef idx="minor">
            <a:schemeClr val="lt1"/>
          </a:fontRef>
        </p:style>
        <p:txBody>
          <a:bodyPr wrap="none" rtlCol="0">
            <a:spAutoFit/>
          </a:bodyPr>
          <a:lstStyle/>
          <a:p>
            <a:r>
              <a:rPr lang="zh-CN" altLang="en-US" sz="32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有时抛弃理性才能获得力量。</a:t>
            </a:r>
            <a:endParaRPr lang="en-US" altLang="zh-CN" sz="3200"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r"/>
            <a:r>
              <a:rPr lang="en-US" altLang="zh-CN" sz="21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1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塞万提斯</a:t>
            </a:r>
            <a:r>
              <a:rPr lang="en-US" altLang="zh-CN" sz="21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1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堂吉诃德</a:t>
            </a:r>
            <a:r>
              <a:rPr lang="en-US" altLang="zh-CN" sz="21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endParaRPr lang="zh-CN" altLang="en-US" sz="2133" b="1" dirty="0">
              <a:solidFill>
                <a:srgbClr val="FFFF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5043501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970346" y="6104910"/>
            <a:ext cx="2954655"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撸起袖子，加油干！</a:t>
            </a:r>
          </a:p>
        </p:txBody>
      </p:sp>
      <p:pic>
        <p:nvPicPr>
          <p:cNvPr id="12" name="图片 1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14512" y="1582049"/>
            <a:ext cx="3902139" cy="44164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4751851" y="1358765"/>
            <a:ext cx="5929828" cy="2062103"/>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6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功成不必在我，</a:t>
            </a:r>
            <a:endParaRPr lang="en-US" altLang="zh-CN" sz="6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6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功成必定有我！</a:t>
            </a:r>
          </a:p>
        </p:txBody>
      </p:sp>
      <p:sp>
        <p:nvSpPr>
          <p:cNvPr id="3" name="三十二角星 2"/>
          <p:cNvSpPr/>
          <p:nvPr/>
        </p:nvSpPr>
        <p:spPr>
          <a:xfrm>
            <a:off x="9168341" y="-219406"/>
            <a:ext cx="3552395" cy="2112235"/>
          </a:xfrm>
          <a:prstGeom prst="star32">
            <a:avLst>
              <a:gd name="adj" fmla="val 46212"/>
            </a:avLst>
          </a:prstGeom>
          <a:solidFill>
            <a:srgbClr val="FFC000"/>
          </a:solidFill>
        </p:spPr>
        <p:style>
          <a:lnRef idx="0">
            <a:schemeClr val="accent6"/>
          </a:lnRef>
          <a:fillRef idx="3">
            <a:schemeClr val="accent6"/>
          </a:fillRef>
          <a:effectRef idx="3">
            <a:schemeClr val="accent6"/>
          </a:effectRef>
          <a:fontRef idx="minor">
            <a:schemeClr val="lt1"/>
          </a:fontRef>
        </p:style>
        <p:txBody>
          <a:bodyPr rtlCol="0" anchor="ctr"/>
          <a:lstStyle/>
          <a:p>
            <a:pPr algn="ctr"/>
            <a:r>
              <a:rPr lang="zh-CN" altLang="en-US" sz="3733"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大系统观的胸怀</a:t>
            </a:r>
          </a:p>
        </p:txBody>
      </p:sp>
      <p:sp>
        <p:nvSpPr>
          <p:cNvPr id="4" name="文本框 3"/>
          <p:cNvSpPr txBox="1"/>
          <p:nvPr/>
        </p:nvSpPr>
        <p:spPr>
          <a:xfrm>
            <a:off x="239350" y="260649"/>
            <a:ext cx="5660524" cy="913007"/>
          </a:xfrm>
          <a:prstGeom prst="rect">
            <a:avLst/>
          </a:prstGeom>
          <a:noFill/>
        </p:spPr>
        <p:txBody>
          <a:bodyPr wrap="none" rtlCol="0">
            <a:spAutoFit/>
          </a:bodyPr>
          <a:lstStyle/>
          <a:p>
            <a:r>
              <a:rPr lang="zh-CN" altLang="en-US" sz="53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习近平的大系统观</a:t>
            </a:r>
          </a:p>
        </p:txBody>
      </p:sp>
      <p:sp>
        <p:nvSpPr>
          <p:cNvPr id="5" name="文本框 4"/>
          <p:cNvSpPr txBox="1"/>
          <p:nvPr/>
        </p:nvSpPr>
        <p:spPr>
          <a:xfrm>
            <a:off x="4847862" y="3675596"/>
            <a:ext cx="3031599" cy="3046988"/>
          </a:xfrm>
          <a:prstGeom prst="rect">
            <a:avLst/>
          </a:prstGeom>
          <a:noFill/>
        </p:spPr>
        <p:txBody>
          <a:bodyPr wrap="none" rtlCol="0">
            <a:spAutoFit/>
          </a:bodyPr>
          <a:lstStyle/>
          <a:p>
            <a:pPr marL="380990" indent="-380990">
              <a:buFont typeface="Wingdings" panose="05000000000000000000" pitchFamily="2" charset="2"/>
              <a:buChar char="p"/>
            </a:pPr>
            <a:r>
              <a:rPr lang="zh-CN" altLang="en-US" sz="2400" dirty="0">
                <a:latin typeface="幼圆" panose="02010509060101010101" pitchFamily="49" charset="-122"/>
                <a:ea typeface="幼圆" panose="02010509060101010101" pitchFamily="49" charset="-122"/>
              </a:rPr>
              <a:t>人类命运共同体</a:t>
            </a:r>
            <a:endParaRPr lang="en-US" altLang="zh-CN" sz="2400" dirty="0">
              <a:latin typeface="幼圆" panose="02010509060101010101" pitchFamily="49" charset="-122"/>
              <a:ea typeface="幼圆" panose="02010509060101010101" pitchFamily="49" charset="-122"/>
            </a:endParaRPr>
          </a:p>
          <a:p>
            <a:pPr marL="380990" indent="-380990">
              <a:buFont typeface="Wingdings" panose="05000000000000000000" pitchFamily="2" charset="2"/>
              <a:buChar char="p"/>
            </a:pPr>
            <a:r>
              <a:rPr lang="zh-CN" altLang="en-US" sz="2400" dirty="0">
                <a:latin typeface="幼圆" panose="02010509060101010101" pitchFamily="49" charset="-122"/>
                <a:ea typeface="幼圆" panose="02010509060101010101" pitchFamily="49" charset="-122"/>
              </a:rPr>
              <a:t>中美贸易战</a:t>
            </a:r>
            <a:endParaRPr lang="en-US" altLang="zh-CN" sz="2400" dirty="0">
              <a:latin typeface="幼圆" panose="02010509060101010101" pitchFamily="49" charset="-122"/>
              <a:ea typeface="幼圆" panose="02010509060101010101" pitchFamily="49" charset="-122"/>
            </a:endParaRPr>
          </a:p>
          <a:p>
            <a:pPr marL="380990" indent="-380990">
              <a:buFont typeface="Wingdings" panose="05000000000000000000" pitchFamily="2" charset="2"/>
              <a:buChar char="p"/>
            </a:pPr>
            <a:r>
              <a:rPr lang="zh-CN" altLang="en-US" sz="2400" dirty="0">
                <a:latin typeface="幼圆" panose="02010509060101010101" pitchFamily="49" charset="-122"/>
                <a:ea typeface="幼圆" panose="02010509060101010101" pitchFamily="49" charset="-122"/>
              </a:rPr>
              <a:t>朝鲜半岛问题</a:t>
            </a:r>
            <a:endParaRPr lang="en-US" altLang="zh-CN" sz="2400" dirty="0">
              <a:latin typeface="幼圆" panose="02010509060101010101" pitchFamily="49" charset="-122"/>
              <a:ea typeface="幼圆" panose="02010509060101010101" pitchFamily="49" charset="-122"/>
            </a:endParaRPr>
          </a:p>
          <a:p>
            <a:pPr marL="380990" indent="-380990">
              <a:buFont typeface="Wingdings" panose="05000000000000000000" pitchFamily="2" charset="2"/>
              <a:buChar char="p"/>
            </a:pPr>
            <a:r>
              <a:rPr lang="zh-CN" altLang="en-US" sz="2400" dirty="0">
                <a:latin typeface="幼圆" panose="02010509060101010101" pitchFamily="49" charset="-122"/>
                <a:ea typeface="幼圆" panose="02010509060101010101" pitchFamily="49" charset="-122"/>
              </a:rPr>
              <a:t>一带一路</a:t>
            </a:r>
            <a:endParaRPr lang="en-US" altLang="zh-CN" sz="2400" dirty="0">
              <a:latin typeface="幼圆" panose="02010509060101010101" pitchFamily="49" charset="-122"/>
              <a:ea typeface="幼圆" panose="02010509060101010101" pitchFamily="49" charset="-122"/>
            </a:endParaRPr>
          </a:p>
          <a:p>
            <a:pPr marL="380990" indent="-380990">
              <a:buFont typeface="Wingdings" panose="05000000000000000000" pitchFamily="2" charset="2"/>
              <a:buChar char="p"/>
            </a:pPr>
            <a:r>
              <a:rPr lang="zh-CN" altLang="en-US" sz="2400" dirty="0">
                <a:latin typeface="幼圆" panose="02010509060101010101" pitchFamily="49" charset="-122"/>
                <a:ea typeface="幼圆" panose="02010509060101010101" pitchFamily="49" charset="-122"/>
              </a:rPr>
              <a:t>党风廉政建设</a:t>
            </a:r>
            <a:endParaRPr lang="en-US" altLang="zh-CN" sz="2400" dirty="0">
              <a:latin typeface="幼圆" panose="02010509060101010101" pitchFamily="49" charset="-122"/>
              <a:ea typeface="幼圆" panose="02010509060101010101" pitchFamily="49" charset="-122"/>
            </a:endParaRPr>
          </a:p>
          <a:p>
            <a:pPr marL="380990" indent="-380990">
              <a:buFont typeface="Wingdings" panose="05000000000000000000" pitchFamily="2" charset="2"/>
              <a:buChar char="p"/>
            </a:pPr>
            <a:r>
              <a:rPr lang="zh-CN" altLang="en-US" sz="2400" dirty="0">
                <a:latin typeface="幼圆" panose="02010509060101010101" pitchFamily="49" charset="-122"/>
                <a:ea typeface="幼圆" panose="02010509060101010101" pitchFamily="49" charset="-122"/>
              </a:rPr>
              <a:t>中国梦的规划</a:t>
            </a:r>
            <a:endParaRPr lang="en-US" altLang="zh-CN" sz="2400" dirty="0">
              <a:latin typeface="幼圆" panose="02010509060101010101" pitchFamily="49" charset="-122"/>
              <a:ea typeface="幼圆" panose="02010509060101010101" pitchFamily="49" charset="-122"/>
            </a:endParaRPr>
          </a:p>
          <a:p>
            <a:pPr marL="380990" indent="-380990">
              <a:buFont typeface="Wingdings" panose="05000000000000000000" pitchFamily="2" charset="2"/>
              <a:buChar char="p"/>
            </a:pPr>
            <a:r>
              <a:rPr lang="zh-CN" altLang="en-US" sz="2400" dirty="0">
                <a:latin typeface="幼圆" panose="02010509060101010101" pitchFamily="49" charset="-122"/>
                <a:ea typeface="幼圆" panose="02010509060101010101" pitchFamily="49" charset="-122"/>
              </a:rPr>
              <a:t>重视互联网和信息</a:t>
            </a:r>
            <a:endParaRPr lang="en-US" altLang="zh-CN" sz="2400" dirty="0">
              <a:latin typeface="幼圆" panose="02010509060101010101" pitchFamily="49" charset="-122"/>
              <a:ea typeface="幼圆" panose="02010509060101010101" pitchFamily="49" charset="-122"/>
            </a:endParaRPr>
          </a:p>
          <a:p>
            <a:pPr marL="380990" indent="-380990">
              <a:buFont typeface="Wingdings" panose="05000000000000000000" pitchFamily="2" charset="2"/>
              <a:buChar char="p"/>
            </a:pPr>
            <a:r>
              <a:rPr lang="en-US" altLang="zh-CN" sz="2400" dirty="0">
                <a:latin typeface="幼圆" panose="02010509060101010101" pitchFamily="49" charset="-122"/>
                <a:ea typeface="幼圆" panose="02010509060101010101" pitchFamily="49" charset="-122"/>
              </a:rPr>
              <a:t>……</a:t>
            </a:r>
            <a:endParaRPr lang="zh-CN" altLang="en-US" sz="2400" dirty="0">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73314" y="4101075"/>
            <a:ext cx="4026252" cy="2496277"/>
          </a:xfrm>
          <a:prstGeom prst="rect">
            <a:avLst/>
          </a:prstGeom>
          <a:solidFill>
            <a:srgbClr val="FFFFFF">
              <a:shade val="85000"/>
            </a:srgbClr>
          </a:solidFill>
          <a:ln w="19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文本框 7"/>
          <p:cNvSpPr txBox="1"/>
          <p:nvPr/>
        </p:nvSpPr>
        <p:spPr>
          <a:xfrm>
            <a:off x="8170557" y="6021289"/>
            <a:ext cx="3682355" cy="461665"/>
          </a:xfrm>
          <a:prstGeom prst="rect">
            <a:avLst/>
          </a:prstGeom>
          <a:noFill/>
        </p:spPr>
        <p:txBody>
          <a:bodyPr wrap="none" rtlCol="0">
            <a:spAutoFit/>
          </a:bodyPr>
          <a:lstStyle/>
          <a:p>
            <a:r>
              <a:rPr lang="zh-CN" altLang="en-US" sz="2400" b="1" spc="67" dirty="0">
                <a:ln w="9525" cmpd="sng">
                  <a:solidFill>
                    <a:sysClr val="windowText" lastClr="000000"/>
                  </a:solidFill>
                  <a:prstDash val="solid"/>
                </a:ln>
                <a:solidFill>
                  <a:srgbClr val="70AD47">
                    <a:tint val="1000"/>
                  </a:srgbClr>
                </a:solidFill>
                <a:effectLst>
                  <a:glow rad="38100">
                    <a:schemeClr val="accent1">
                      <a:alpha val="40000"/>
                    </a:schemeClr>
                  </a:glow>
                </a:effectLst>
                <a:latin typeface="方正粗宋简体" panose="03000509000000000000" pitchFamily="65" charset="-122"/>
                <a:ea typeface="方正粗宋简体" panose="03000509000000000000" pitchFamily="65" charset="-122"/>
              </a:rPr>
              <a:t>从十八大到十九大到更远</a:t>
            </a:r>
          </a:p>
        </p:txBody>
      </p:sp>
    </p:spTree>
    <p:extLst>
      <p:ext uri="{BB962C8B-B14F-4D97-AF65-F5344CB8AC3E}">
        <p14:creationId xmlns:p14="http://schemas.microsoft.com/office/powerpoint/2010/main" val="21493593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522641" y="2282549"/>
            <a:ext cx="2908036" cy="149301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007435" y="836713"/>
            <a:ext cx="9725739"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我们一起探讨两个问题</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：我们信息中心的党员同志们最应该思考的问题</a:t>
            </a:r>
          </a:p>
        </p:txBody>
      </p:sp>
      <p:sp>
        <p:nvSpPr>
          <p:cNvPr id="7" name="TextBox 6"/>
          <p:cNvSpPr txBox="1"/>
          <p:nvPr/>
        </p:nvSpPr>
        <p:spPr>
          <a:xfrm>
            <a:off x="1103446" y="1604797"/>
            <a:ext cx="7212231" cy="666786"/>
          </a:xfrm>
          <a:prstGeom prst="rect">
            <a:avLst/>
          </a:prstGeom>
          <a:noFill/>
        </p:spPr>
        <p:txBody>
          <a:bodyPr wrap="none" rtlCol="0">
            <a:spAutoFit/>
          </a:bodyPr>
          <a:lstStyle/>
          <a:p>
            <a:r>
              <a:rPr lang="en-US" altLang="zh-CN"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a:t>
            </a:r>
            <a:r>
              <a:rPr lang="zh-CN" altLang="en-US"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、为什么要坚定不移地跟党走？</a:t>
            </a:r>
          </a:p>
        </p:txBody>
      </p:sp>
      <p:sp>
        <p:nvSpPr>
          <p:cNvPr id="8" name="TextBox 7"/>
          <p:cNvSpPr txBox="1"/>
          <p:nvPr/>
        </p:nvSpPr>
        <p:spPr>
          <a:xfrm>
            <a:off x="1103446" y="4005064"/>
            <a:ext cx="8170827" cy="666786"/>
          </a:xfrm>
          <a:prstGeom prst="rect">
            <a:avLst/>
          </a:prstGeom>
          <a:noFill/>
        </p:spPr>
        <p:txBody>
          <a:bodyPr wrap="none" rtlCol="0">
            <a:spAutoFit/>
          </a:bodyPr>
          <a:lstStyle/>
          <a:p>
            <a:r>
              <a:rPr lang="en-US" altLang="zh-CN"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2</a:t>
            </a:r>
            <a:r>
              <a:rPr lang="zh-CN" altLang="en-US"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、为什么党和国家如此重视信息化？</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6521" b="12657"/>
          <a:stretch/>
        </p:blipFill>
        <p:spPr bwMode="auto">
          <a:xfrm>
            <a:off x="4409494" y="4877371"/>
            <a:ext cx="3109829" cy="144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2063552" y="4877371"/>
            <a:ext cx="2005571" cy="144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9" name="矩形 8"/>
          <p:cNvSpPr/>
          <p:nvPr/>
        </p:nvSpPr>
        <p:spPr>
          <a:xfrm>
            <a:off x="4236216" y="5461483"/>
            <a:ext cx="3456384" cy="913199"/>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习近平任中央网络安全和信息化小组组长</a:t>
            </a:r>
          </a:p>
        </p:txBody>
      </p:sp>
      <p:sp>
        <p:nvSpPr>
          <p:cNvPr id="2" name="文本框 1"/>
          <p:cNvSpPr txBox="1"/>
          <p:nvPr/>
        </p:nvSpPr>
        <p:spPr>
          <a:xfrm>
            <a:off x="6410002" y="2722857"/>
            <a:ext cx="2040943" cy="830997"/>
          </a:xfrm>
          <a:prstGeom prst="rect">
            <a:avLst/>
          </a:prstGeom>
          <a:noFill/>
          <a:ln w="3175">
            <a:solidFill>
              <a:srgbClr val="C00000"/>
            </a:solidFill>
          </a:ln>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4800" b="1" dirty="0">
                <a:ln w="3175">
                  <a:solidFill>
                    <a:srgbClr val="C00000"/>
                  </a:solidFill>
                </a:ln>
                <a:solidFill>
                  <a:srgbClr val="C00000"/>
                </a:solidFill>
                <a:latin typeface="方正大黑简体" panose="03000509000000000000" pitchFamily="65" charset="-122"/>
                <a:ea typeface="方正大黑简体" panose="03000509000000000000" pitchFamily="65" charset="-122"/>
              </a:rPr>
              <a:t>吸引子</a:t>
            </a:r>
          </a:p>
        </p:txBody>
      </p:sp>
      <p:sp>
        <p:nvSpPr>
          <p:cNvPr id="11" name="文本框 10"/>
          <p:cNvSpPr txBox="1"/>
          <p:nvPr/>
        </p:nvSpPr>
        <p:spPr>
          <a:xfrm>
            <a:off x="8909485" y="2722857"/>
            <a:ext cx="2040943" cy="830997"/>
          </a:xfrm>
          <a:prstGeom prst="rect">
            <a:avLst/>
          </a:prstGeom>
          <a:noFill/>
          <a:ln w="3175">
            <a:solidFill>
              <a:srgbClr val="C00000"/>
            </a:solidFill>
          </a:ln>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pPr algn="ctr"/>
            <a:r>
              <a:rPr lang="zh-CN" altLang="en-US" sz="4800" b="1" dirty="0">
                <a:ln w="3175">
                  <a:solidFill>
                    <a:srgbClr val="C00000"/>
                  </a:solidFill>
                </a:ln>
                <a:solidFill>
                  <a:srgbClr val="C00000"/>
                </a:solidFill>
                <a:latin typeface="方正大黑简体" panose="03000509000000000000" pitchFamily="65" charset="-122"/>
                <a:ea typeface="方正大黑简体" panose="03000509000000000000" pitchFamily="65" charset="-122"/>
              </a:rPr>
              <a:t>序参量</a:t>
            </a:r>
          </a:p>
        </p:txBody>
      </p:sp>
      <p:sp>
        <p:nvSpPr>
          <p:cNvPr id="3" name="文本框 2"/>
          <p:cNvSpPr txBox="1"/>
          <p:nvPr/>
        </p:nvSpPr>
        <p:spPr>
          <a:xfrm>
            <a:off x="8058164" y="5021693"/>
            <a:ext cx="2236510" cy="584775"/>
          </a:xfrm>
          <a:prstGeom prst="rect">
            <a:avLst/>
          </a:prstGeom>
          <a:noFill/>
          <a:ln>
            <a:solidFill>
              <a:srgbClr val="0070C0"/>
            </a:solidFill>
          </a:ln>
        </p:spPr>
        <p:txBody>
          <a:bodyPr wrap="none" rtlCol="0">
            <a:spAutoFit/>
          </a:bodyPr>
          <a:lstStyle/>
          <a:p>
            <a:r>
              <a:rPr lang="zh-CN" altLang="en-US" sz="32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信息的本质</a:t>
            </a:r>
          </a:p>
        </p:txBody>
      </p:sp>
      <p:sp>
        <p:nvSpPr>
          <p:cNvPr id="13" name="文本框 12"/>
          <p:cNvSpPr txBox="1"/>
          <p:nvPr/>
        </p:nvSpPr>
        <p:spPr>
          <a:xfrm>
            <a:off x="8058164" y="5693767"/>
            <a:ext cx="3736920" cy="584775"/>
          </a:xfrm>
          <a:prstGeom prst="rect">
            <a:avLst/>
          </a:prstGeom>
          <a:noFill/>
          <a:ln>
            <a:solidFill>
              <a:srgbClr val="0070C0"/>
            </a:solidFill>
          </a:ln>
        </p:spPr>
        <p:txBody>
          <a:bodyPr wrap="none" rtlCol="0">
            <a:spAutoFit/>
          </a:bodyPr>
          <a:lstStyle/>
          <a:p>
            <a:r>
              <a:rPr lang="zh-CN" altLang="en-US" sz="32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互联网</a:t>
            </a:r>
            <a:r>
              <a:rPr lang="en-US" altLang="zh-CN" sz="32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32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的精神实质</a:t>
            </a:r>
          </a:p>
        </p:txBody>
      </p:sp>
    </p:spTree>
    <p:extLst>
      <p:ext uri="{BB962C8B-B14F-4D97-AF65-F5344CB8AC3E}">
        <p14:creationId xmlns:p14="http://schemas.microsoft.com/office/powerpoint/2010/main" val="2558382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89660" y="740702"/>
            <a:ext cx="10123818" cy="5275538"/>
            <a:chOff x="683568" y="555526"/>
            <a:chExt cx="6912768" cy="4827902"/>
          </a:xfrm>
        </p:grpSpPr>
        <p:grpSp>
          <p:nvGrpSpPr>
            <p:cNvPr id="4" name="组合 3"/>
            <p:cNvGrpSpPr/>
            <p:nvPr/>
          </p:nvGrpSpPr>
          <p:grpSpPr>
            <a:xfrm>
              <a:off x="683568" y="555526"/>
              <a:ext cx="6912768" cy="1121810"/>
              <a:chOff x="827584" y="821613"/>
              <a:chExt cx="7416824" cy="112181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27584" y="865885"/>
                <a:ext cx="901700" cy="72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827584" y="821613"/>
                <a:ext cx="7416824" cy="1121810"/>
              </a:xfrm>
              <a:prstGeom prst="rect">
                <a:avLst/>
              </a:prstGeom>
              <a:noFill/>
            </p:spPr>
            <p:style>
              <a:lnRef idx="2">
                <a:schemeClr val="accent2"/>
              </a:lnRef>
              <a:fillRef idx="1">
                <a:schemeClr val="lt1"/>
              </a:fillRef>
              <a:effectRef idx="0">
                <a:schemeClr val="accent2"/>
              </a:effectRef>
              <a:fontRef idx="minor">
                <a:schemeClr val="dk1"/>
              </a:fontRef>
            </p:style>
            <p:txBody>
              <a:bodyPr wrap="square" lIns="1296000" tIns="192000" bIns="192000">
                <a:spAutoFit/>
              </a:bodyPr>
              <a:lstStyle/>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中国共产党以马克思列宁主义、毛泽东思想、邓小平理论、“三个代表”重要思想和科学发展观作为自己的行动指南。</a:t>
                </a:r>
              </a:p>
            </p:txBody>
          </p:sp>
        </p:grpSp>
        <p:grpSp>
          <p:nvGrpSpPr>
            <p:cNvPr id="8" name="组合 7"/>
            <p:cNvGrpSpPr/>
            <p:nvPr/>
          </p:nvGrpSpPr>
          <p:grpSpPr>
            <a:xfrm>
              <a:off x="683568" y="1491630"/>
              <a:ext cx="6912768" cy="3891798"/>
              <a:chOff x="827584" y="1757717"/>
              <a:chExt cx="7416824" cy="3891798"/>
            </a:xfrm>
          </p:grpSpPr>
          <p:sp>
            <p:nvSpPr>
              <p:cNvPr id="7" name="矩形 6"/>
              <p:cNvSpPr/>
              <p:nvPr/>
            </p:nvSpPr>
            <p:spPr>
              <a:xfrm>
                <a:off x="827584" y="1757717"/>
                <a:ext cx="7416824" cy="3891798"/>
              </a:xfrm>
              <a:prstGeom prst="rect">
                <a:avLst/>
              </a:prstGeom>
              <a:noFill/>
            </p:spPr>
            <p:style>
              <a:lnRef idx="2">
                <a:schemeClr val="accent2"/>
              </a:lnRef>
              <a:fillRef idx="1">
                <a:schemeClr val="lt1"/>
              </a:fillRef>
              <a:effectRef idx="0">
                <a:schemeClr val="accent2"/>
              </a:effectRef>
              <a:fontRef idx="minor">
                <a:schemeClr val="dk1"/>
              </a:fontRef>
            </p:style>
            <p:txBody>
              <a:bodyPr wrap="square" lIns="1296000" tIns="192000" bIns="192000">
                <a:spAutoFit/>
              </a:bodyPr>
              <a:lstStyle/>
              <a:p>
                <a:pPr indent="478355"/>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马克思主义面临着进一步</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中国化、时代化、大众化</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的问题。</a:t>
                </a:r>
              </a:p>
              <a:p>
                <a:pPr indent="478355"/>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马克思主义</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并没有结束真理</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，而是开辟了通向真理的道路。</a:t>
                </a:r>
              </a:p>
              <a:p>
                <a:pPr indent="478355"/>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马克思的整个世界观</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不是教义</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，而是方法。</a:t>
                </a:r>
                <a:r>
                  <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恩格斯语</a:t>
                </a:r>
                <a:r>
                  <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endPar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indent="478355"/>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实践发展、认识真理、理论</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创新永无止境</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endPar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indent="478355"/>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远远超出了</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马克思主义经典作家当时的想象。</a:t>
                </a:r>
                <a:endPar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indent="478355"/>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同时，我国社会主义初级阶段</a:t>
                </a:r>
                <a:r>
                  <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新情况新问题</a:t>
                </a:r>
                <a:r>
                  <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需要我们</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在实践上大胆探索、在理论上不断突破</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p>
              <a:p>
                <a:pPr indent="478355"/>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更加宽阔的眼界</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审视马克思主义</a:t>
                </a:r>
                <a:r>
                  <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p>
              <a:p>
                <a:pPr indent="478355"/>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开辟马克思主义</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新境界</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，放射出更加灿烂的真理光芒。</a:t>
                </a:r>
              </a:p>
              <a:p>
                <a:pPr indent="478355"/>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改革往往都是从易到难。我们的改革要更加注重</a:t>
                </a:r>
                <a:r>
                  <a:rPr lang="zh-CN" altLang="en-US" sz="2400" dirty="0">
                    <a:solidFill>
                      <a:srgbClr val="00206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系统性</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2400" dirty="0">
                    <a:solidFill>
                      <a:srgbClr val="00206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整体性</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r>
                  <a:rPr lang="zh-CN" altLang="en-US" sz="2400" dirty="0">
                    <a:solidFill>
                      <a:srgbClr val="00206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协同性</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，敢于涉深水区、啃硬骨头。</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7584" y="1801989"/>
                <a:ext cx="901700" cy="72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 name="TextBox 8"/>
            <p:cNvSpPr txBox="1"/>
            <p:nvPr/>
          </p:nvSpPr>
          <p:spPr>
            <a:xfrm>
              <a:off x="704910" y="2139702"/>
              <a:ext cx="850656" cy="623248"/>
            </a:xfrm>
            <a:prstGeom prst="rect">
              <a:avLst/>
            </a:prstGeom>
            <a:noFill/>
          </p:spPr>
          <p:txBody>
            <a:bodyPr wrap="square" rtlCol="0">
              <a:spAutoFit/>
            </a:bodyPr>
            <a:lstStyle/>
            <a:p>
              <a:pPr algn="ct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建党</a:t>
              </a: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95</a:t>
              </a:r>
            </a:p>
            <a:p>
              <a:pPr algn="ct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周年大会</a:t>
              </a:r>
              <a:endPar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ct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2016.7.1</a:t>
              </a:r>
              <a:endPar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grpSp>
      <p:sp>
        <p:nvSpPr>
          <p:cNvPr id="11" name="TextBox 10"/>
          <p:cNvSpPr txBox="1"/>
          <p:nvPr/>
        </p:nvSpPr>
        <p:spPr>
          <a:xfrm>
            <a:off x="10713478" y="788820"/>
            <a:ext cx="759119" cy="5376597"/>
          </a:xfrm>
          <a:prstGeom prst="rect">
            <a:avLst/>
          </a:prstGeom>
          <a:solidFill>
            <a:srgbClr val="C00000"/>
          </a:solidFill>
          <a:ln>
            <a:noFill/>
          </a:ln>
        </p:spPr>
        <p:style>
          <a:lnRef idx="3">
            <a:schemeClr val="lt1"/>
          </a:lnRef>
          <a:fillRef idx="1">
            <a:schemeClr val="accent2"/>
          </a:fillRef>
          <a:effectRef idx="1">
            <a:schemeClr val="accent2"/>
          </a:effectRef>
          <a:fontRef idx="minor">
            <a:schemeClr val="lt1"/>
          </a:fontRef>
        </p:style>
        <p:txBody>
          <a:bodyPr vert="eaVert" wrap="square" rtlCol="0">
            <a:spAutoFit/>
          </a:bodyPr>
          <a:lstStyle/>
          <a:p>
            <a:pPr algn="ctr"/>
            <a:r>
              <a:rPr lang="zh-CN" altLang="en-US" sz="3733" dirty="0">
                <a:effectLst>
                  <a:innerShdw blurRad="63500" dist="50800" dir="10800000">
                    <a:prstClr val="black">
                      <a:alpha val="50000"/>
                    </a:prstClr>
                  </a:innerShdw>
                </a:effectLst>
                <a:latin typeface="方正超粗黑简体" panose="03000509000000000000" pitchFamily="65" charset="-122"/>
                <a:ea typeface="方正超粗黑简体" panose="03000509000000000000" pitchFamily="65" charset="-122"/>
              </a:rPr>
              <a:t>马克思主义哲学的系统观</a:t>
            </a:r>
            <a:endParaRPr lang="en-US" altLang="zh-CN" sz="3733" dirty="0">
              <a:effectLst>
                <a:innerShdw blurRad="63500" dist="50800" dir="10800000">
                  <a:prstClr val="black">
                    <a:alpha val="50000"/>
                  </a:prstClr>
                </a:innerShdw>
              </a:effectLst>
              <a:latin typeface="方正超粗黑简体" panose="03000509000000000000" pitchFamily="65" charset="-122"/>
              <a:ea typeface="方正超粗黑简体" panose="03000509000000000000" pitchFamily="65" charset="-122"/>
            </a:endParaRPr>
          </a:p>
        </p:txBody>
      </p:sp>
    </p:spTree>
    <p:extLst>
      <p:ext uri="{BB962C8B-B14F-4D97-AF65-F5344CB8AC3E}">
        <p14:creationId xmlns:p14="http://schemas.microsoft.com/office/powerpoint/2010/main" val="26290390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rrowheads="1"/>
          </p:cNvPicPr>
          <p:nvPr/>
        </p:nvPicPr>
        <p:blipFill rotWithShape="1">
          <a:blip r:embed="rId2" cstate="print">
            <a:extLst>
              <a:ext uri="{28A0092B-C50C-407E-A947-70E740481C1C}">
                <a14:useLocalDpi xmlns:a14="http://schemas.microsoft.com/office/drawing/2010/main"/>
              </a:ext>
            </a:extLst>
          </a:blip>
          <a:srcRect b="6285"/>
          <a:stretch/>
        </p:blipFill>
        <p:spPr bwMode="auto">
          <a:xfrm>
            <a:off x="719402" y="644692"/>
            <a:ext cx="1597943" cy="19004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TextBox 1"/>
          <p:cNvSpPr txBox="1"/>
          <p:nvPr/>
        </p:nvSpPr>
        <p:spPr>
          <a:xfrm>
            <a:off x="2462097" y="740702"/>
            <a:ext cx="2028119" cy="830997"/>
          </a:xfrm>
          <a:prstGeom prst="rect">
            <a:avLst/>
          </a:prstGeom>
          <a:noFill/>
        </p:spPr>
        <p:txBody>
          <a:bodyPr wrap="none" rtlCol="0">
            <a:spAutoFit/>
          </a:bodyPr>
          <a:lstStyle/>
          <a:p>
            <a:pPr algn="just"/>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1818-1883</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 name="矩形 2"/>
          <p:cNvSpPr/>
          <p:nvPr/>
        </p:nvSpPr>
        <p:spPr>
          <a:xfrm>
            <a:off x="4559829" y="932723"/>
            <a:ext cx="6624736" cy="1938992"/>
          </a:xfrm>
          <a:prstGeom prst="rect">
            <a:avLst/>
          </a:prstGeom>
        </p:spPr>
        <p:txBody>
          <a:bodyPr wrap="square">
            <a:spAutoFit/>
          </a:bodyPr>
          <a:lstStyle/>
          <a:p>
            <a:pPr marL="380990" indent="-380990" algn="just">
              <a:buFont typeface="Wingdings" panose="05000000000000000000" pitchFamily="2" charset="2"/>
              <a:buChar char="p"/>
            </a:pP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资本论</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共产党宣言</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关于费尔巴哈的提纲</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《1844</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年经济学哲学手稿</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等</a:t>
            </a:r>
          </a:p>
          <a:p>
            <a:pPr marL="380990" indent="-380990" algn="just">
              <a:buFont typeface="Wingdings" panose="05000000000000000000" pitchFamily="2" charset="2"/>
              <a:buChar char="p"/>
            </a:pP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共产主义、辩证唯物主义、历史唯物主义</a:t>
            </a:r>
          </a:p>
          <a:p>
            <a:pPr marL="380990" indent="-380990" algn="just">
              <a:buFont typeface="Wingdings" panose="05000000000000000000" pitchFamily="2" charset="2"/>
              <a:buChar char="p"/>
            </a:pP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科学社会主义 </a:t>
            </a:r>
          </a:p>
        </p:txBody>
      </p:sp>
      <p:pic>
        <p:nvPicPr>
          <p:cNvPr id="4" name="图片 3"/>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753641" y="3448784"/>
            <a:ext cx="1597943" cy="19004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2462097" y="3578262"/>
            <a:ext cx="2028119" cy="830997"/>
          </a:xfrm>
          <a:prstGeom prst="rect">
            <a:avLst/>
          </a:prstGeom>
          <a:noFill/>
        </p:spPr>
        <p:txBody>
          <a:bodyPr wrap="none" rtlCol="0">
            <a:spAutoFit/>
          </a:bodyPr>
          <a:lstStyle/>
          <a:p>
            <a:pPr algn="just"/>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贝塔朗菲</a:t>
            </a:r>
            <a:endPar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just"/>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1901-1972</a:t>
            </a:r>
            <a:endPar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pic>
        <p:nvPicPr>
          <p:cNvPr id="5123" name="Picture 3"/>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840416" y="4197299"/>
            <a:ext cx="1824203" cy="2592075"/>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472011" y="4197299"/>
            <a:ext cx="1824203" cy="2592075"/>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7656213" y="4197299"/>
            <a:ext cx="1824203" cy="2592075"/>
          </a:xfrm>
          <a:prstGeom prst="rect">
            <a:avLst/>
          </a:prstGeom>
          <a:noFill/>
          <a:ln>
            <a:noFill/>
          </a:ln>
          <a:effectLst/>
          <a:scene3d>
            <a:camera prst="orthographicFront">
              <a:rot lat="19248503" lon="769759" rev="21237222"/>
            </a:camera>
            <a:lightRig rig="threePt" dir="t"/>
          </a:scene3d>
          <a:sp3d extrusionH="209550">
            <a:extrusionClr>
              <a:schemeClr val="bg1">
                <a:lumMod val="65000"/>
              </a:schemeClr>
            </a:extrusion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矩形 10"/>
          <p:cNvSpPr/>
          <p:nvPr/>
        </p:nvSpPr>
        <p:spPr>
          <a:xfrm>
            <a:off x="4559829" y="3781860"/>
            <a:ext cx="6336704" cy="461665"/>
          </a:xfrm>
          <a:prstGeom prst="rect">
            <a:avLst/>
          </a:prstGeom>
        </p:spPr>
        <p:txBody>
          <a:bodyPr wrap="square">
            <a:spAutoFit/>
          </a:bodyPr>
          <a:lstStyle/>
          <a:p>
            <a:pPr marL="380990" indent="-380990" algn="just">
              <a:buFont typeface="Wingdings" panose="05000000000000000000" pitchFamily="2" charset="2"/>
              <a:buChar char="p"/>
            </a:pP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一般系统论</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1945</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年）</a:t>
            </a:r>
          </a:p>
        </p:txBody>
      </p:sp>
      <p:sp>
        <p:nvSpPr>
          <p:cNvPr id="5" name="TextBox 4"/>
          <p:cNvSpPr txBox="1"/>
          <p:nvPr/>
        </p:nvSpPr>
        <p:spPr>
          <a:xfrm>
            <a:off x="719403" y="5549365"/>
            <a:ext cx="6340197" cy="830997"/>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马克思主义哲学蕴含着系统论的萌芽</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贝塔朗菲也承认吸收了马克思主义哲学的营养</a:t>
            </a:r>
          </a:p>
        </p:txBody>
      </p:sp>
    </p:spTree>
    <p:extLst>
      <p:ext uri="{BB962C8B-B14F-4D97-AF65-F5344CB8AC3E}">
        <p14:creationId xmlns:p14="http://schemas.microsoft.com/office/powerpoint/2010/main" val="165475221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43519" y="2948947"/>
            <a:ext cx="6340197" cy="1077218"/>
          </a:xfrm>
          <a:prstGeom prst="rect">
            <a:avLst/>
          </a:prstGeom>
          <a:noFill/>
        </p:spPr>
        <p:txBody>
          <a:bodyPr wrap="none" rtlCol="0">
            <a:spAutoFit/>
          </a:bodyPr>
          <a:lstStyle/>
          <a:p>
            <a:pPr algn="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马克思主义是系统论的基石</a:t>
            </a:r>
            <a:endParaRPr lang="en-US" altLang="zh-CN"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系统论是马克思主义的继承和发展</a:t>
            </a:r>
          </a:p>
        </p:txBody>
      </p:sp>
      <p:sp>
        <p:nvSpPr>
          <p:cNvPr id="4" name="TextBox 3"/>
          <p:cNvSpPr txBox="1"/>
          <p:nvPr/>
        </p:nvSpPr>
        <p:spPr>
          <a:xfrm>
            <a:off x="1103445" y="4197085"/>
            <a:ext cx="9889099" cy="2308324"/>
          </a:xfrm>
          <a:prstGeom prst="rect">
            <a:avLst/>
          </a:prstGeom>
          <a:noFill/>
          <a:ln>
            <a:solidFill>
              <a:schemeClr val="bg1">
                <a:lumMod val="85000"/>
              </a:schemeClr>
            </a:solidFill>
          </a:ln>
        </p:spPr>
        <p:txBody>
          <a:bodyPr wrap="square" rtlCol="0">
            <a:spAutoFit/>
          </a:bodyPr>
          <a:lstStyle/>
          <a:p>
            <a:pPr indent="478355" algn="just"/>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中国共产党，在带领中国人民推翻三座大山、建设社会主义和追寻伟大复兴中国梦的过程中，积极吸收古今中外的先进思想，特别是以系统工程的思想和理论，全面推进科学、技术、经济、社会、文化、政治等各方面蓬勃发展，取得了前所未有的伟大成就，创造了人类的奇迹。同时，也将系统论和系统科学发展成为马克思主义哲学和基本原理的重要组成部分。</a:t>
            </a:r>
          </a:p>
        </p:txBody>
      </p:sp>
      <p:grpSp>
        <p:nvGrpSpPr>
          <p:cNvPr id="6" name="组合 5"/>
          <p:cNvGrpSpPr/>
          <p:nvPr/>
        </p:nvGrpSpPr>
        <p:grpSpPr>
          <a:xfrm>
            <a:off x="1033781" y="343394"/>
            <a:ext cx="3666066" cy="3436550"/>
            <a:chOff x="395536" y="257545"/>
            <a:chExt cx="2749550" cy="2577413"/>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95536" y="257545"/>
              <a:ext cx="2749550"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31483" y="2211710"/>
              <a:ext cx="2677656" cy="623248"/>
            </a:xfrm>
            <a:prstGeom prst="rect">
              <a:avLst/>
            </a:prstGeom>
            <a:noFill/>
          </p:spPr>
          <p:txBody>
            <a:bodyPr wrap="none" rtlCol="0">
              <a:spAutoFit/>
            </a:bodyPr>
            <a:lstStyle/>
            <a:p>
              <a:pPr algn="ctr"/>
              <a:r>
                <a:rPr lang="zh-CN" altLang="en-US" sz="2400" dirty="0">
                  <a:solidFill>
                    <a:srgbClr val="C00000"/>
                  </a:solidFill>
                  <a:effectLst>
                    <a:outerShdw blurRad="38100" dist="38100" dir="2700000" algn="tl">
                      <a:srgbClr val="000000">
                        <a:alpha val="43137"/>
                      </a:srgbClr>
                    </a:outerShdw>
                  </a:effectLst>
                  <a:latin typeface="方正美黑简体" panose="03000509000000000000" pitchFamily="65" charset="-122"/>
                  <a:ea typeface="方正美黑简体" panose="03000509000000000000" pitchFamily="65" charset="-122"/>
                </a:rPr>
                <a:t>马列主义毛泽东思想</a:t>
              </a:r>
              <a:endParaRPr lang="en-US" altLang="zh-CN" sz="2400" dirty="0">
                <a:solidFill>
                  <a:srgbClr val="C00000"/>
                </a:solidFill>
                <a:effectLst>
                  <a:outerShdw blurRad="38100" dist="38100" dir="2700000" algn="tl">
                    <a:srgbClr val="000000">
                      <a:alpha val="43137"/>
                    </a:srgbClr>
                  </a:outerShdw>
                </a:effectLst>
                <a:latin typeface="方正美黑简体" panose="03000509000000000000" pitchFamily="65" charset="-122"/>
                <a:ea typeface="方正美黑简体" panose="03000509000000000000" pitchFamily="65" charset="-122"/>
              </a:endParaRPr>
            </a:p>
            <a:p>
              <a:pPr algn="ctr"/>
              <a:r>
                <a:rPr lang="zh-CN" altLang="en-US" sz="2400" dirty="0">
                  <a:solidFill>
                    <a:srgbClr val="C00000"/>
                  </a:solidFill>
                  <a:effectLst>
                    <a:outerShdw blurRad="38100" dist="38100" dir="2700000" algn="tl">
                      <a:srgbClr val="000000">
                        <a:alpha val="43137"/>
                      </a:srgbClr>
                    </a:outerShdw>
                  </a:effectLst>
                  <a:latin typeface="方正美黑简体" panose="03000509000000000000" pitchFamily="65" charset="-122"/>
                  <a:ea typeface="方正美黑简体" panose="03000509000000000000" pitchFamily="65" charset="-122"/>
                </a:rPr>
                <a:t>处处闪耀着系统论的光辉</a:t>
              </a:r>
            </a:p>
          </p:txBody>
        </p:sp>
      </p:grpSp>
      <p:pic>
        <p:nvPicPr>
          <p:cNvPr id="7171"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3335" b="35753"/>
          <a:stretch/>
        </p:blipFill>
        <p:spPr bwMode="auto">
          <a:xfrm>
            <a:off x="5327915" y="511573"/>
            <a:ext cx="5760640" cy="23413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482801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l="9715" t="4957" r="12285" b="6800"/>
          <a:stretch/>
        </p:blipFill>
        <p:spPr bwMode="auto">
          <a:xfrm>
            <a:off x="517530" y="4990916"/>
            <a:ext cx="1209223" cy="171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图片 7"/>
          <p:cNvPicPr>
            <a:picLocks/>
          </p:cNvPicPr>
          <p:nvPr/>
        </p:nvPicPr>
        <p:blipFill>
          <a:blip r:embed="rId3" cstate="print">
            <a:extLst>
              <a:ext uri="{28A0092B-C50C-407E-A947-70E740481C1C}">
                <a14:useLocalDpi xmlns:a14="http://schemas.microsoft.com/office/drawing/2010/main"/>
              </a:ext>
            </a:extLst>
          </a:blip>
          <a:stretch>
            <a:fillRect/>
          </a:stretch>
        </p:blipFill>
        <p:spPr>
          <a:xfrm>
            <a:off x="517780" y="5032809"/>
            <a:ext cx="672000" cy="864000"/>
          </a:xfrm>
          <a:prstGeom prst="rect">
            <a:avLst/>
          </a:prstGeom>
          <a:solidFill>
            <a:srgbClr val="FFFFFF">
              <a:shade val="85000"/>
            </a:srgbClr>
          </a:solidFill>
          <a:ln w="38100" cap="sq">
            <a:solidFill>
              <a:schemeClr val="bg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矩形 8"/>
          <p:cNvSpPr/>
          <p:nvPr/>
        </p:nvSpPr>
        <p:spPr>
          <a:xfrm>
            <a:off x="2159563" y="5610919"/>
            <a:ext cx="9391708" cy="379656"/>
          </a:xfrm>
          <a:prstGeom prst="rect">
            <a:avLst/>
          </a:prstGeom>
          <a:solidFill>
            <a:schemeClr val="tx2">
              <a:lumMod val="20000"/>
              <a:lumOff val="80000"/>
              <a:alpha val="58000"/>
            </a:schemeClr>
          </a:solidFill>
          <a:ln>
            <a:solidFill>
              <a:schemeClr val="bg1"/>
            </a:solidFill>
          </a:ln>
        </p:spPr>
        <p:txBody>
          <a:bodyPr wrap="square">
            <a:spAutoFit/>
          </a:bodyPr>
          <a:lstStyle/>
          <a:p>
            <a:r>
              <a:rPr lang="en-US" altLang="zh-CN" sz="1867" dirty="0">
                <a:latin typeface="幼圆" panose="02010509060101010101" pitchFamily="49" charset="-122"/>
                <a:ea typeface="幼圆" panose="02010509060101010101" pitchFamily="49" charset="-122"/>
              </a:rPr>
              <a:t>《</a:t>
            </a:r>
            <a:r>
              <a:rPr lang="zh-CN" altLang="en-US" sz="1867" dirty="0">
                <a:latin typeface="幼圆" panose="02010509060101010101" pitchFamily="49" charset="-122"/>
                <a:ea typeface="幼圆" panose="02010509060101010101" pitchFamily="49" charset="-122"/>
              </a:rPr>
              <a:t>系统辩证论</a:t>
            </a:r>
            <a:r>
              <a:rPr lang="en-US" altLang="zh-CN" sz="1867" dirty="0">
                <a:latin typeface="幼圆" panose="02010509060101010101" pitchFamily="49" charset="-122"/>
                <a:ea typeface="幼圆" panose="02010509060101010101" pitchFamily="49" charset="-122"/>
              </a:rPr>
              <a:t>》</a:t>
            </a:r>
            <a:r>
              <a:rPr lang="zh-CN" altLang="en-US" sz="1867" dirty="0">
                <a:latin typeface="幼圆" panose="02010509060101010101" pitchFamily="49" charset="-122"/>
                <a:ea typeface="幼圆" panose="02010509060101010101" pitchFamily="49" charset="-122"/>
              </a:rPr>
              <a:t>、</a:t>
            </a:r>
            <a:r>
              <a:rPr lang="en-US" altLang="zh-CN" sz="1867" dirty="0">
                <a:latin typeface="幼圆" panose="02010509060101010101" pitchFamily="49" charset="-122"/>
                <a:ea typeface="幼圆" panose="02010509060101010101" pitchFamily="49" charset="-122"/>
              </a:rPr>
              <a:t>《</a:t>
            </a:r>
            <a:r>
              <a:rPr lang="zh-CN" altLang="en-US" sz="1867" dirty="0">
                <a:latin typeface="幼圆" panose="02010509060101010101" pitchFamily="49" charset="-122"/>
                <a:ea typeface="幼圆" panose="02010509060101010101" pitchFamily="49" charset="-122"/>
              </a:rPr>
              <a:t>系统哲学</a:t>
            </a:r>
            <a:r>
              <a:rPr lang="en-US" altLang="zh-CN" sz="1867" dirty="0">
                <a:latin typeface="幼圆" panose="02010509060101010101" pitchFamily="49" charset="-122"/>
                <a:ea typeface="幼圆" panose="02010509060101010101" pitchFamily="49" charset="-122"/>
              </a:rPr>
              <a:t>》</a:t>
            </a:r>
            <a:r>
              <a:rPr lang="zh-CN" altLang="en-US" sz="1867" dirty="0">
                <a:latin typeface="幼圆" panose="02010509060101010101" pitchFamily="49" charset="-122"/>
                <a:ea typeface="幼圆" panose="02010509060101010101" pitchFamily="49" charset="-122"/>
              </a:rPr>
              <a:t>对辩证唯物主义哲学进行了补充、丰富、完善和发展。</a:t>
            </a:r>
          </a:p>
        </p:txBody>
      </p:sp>
      <p:sp>
        <p:nvSpPr>
          <p:cNvPr id="16" name="TextBox 15"/>
          <p:cNvSpPr txBox="1"/>
          <p:nvPr/>
        </p:nvSpPr>
        <p:spPr>
          <a:xfrm>
            <a:off x="2159563" y="5028161"/>
            <a:ext cx="1021433" cy="584775"/>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defPPr>
              <a:defRPr lang="zh-CN"/>
            </a:defPPr>
            <a:lvl1pPr defTabSz="914290">
              <a:defRPr sz="3600" b="1" spc="5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defRPr>
            </a:lvl1pPr>
          </a:lstStyle>
          <a:p>
            <a:r>
              <a:rPr lang="zh-CN" altLang="en-US" sz="3200" dirty="0"/>
              <a:t>乌杰</a:t>
            </a:r>
          </a:p>
        </p:txBody>
      </p:sp>
      <p:sp>
        <p:nvSpPr>
          <p:cNvPr id="12" name="TextBox 11"/>
          <p:cNvSpPr txBox="1"/>
          <p:nvPr/>
        </p:nvSpPr>
        <p:spPr>
          <a:xfrm>
            <a:off x="623393" y="548681"/>
            <a:ext cx="7571303" cy="584775"/>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用系统论发展马克思主义哲学的学术泰斗</a:t>
            </a:r>
          </a:p>
        </p:txBody>
      </p:sp>
      <p:grpSp>
        <p:nvGrpSpPr>
          <p:cNvPr id="13" name="组合 12"/>
          <p:cNvGrpSpPr/>
          <p:nvPr/>
        </p:nvGrpSpPr>
        <p:grpSpPr>
          <a:xfrm>
            <a:off x="7903502" y="1441043"/>
            <a:ext cx="4250581" cy="4066886"/>
            <a:chOff x="3667782" y="1298751"/>
            <a:chExt cx="3187936" cy="3050164"/>
          </a:xfrm>
        </p:grpSpPr>
        <p:pic>
          <p:nvPicPr>
            <p:cNvPr id="7" name="图片 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667782" y="1298751"/>
              <a:ext cx="3187936" cy="2960226"/>
            </a:xfrm>
            <a:prstGeom prst="rect">
              <a:avLst/>
            </a:prstGeom>
          </p:spPr>
        </p:pic>
        <p:sp>
          <p:nvSpPr>
            <p:cNvPr id="11" name="TextBox 62"/>
            <p:cNvSpPr txBox="1">
              <a:spLocks noChangeArrowheads="1"/>
            </p:cNvSpPr>
            <p:nvPr/>
          </p:nvSpPr>
          <p:spPr bwMode="auto">
            <a:xfrm>
              <a:off x="3975875" y="4110340"/>
              <a:ext cx="2571750" cy="238575"/>
            </a:xfrm>
            <a:prstGeom prst="rect">
              <a:avLst/>
            </a:prstGeom>
            <a:noFill/>
            <a:ln w="9525">
              <a:noFill/>
              <a:miter lim="800000"/>
              <a:headEnd/>
              <a:tailEnd/>
            </a:ln>
          </p:spPr>
          <p:txBody>
            <a:bodyPr>
              <a:spAutoFit/>
            </a:bodyPr>
            <a:lstStyle/>
            <a:p>
              <a:pPr algn="ctr" defTabSz="1219023"/>
              <a:r>
                <a:rPr lang="zh-CN" altLang="en-US" sz="1467" dirty="0">
                  <a:solidFill>
                    <a:prstClr val="black"/>
                  </a:solidFill>
                  <a:effectLst>
                    <a:outerShdw blurRad="38100" dist="38100" dir="2700000" algn="tl">
                      <a:srgbClr val="000000">
                        <a:alpha val="43137"/>
                      </a:srgbClr>
                    </a:outerShdw>
                  </a:effectLst>
                  <a:latin typeface="方正粗宋简体" charset="-122"/>
                  <a:ea typeface="方正粗宋简体" charset="-122"/>
                </a:rPr>
                <a:t>钱学森的系统科学体系</a:t>
              </a:r>
            </a:p>
          </p:txBody>
        </p:sp>
        <p:sp>
          <p:nvSpPr>
            <p:cNvPr id="2" name="TextBox 1"/>
            <p:cNvSpPr txBox="1"/>
            <p:nvPr/>
          </p:nvSpPr>
          <p:spPr>
            <a:xfrm>
              <a:off x="4994565" y="2040106"/>
              <a:ext cx="534368" cy="184666"/>
            </a:xfrm>
            <a:prstGeom prst="rect">
              <a:avLst/>
            </a:prstGeom>
            <a:ln w="3175"/>
          </p:spPr>
          <p:style>
            <a:lnRef idx="2">
              <a:schemeClr val="accent2"/>
            </a:lnRef>
            <a:fillRef idx="1">
              <a:schemeClr val="lt1"/>
            </a:fillRef>
            <a:effectRef idx="0">
              <a:schemeClr val="accent2"/>
            </a:effectRef>
            <a:fontRef idx="minor">
              <a:schemeClr val="dk1"/>
            </a:fontRef>
          </p:style>
          <p:txBody>
            <a:bodyPr wrap="none" lIns="48000" tIns="0" rIns="48000" bIns="0" rtlCol="0">
              <a:spAutoFit/>
            </a:bodyPr>
            <a:lstStyle/>
            <a:p>
              <a:pPr algn="ctr"/>
              <a:r>
                <a:rPr lang="zh-CN" altLang="en-US" sz="16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a:t>
              </a:r>
            </a:p>
          </p:txBody>
        </p:sp>
      </p:grpSp>
      <p:pic>
        <p:nvPicPr>
          <p:cNvPr id="19" name="Picture 3"/>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56727" y="1316765"/>
            <a:ext cx="1410815" cy="20903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2" descr="c:\documents and settings\arthur wang\application data\360se6\User Data\temp\b03533fa828ba61e3575ef494334970a304e5938.jp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50246" y="2084851"/>
            <a:ext cx="1082025" cy="15028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TextBox 20"/>
          <p:cNvSpPr txBox="1"/>
          <p:nvPr/>
        </p:nvSpPr>
        <p:spPr>
          <a:xfrm>
            <a:off x="2159563" y="2559480"/>
            <a:ext cx="6620848" cy="2061718"/>
          </a:xfrm>
          <a:prstGeom prst="rect">
            <a:avLst/>
          </a:prstGeom>
          <a:noFill/>
          <a:ln w="3175">
            <a:solidFill>
              <a:schemeClr val="bg1">
                <a:lumMod val="85000"/>
              </a:schemeClr>
            </a:solidFill>
          </a:ln>
        </p:spPr>
        <p:txBody>
          <a:bodyPr wrap="square" rtlCol="0">
            <a:spAutoFit/>
          </a:bodyPr>
          <a:lstStyle/>
          <a:p>
            <a:pPr indent="478355" defTabSz="1219023"/>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将系统论引入中国，在马列主义毛泽东思想的指导下，集成创立了“中西合璧”的</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系统科学体系</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，将</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系统观</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提升到了</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哲学</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层面，重视“</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系统工程</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”。划分简单系统、复杂系统、巨系统、开放的复杂巨系统。</a:t>
            </a:r>
            <a:endParaRPr lang="en-US" altLang="zh-CN" sz="2133" dirty="0">
              <a:solidFill>
                <a:prstClr val="black"/>
              </a:solidFill>
              <a:effectLst>
                <a:outerShdw blurRad="38100" dist="38100" dir="2700000" algn="tl">
                  <a:srgbClr val="000000">
                    <a:alpha val="43137"/>
                  </a:srgbClr>
                </a:outerShdw>
              </a:effectLst>
              <a:latin typeface="幼圆" pitchFamily="49" charset="-122"/>
              <a:ea typeface="幼圆" pitchFamily="49" charset="-122"/>
            </a:endParaRPr>
          </a:p>
          <a:p>
            <a:pPr indent="478355" defTabSz="1219023"/>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系统论是系统科学通向马克思主义哲学的桥梁。</a:t>
            </a:r>
            <a:endParaRPr lang="en-US" altLang="zh-CN"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endParaRPr>
          </a:p>
          <a:p>
            <a:pPr indent="478355" defTabSz="1219023"/>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毛泽东对其产生重大影响，自认是学生。</a:t>
            </a:r>
          </a:p>
        </p:txBody>
      </p:sp>
      <p:sp>
        <p:nvSpPr>
          <p:cNvPr id="22" name="矩形 21"/>
          <p:cNvSpPr/>
          <p:nvPr/>
        </p:nvSpPr>
        <p:spPr>
          <a:xfrm>
            <a:off x="2159563" y="6159883"/>
            <a:ext cx="7890887" cy="502766"/>
          </a:xfrm>
          <a:prstGeom prst="rect">
            <a:avLst/>
          </a:prstGeom>
        </p:spPr>
        <p:txBody>
          <a:bodyPr wrap="square">
            <a:spAutoFit/>
          </a:bodyPr>
          <a:lstStyle/>
          <a:p>
            <a:pPr defTabSz="1219023"/>
            <a:r>
              <a:rPr lang="zh-CN" altLang="en-US" sz="2667" dirty="0">
                <a:solidFill>
                  <a:srgbClr val="0070C0"/>
                </a:solidFill>
                <a:effectLst>
                  <a:outerShdw blurRad="38100" dist="38100" dir="2700000" algn="tl">
                    <a:srgbClr val="000000">
                      <a:alpha val="43137"/>
                    </a:srgbClr>
                  </a:outerShdw>
                </a:effectLst>
                <a:latin typeface="方正粗宋简体" pitchFamily="65" charset="-122"/>
                <a:ea typeface="方正粗宋简体" pitchFamily="65" charset="-122"/>
              </a:rPr>
              <a:t>系统观是马克思主义科学世界观的重要组成部分</a:t>
            </a:r>
          </a:p>
        </p:txBody>
      </p:sp>
      <p:sp>
        <p:nvSpPr>
          <p:cNvPr id="23" name="TextBox 22"/>
          <p:cNvSpPr txBox="1"/>
          <p:nvPr/>
        </p:nvSpPr>
        <p:spPr>
          <a:xfrm>
            <a:off x="4683550" y="1525046"/>
            <a:ext cx="4096861" cy="913199"/>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defTabSz="1219023"/>
            <a:r>
              <a:rPr lang="zh-CN" altLang="en-US"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系统科学体系的集大成者</a:t>
            </a:r>
            <a:endParaRPr lang="en-US" altLang="zh-CN"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defTabSz="1219023"/>
            <a:r>
              <a:rPr lang="zh-CN" altLang="en-US"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为全人类做出了巨大贡献</a:t>
            </a:r>
          </a:p>
        </p:txBody>
      </p:sp>
      <p:sp>
        <p:nvSpPr>
          <p:cNvPr id="24" name="矩形 23"/>
          <p:cNvSpPr/>
          <p:nvPr/>
        </p:nvSpPr>
        <p:spPr>
          <a:xfrm>
            <a:off x="2543605" y="1594319"/>
            <a:ext cx="2066720"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defTabSz="1219023"/>
            <a:r>
              <a:rPr lang="zh-CN" altLang="en-US" sz="4800" b="1" spc="67"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钱学森</a:t>
            </a:r>
            <a:endParaRPr lang="en-US" altLang="zh-CN" sz="4800" b="1" spc="67"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p:txBody>
      </p:sp>
    </p:spTree>
    <p:extLst>
      <p:ext uri="{BB962C8B-B14F-4D97-AF65-F5344CB8AC3E}">
        <p14:creationId xmlns:p14="http://schemas.microsoft.com/office/powerpoint/2010/main" val="27636769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94854" y="1015211"/>
            <a:ext cx="4557658" cy="748988"/>
          </a:xfrm>
          <a:prstGeom prst="rect">
            <a:avLst/>
          </a:prstGeom>
          <a:noFill/>
        </p:spPr>
        <p:txBody>
          <a:bodyPr wrap="none" rtlCol="0">
            <a:spAutoFit/>
          </a:bodyPr>
          <a:lstStyle/>
          <a:p>
            <a:r>
              <a:rPr lang="zh-CN" altLang="en-US" sz="42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构建新型大国关系</a:t>
            </a:r>
          </a:p>
        </p:txBody>
      </p:sp>
      <p:pic>
        <p:nvPicPr>
          <p:cNvPr id="3" name="图片 2"/>
          <p:cNvPicPr>
            <a:picLocks/>
          </p:cNvPicPr>
          <p:nvPr/>
        </p:nvPicPr>
        <p:blipFill>
          <a:blip r:embed="rId2"/>
          <a:stretch>
            <a:fillRect/>
          </a:stretch>
        </p:blipFill>
        <p:spPr>
          <a:xfrm>
            <a:off x="4655840" y="2660915"/>
            <a:ext cx="2784309" cy="1784979"/>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4" name="图片 3"/>
          <p:cNvPicPr>
            <a:picLocks/>
          </p:cNvPicPr>
          <p:nvPr/>
        </p:nvPicPr>
        <p:blipFill>
          <a:blip r:embed="rId3"/>
          <a:stretch>
            <a:fillRect/>
          </a:stretch>
        </p:blipFill>
        <p:spPr>
          <a:xfrm>
            <a:off x="1295467" y="2660915"/>
            <a:ext cx="2784309" cy="1784979"/>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图片 4"/>
          <p:cNvPicPr>
            <a:picLocks/>
          </p:cNvPicPr>
          <p:nvPr/>
        </p:nvPicPr>
        <p:blipFill rotWithShape="1">
          <a:blip r:embed="rId4" cstate="print"/>
          <a:srcRect l="7501" t="2032" r="9990" b="12959"/>
          <a:stretch/>
        </p:blipFill>
        <p:spPr>
          <a:xfrm>
            <a:off x="8016214" y="2660915"/>
            <a:ext cx="2784309" cy="1784979"/>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文本框 5"/>
          <p:cNvSpPr txBox="1"/>
          <p:nvPr/>
        </p:nvSpPr>
        <p:spPr>
          <a:xfrm>
            <a:off x="1199457" y="4965171"/>
            <a:ext cx="7704353" cy="1077218"/>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尊重差异，管控分歧，深化合作：</a:t>
            </a:r>
            <a:endParaRPr lang="en-US" altLang="zh-CN"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en-US" altLang="zh-CN"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3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走向</a:t>
            </a:r>
            <a:r>
              <a:rPr lang="en-US" altLang="zh-CN" sz="3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21</a:t>
            </a:r>
            <a:r>
              <a:rPr lang="zh-CN" altLang="en-US" sz="32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世纪“和而不同”的大同世界</a:t>
            </a:r>
          </a:p>
        </p:txBody>
      </p:sp>
      <p:sp>
        <p:nvSpPr>
          <p:cNvPr id="7" name="文本框 6"/>
          <p:cNvSpPr txBox="1"/>
          <p:nvPr/>
        </p:nvSpPr>
        <p:spPr>
          <a:xfrm>
            <a:off x="1213120" y="6063872"/>
            <a:ext cx="10086416" cy="502766"/>
          </a:xfrm>
          <a:prstGeom prst="rect">
            <a:avLst/>
          </a:prstGeom>
          <a:noFill/>
        </p:spPr>
        <p:txBody>
          <a:bodyPr wrap="none" rtlCol="0">
            <a:spAutoFit/>
          </a:bodyPr>
          <a:lstStyle/>
          <a:p>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体现了中国共产党和领导人的具有远见卓识和高超智慧的大系统观</a:t>
            </a:r>
          </a:p>
        </p:txBody>
      </p:sp>
      <p:pic>
        <p:nvPicPr>
          <p:cNvPr id="8" name="Picture 4"/>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98516" y="452883"/>
            <a:ext cx="2719336" cy="19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图片 8"/>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417853" y="692803"/>
            <a:ext cx="1728051" cy="12960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23505433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8324326" y="68627"/>
            <a:ext cx="3015749" cy="2406096"/>
          </a:xfrm>
          <a:prstGeom prst="rect">
            <a:avLst/>
          </a:prstGeom>
        </p:spPr>
      </p:pic>
      <p:pic>
        <p:nvPicPr>
          <p:cNvPr id="3" name="图片 2"/>
          <p:cNvPicPr>
            <a:picLocks noChangeAspect="1"/>
          </p:cNvPicPr>
          <p:nvPr/>
        </p:nvPicPr>
        <p:blipFill>
          <a:blip r:embed="rId3"/>
          <a:stretch>
            <a:fillRect/>
          </a:stretch>
        </p:blipFill>
        <p:spPr>
          <a:xfrm>
            <a:off x="6808073" y="2468893"/>
            <a:ext cx="4572000" cy="304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文本框 4"/>
          <p:cNvSpPr txBox="1"/>
          <p:nvPr/>
        </p:nvSpPr>
        <p:spPr>
          <a:xfrm>
            <a:off x="1103445" y="932723"/>
            <a:ext cx="5724644" cy="1569660"/>
          </a:xfrm>
          <a:prstGeom prst="rect">
            <a:avLst/>
          </a:prstGeom>
          <a:noFill/>
        </p:spPr>
        <p:txBody>
          <a:bodyPr wrap="none" rtlCol="0">
            <a:spAutoFit/>
          </a:bodyPr>
          <a:lstStyle/>
          <a:p>
            <a:r>
              <a:rPr lang="zh-CN" altLang="en-US" sz="4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中国共产党</a:t>
            </a:r>
            <a:endParaRPr lang="en-US" altLang="zh-CN" sz="4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48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一直是中国的序参量</a:t>
            </a:r>
          </a:p>
        </p:txBody>
      </p:sp>
      <p:pic>
        <p:nvPicPr>
          <p:cNvPr id="6" name="图片 5"/>
          <p:cNvPicPr>
            <a:picLocks noChangeAspect="1"/>
          </p:cNvPicPr>
          <p:nvPr/>
        </p:nvPicPr>
        <p:blipFill>
          <a:blip r:embed="rId4"/>
          <a:stretch>
            <a:fillRect/>
          </a:stretch>
        </p:blipFill>
        <p:spPr>
          <a:xfrm>
            <a:off x="1487488" y="2756925"/>
            <a:ext cx="3810000" cy="2540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文本框 6"/>
          <p:cNvSpPr txBox="1"/>
          <p:nvPr/>
        </p:nvSpPr>
        <p:spPr>
          <a:xfrm>
            <a:off x="1077506" y="5733257"/>
            <a:ext cx="8037778" cy="913199"/>
          </a:xfrm>
          <a:prstGeom prst="rect">
            <a:avLst/>
          </a:prstGeom>
          <a:noFill/>
        </p:spPr>
        <p:txBody>
          <a:bodyPr wrap="none" rtlCol="0">
            <a:spAutoFit/>
          </a:bodyPr>
          <a:lstStyle/>
          <a:p>
            <a:r>
              <a:rPr lang="zh-CN" altLang="en-US" sz="26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没有共产党，就没有新中国！</a:t>
            </a:r>
            <a:endParaRPr lang="en-US" altLang="zh-CN" sz="26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6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只有共产党才能救中国，只有共产党才能发展中国！</a:t>
            </a:r>
          </a:p>
        </p:txBody>
      </p:sp>
    </p:spTree>
    <p:extLst>
      <p:ext uri="{BB962C8B-B14F-4D97-AF65-F5344CB8AC3E}">
        <p14:creationId xmlns:p14="http://schemas.microsoft.com/office/powerpoint/2010/main" val="51725506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10703984" y="0"/>
            <a:ext cx="1488016" cy="6858000"/>
          </a:xfrm>
          <a:prstGeom prst="rect">
            <a:avLst/>
          </a:prstGeom>
          <a:solidFill>
            <a:srgbClr val="00206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anchor="ctr" anchorCtr="1"/>
          <a:lstStyle/>
          <a:p>
            <a:pPr algn="ctr" defTabSz="1218938">
              <a:defRPr/>
            </a:pP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组织 </a:t>
            </a:r>
            <a:r>
              <a:rPr lang="en-US" altLang="zh-CN"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自组织 原理</a:t>
            </a:r>
          </a:p>
        </p:txBody>
      </p:sp>
      <p:sp>
        <p:nvSpPr>
          <p:cNvPr id="11" name="TextBox 10"/>
          <p:cNvSpPr txBox="1"/>
          <p:nvPr/>
        </p:nvSpPr>
        <p:spPr>
          <a:xfrm>
            <a:off x="1102785" y="4967818"/>
            <a:ext cx="6032421" cy="830997"/>
          </a:xfrm>
          <a:prstGeom prst="rect">
            <a:avLst/>
          </a:prstGeom>
          <a:noFill/>
        </p:spPr>
        <p:txBody>
          <a:bodyPr wrap="none">
            <a:spAutoFit/>
          </a:bodyPr>
          <a:lstStyle/>
          <a:p>
            <a:pPr defTabSz="1219023">
              <a:defRPr/>
            </a:pPr>
            <a:r>
              <a:rPr lang="zh-CN" altLang="en-US" sz="2400" dirty="0">
                <a:solidFill>
                  <a:srgbClr val="C00000"/>
                </a:solidFill>
                <a:effectLst>
                  <a:outerShdw blurRad="38100" dist="38100" dir="2700000" algn="tl">
                    <a:srgbClr val="000000">
                      <a:alpha val="43137"/>
                    </a:srgbClr>
                  </a:outerShdw>
                </a:effectLst>
                <a:latin typeface="方正粗宋简体" pitchFamily="65" charset="-122"/>
                <a:ea typeface="方正粗宋简体" pitchFamily="65" charset="-122"/>
              </a:rPr>
              <a:t>组织</a:t>
            </a:r>
            <a:r>
              <a:rPr lang="zh-CN" altLang="en-US" sz="2400" dirty="0">
                <a:solidFill>
                  <a:srgbClr val="0070C0"/>
                </a:solidFill>
                <a:effectLst>
                  <a:outerShdw blurRad="38100" dist="38100" dir="2700000" algn="tl">
                    <a:srgbClr val="000000">
                      <a:alpha val="43137"/>
                    </a:srgbClr>
                  </a:outerShdw>
                </a:effectLst>
                <a:latin typeface="方正粗宋简体" pitchFamily="65" charset="-122"/>
                <a:ea typeface="方正粗宋简体" pitchFamily="65" charset="-122"/>
              </a:rPr>
              <a:t>主要解决序参量的发展</a:t>
            </a:r>
            <a:r>
              <a:rPr lang="zh-CN" altLang="en-US" sz="2400" dirty="0">
                <a:solidFill>
                  <a:srgbClr val="C00000"/>
                </a:solidFill>
                <a:effectLst>
                  <a:outerShdw blurRad="38100" dist="38100" dir="2700000" algn="tl">
                    <a:srgbClr val="000000">
                      <a:alpha val="43137"/>
                    </a:srgbClr>
                  </a:outerShdw>
                </a:effectLst>
                <a:latin typeface="方正粗宋简体" pitchFamily="65" charset="-122"/>
                <a:ea typeface="方正粗宋简体" pitchFamily="65" charset="-122"/>
              </a:rPr>
              <a:t>方向</a:t>
            </a:r>
            <a:r>
              <a:rPr lang="zh-CN" altLang="en-US" sz="2400" dirty="0">
                <a:solidFill>
                  <a:srgbClr val="0070C0"/>
                </a:solidFill>
                <a:effectLst>
                  <a:outerShdw blurRad="38100" dist="38100" dir="2700000" algn="tl">
                    <a:srgbClr val="000000">
                      <a:alpha val="43137"/>
                    </a:srgbClr>
                  </a:outerShdw>
                </a:effectLst>
                <a:latin typeface="方正粗宋简体" pitchFamily="65" charset="-122"/>
                <a:ea typeface="方正粗宋简体" pitchFamily="65" charset="-122"/>
              </a:rPr>
              <a:t>问题</a:t>
            </a:r>
            <a:endParaRPr lang="en-US" altLang="zh-CN" sz="2400" dirty="0">
              <a:solidFill>
                <a:srgbClr val="0070C0"/>
              </a:solidFill>
              <a:effectLst>
                <a:outerShdw blurRad="38100" dist="38100" dir="2700000" algn="tl">
                  <a:srgbClr val="000000">
                    <a:alpha val="43137"/>
                  </a:srgbClr>
                </a:outerShdw>
              </a:effectLst>
              <a:latin typeface="方正粗宋简体" pitchFamily="65" charset="-122"/>
              <a:ea typeface="方正粗宋简体" pitchFamily="65" charset="-122"/>
            </a:endParaRPr>
          </a:p>
          <a:p>
            <a:pPr defTabSz="1219023">
              <a:defRPr/>
            </a:pPr>
            <a:r>
              <a:rPr lang="zh-CN" altLang="en-US" sz="2400" dirty="0">
                <a:solidFill>
                  <a:srgbClr val="C00000"/>
                </a:solidFill>
                <a:effectLst>
                  <a:outerShdw blurRad="38100" dist="38100" dir="2700000" algn="tl">
                    <a:srgbClr val="000000">
                      <a:alpha val="43137"/>
                    </a:srgbClr>
                  </a:outerShdw>
                </a:effectLst>
                <a:latin typeface="方正粗宋简体" pitchFamily="65" charset="-122"/>
                <a:ea typeface="方正粗宋简体" pitchFamily="65" charset="-122"/>
              </a:rPr>
              <a:t>自组织</a:t>
            </a:r>
            <a:r>
              <a:rPr lang="zh-CN" altLang="en-US" sz="2400" dirty="0">
                <a:solidFill>
                  <a:srgbClr val="0070C0"/>
                </a:solidFill>
                <a:effectLst>
                  <a:outerShdw blurRad="38100" dist="38100" dir="2700000" algn="tl">
                    <a:srgbClr val="000000">
                      <a:alpha val="43137"/>
                    </a:srgbClr>
                  </a:outerShdw>
                </a:effectLst>
                <a:latin typeface="方正粗宋简体" pitchFamily="65" charset="-122"/>
                <a:ea typeface="方正粗宋简体" pitchFamily="65" charset="-122"/>
              </a:rPr>
              <a:t>主要解决序参量的驱动力的</a:t>
            </a:r>
            <a:r>
              <a:rPr lang="zh-CN" altLang="en-US" sz="2400" dirty="0">
                <a:solidFill>
                  <a:srgbClr val="C00000"/>
                </a:solidFill>
                <a:effectLst>
                  <a:outerShdw blurRad="38100" dist="38100" dir="2700000" algn="tl">
                    <a:srgbClr val="000000">
                      <a:alpha val="43137"/>
                    </a:srgbClr>
                  </a:outerShdw>
                </a:effectLst>
                <a:latin typeface="方正粗宋简体" pitchFamily="65" charset="-122"/>
                <a:ea typeface="方正粗宋简体" pitchFamily="65" charset="-122"/>
              </a:rPr>
              <a:t>量</a:t>
            </a:r>
            <a:r>
              <a:rPr lang="zh-CN" altLang="en-US" sz="2400" dirty="0">
                <a:solidFill>
                  <a:srgbClr val="0070C0"/>
                </a:solidFill>
                <a:effectLst>
                  <a:outerShdw blurRad="38100" dist="38100" dir="2700000" algn="tl">
                    <a:srgbClr val="000000">
                      <a:alpha val="43137"/>
                    </a:srgbClr>
                  </a:outerShdw>
                </a:effectLst>
                <a:latin typeface="方正粗宋简体" pitchFamily="65" charset="-122"/>
                <a:ea typeface="方正粗宋简体" pitchFamily="65" charset="-122"/>
              </a:rPr>
              <a:t>的问题</a:t>
            </a:r>
          </a:p>
        </p:txBody>
      </p:sp>
      <p:sp>
        <p:nvSpPr>
          <p:cNvPr id="15" name="TextBox 14"/>
          <p:cNvSpPr txBox="1"/>
          <p:nvPr/>
        </p:nvSpPr>
        <p:spPr>
          <a:xfrm>
            <a:off x="1102784" y="5831418"/>
            <a:ext cx="5416868" cy="461665"/>
          </a:xfrm>
          <a:prstGeom prst="rect">
            <a:avLst/>
          </a:prstGeom>
          <a:noFill/>
        </p:spPr>
        <p:txBody>
          <a:bodyPr wrap="none">
            <a:spAutoFit/>
          </a:bodyPr>
          <a:lstStyle/>
          <a:p>
            <a:pPr defTabSz="1219023">
              <a:defRPr/>
            </a:pPr>
            <a:r>
              <a:rPr lang="zh-CN" altLang="en-US" sz="2400" dirty="0">
                <a:solidFill>
                  <a:prstClr val="black"/>
                </a:solidFill>
                <a:effectLst>
                  <a:outerShdw blurRad="38100" dist="38100" dir="2700000" algn="tl">
                    <a:srgbClr val="000000">
                      <a:alpha val="43137"/>
                    </a:srgbClr>
                  </a:outerShdw>
                </a:effectLst>
                <a:latin typeface="幼圆" pitchFamily="49" charset="-122"/>
                <a:ea typeface="幼圆" pitchFamily="49" charset="-122"/>
              </a:rPr>
              <a:t>因势利导：星星之火可以燎原、都江堰</a:t>
            </a:r>
            <a:endParaRPr lang="en-US" altLang="zh-CN" sz="2400" dirty="0">
              <a:solidFill>
                <a:prstClr val="black"/>
              </a:solidFill>
              <a:effectLst>
                <a:outerShdw blurRad="38100" dist="38100" dir="2700000" algn="tl">
                  <a:srgbClr val="000000">
                    <a:alpha val="43137"/>
                  </a:srgbClr>
                </a:outerShdw>
              </a:effectLst>
              <a:latin typeface="幼圆" pitchFamily="49" charset="-122"/>
              <a:ea typeface="幼圆" pitchFamily="49" charset="-122"/>
            </a:endParaRPr>
          </a:p>
        </p:txBody>
      </p:sp>
      <p:sp>
        <p:nvSpPr>
          <p:cNvPr id="2" name="TextBox 1"/>
          <p:cNvSpPr txBox="1"/>
          <p:nvPr/>
        </p:nvSpPr>
        <p:spPr>
          <a:xfrm>
            <a:off x="266431" y="819917"/>
            <a:ext cx="7374135" cy="666786"/>
          </a:xfrm>
          <a:prstGeom prst="rect">
            <a:avLst/>
          </a:prstGeom>
          <a:noFill/>
        </p:spPr>
        <p:txBody>
          <a:bodyPr wrap="none">
            <a:spAutoFit/>
          </a:bodyPr>
          <a:lstStyle/>
          <a:p>
            <a:pPr defTabSz="1218938">
              <a:defRPr/>
            </a:pPr>
            <a:r>
              <a:rPr lang="zh-CN" altLang="en-US" sz="3733"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党的群众路线教育活动的重要意义</a:t>
            </a:r>
          </a:p>
        </p:txBody>
      </p:sp>
      <p:grpSp>
        <p:nvGrpSpPr>
          <p:cNvPr id="3" name="组合 2"/>
          <p:cNvGrpSpPr/>
          <p:nvPr/>
        </p:nvGrpSpPr>
        <p:grpSpPr>
          <a:xfrm>
            <a:off x="347422" y="1892829"/>
            <a:ext cx="9959927" cy="2978372"/>
            <a:chOff x="251519" y="864998"/>
            <a:chExt cx="7469945" cy="2233779"/>
          </a:xfrm>
        </p:grpSpPr>
        <p:pic>
          <p:nvPicPr>
            <p:cNvPr id="6" name="图片 5"/>
            <p:cNvPicPr preferRelativeResize="0">
              <a:picLocks/>
            </p:cNvPicPr>
            <p:nvPr/>
          </p:nvPicPr>
          <p:blipFill>
            <a:blip r:embed="rId3">
              <a:extLst>
                <a:ext uri="{28A0092B-C50C-407E-A947-70E740481C1C}">
                  <a14:useLocalDpi xmlns:a14="http://schemas.microsoft.com/office/drawing/2010/main" val="0"/>
                </a:ext>
              </a:extLst>
            </a:blip>
            <a:stretch>
              <a:fillRect/>
            </a:stretch>
          </p:blipFill>
          <p:spPr>
            <a:xfrm rot="21340019">
              <a:off x="251519" y="883423"/>
              <a:ext cx="2804447" cy="1714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preferRelativeResize="0">
              <a:picLocks/>
            </p:cNvPicPr>
            <p:nvPr/>
          </p:nvPicPr>
          <p:blipFill>
            <a:blip r:embed="rId4" cstate="print"/>
            <a:stretch>
              <a:fillRect/>
            </a:stretch>
          </p:blipFill>
          <p:spPr>
            <a:xfrm>
              <a:off x="2339752" y="955971"/>
              <a:ext cx="2804447" cy="1714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47" name="Picture 3"/>
            <p:cNvPicPr preferRelativeResize="0">
              <a:picLocks noChangeArrowheads="1"/>
            </p:cNvPicPr>
            <p:nvPr/>
          </p:nvPicPr>
          <p:blipFill rotWithShape="1">
            <a:blip r:embed="rId5"/>
            <a:srcRect l="5278" t="4803" r="4569" b="30488"/>
            <a:stretch/>
          </p:blipFill>
          <p:spPr bwMode="auto">
            <a:xfrm rot="271619">
              <a:off x="4567708" y="864998"/>
              <a:ext cx="3153756" cy="22064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矩形 7"/>
            <p:cNvSpPr/>
            <p:nvPr/>
          </p:nvSpPr>
          <p:spPr>
            <a:xfrm rot="320730">
              <a:off x="4908495" y="2365884"/>
              <a:ext cx="2776473" cy="732893"/>
            </a:xfrm>
            <a:prstGeom prst="rect">
              <a:avLst/>
            </a:prstGeom>
          </p:spPr>
          <p:txBody>
            <a:bodyPr wrap="square">
              <a:spAutoFit/>
            </a:bodyPr>
            <a:lstStyle/>
            <a:p>
              <a:pPr>
                <a:lnSpc>
                  <a:spcPts val="2267"/>
                </a:lnSpc>
              </a:pPr>
              <a:r>
                <a:rPr lang="zh-CN" altLang="en-US" sz="2400"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rPr>
                <a:t>只要我们永不动摇信仰、永不脱离群众，我们就能无往而不胜。</a:t>
              </a:r>
            </a:p>
          </p:txBody>
        </p:sp>
        <p:sp>
          <p:nvSpPr>
            <p:cNvPr id="12" name="矩形 11"/>
            <p:cNvSpPr/>
            <p:nvPr/>
          </p:nvSpPr>
          <p:spPr>
            <a:xfrm>
              <a:off x="2483768" y="1858928"/>
              <a:ext cx="2082104" cy="761747"/>
            </a:xfrm>
            <a:prstGeom prst="rect">
              <a:avLst/>
            </a:prstGeom>
          </p:spPr>
          <p:txBody>
            <a:bodyPr wrap="square">
              <a:spAutoFit/>
            </a:bodyPr>
            <a:lstStyle/>
            <a:p>
              <a:pPr>
                <a:lnSpc>
                  <a:spcPts val="2400"/>
                </a:lnSpc>
              </a:pPr>
              <a:r>
                <a:rPr lang="zh-CN" altLang="en-US" sz="2400"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rPr>
                <a:t>人民、只有人民，</a:t>
              </a:r>
              <a:endParaRPr lang="en-US" altLang="zh-CN" sz="2400"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endParaRPr>
            </a:p>
            <a:p>
              <a:pPr>
                <a:lnSpc>
                  <a:spcPts val="2400"/>
                </a:lnSpc>
              </a:pPr>
              <a:r>
                <a:rPr lang="zh-CN" altLang="en-US" sz="2400"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rPr>
                <a:t>才是创造世界</a:t>
              </a:r>
              <a:endParaRPr lang="en-US" altLang="zh-CN" sz="2400"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endParaRPr>
            </a:p>
            <a:p>
              <a:pPr>
                <a:lnSpc>
                  <a:spcPts val="2400"/>
                </a:lnSpc>
              </a:pPr>
              <a:r>
                <a:rPr lang="zh-CN" altLang="en-US" sz="2400"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rPr>
                <a:t>历史的动力。</a:t>
              </a:r>
            </a:p>
          </p:txBody>
        </p:sp>
        <p:sp>
          <p:nvSpPr>
            <p:cNvPr id="5" name="文本框 4"/>
            <p:cNvSpPr txBox="1"/>
            <p:nvPr/>
          </p:nvSpPr>
          <p:spPr>
            <a:xfrm rot="21278896">
              <a:off x="851760" y="988255"/>
              <a:ext cx="1523494" cy="346249"/>
            </a:xfrm>
            <a:prstGeom prst="rect">
              <a:avLst/>
            </a:prstGeom>
            <a:noFill/>
          </p:spPr>
          <p:txBody>
            <a:bodyPr wrap="none" rtlCol="0">
              <a:spAutoFit/>
            </a:bodyPr>
            <a:lstStyle/>
            <a:p>
              <a:r>
                <a:rPr lang="zh-CN" altLang="en-US" sz="2400" dirty="0">
                  <a:ln w="6600">
                    <a:solidFill>
                      <a:schemeClr val="accent2"/>
                    </a:solidFill>
                    <a:prstDash val="solid"/>
                  </a:ln>
                  <a:solidFill>
                    <a:srgbClr val="FFFFFF"/>
                  </a:solidFill>
                  <a:effectLst>
                    <a:outerShdw dist="38100" dir="2700000" algn="tl" rotWithShape="0">
                      <a:schemeClr val="accent2"/>
                    </a:outerShdw>
                  </a:effectLst>
                  <a:latin typeface="方正超粗黑简体" panose="03000509000000000000" pitchFamily="65" charset="-122"/>
                  <a:ea typeface="方正超粗黑简体" panose="03000509000000000000" pitchFamily="65" charset="-122"/>
                </a:rPr>
                <a:t>历史唯物主义</a:t>
              </a:r>
            </a:p>
          </p:txBody>
        </p:sp>
      </p:grpSp>
    </p:spTree>
    <p:extLst>
      <p:ext uri="{BB962C8B-B14F-4D97-AF65-F5344CB8AC3E}">
        <p14:creationId xmlns:p14="http://schemas.microsoft.com/office/powerpoint/2010/main" val="2750255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screen"/>
          <a:srcRect/>
          <a:stretch>
            <a:fillRect/>
          </a:stretch>
        </p:blipFill>
        <p:spPr bwMode="auto">
          <a:xfrm>
            <a:off x="431371" y="644691"/>
            <a:ext cx="1920213" cy="284515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2" descr="c:\documents and settings\arthur wang\application data\360se6\User Data\temp\b03533fa828ba61e3575ef494334970a304e5938.jpg"/>
          <p:cNvPicPr>
            <a:picLocks noChangeAspect="1" noChangeArrowheads="1"/>
          </p:cNvPicPr>
          <p:nvPr/>
        </p:nvPicPr>
        <p:blipFill>
          <a:blip r:embed="rId3" cstate="screen"/>
          <a:srcRect/>
          <a:stretch>
            <a:fillRect/>
          </a:stretch>
        </p:blipFill>
        <p:spPr bwMode="auto">
          <a:xfrm>
            <a:off x="991986" y="1700808"/>
            <a:ext cx="1472709" cy="204542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62"/>
          <p:cNvSpPr txBox="1">
            <a:spLocks noChangeArrowheads="1"/>
          </p:cNvSpPr>
          <p:nvPr/>
        </p:nvSpPr>
        <p:spPr bwMode="auto">
          <a:xfrm>
            <a:off x="5714997" y="5905518"/>
            <a:ext cx="3429000" cy="420564"/>
          </a:xfrm>
          <a:prstGeom prst="rect">
            <a:avLst/>
          </a:prstGeom>
          <a:noFill/>
          <a:ln w="9525">
            <a:noFill/>
            <a:miter lim="800000"/>
          </a:ln>
        </p:spPr>
        <p:txBody>
          <a:bodyPr>
            <a:spAutoFit/>
          </a:bodyPr>
          <a:lstStyle/>
          <a:p>
            <a:pPr algn="ctr" defTabSz="1219170"/>
            <a:r>
              <a:rPr lang="zh-CN" altLang="en-US" sz="2133" dirty="0">
                <a:solidFill>
                  <a:prstClr val="black"/>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钱学森的系统科学体系</a:t>
            </a:r>
          </a:p>
        </p:txBody>
      </p:sp>
      <p:sp>
        <p:nvSpPr>
          <p:cNvPr id="7" name="TextBox 6"/>
          <p:cNvSpPr txBox="1"/>
          <p:nvPr/>
        </p:nvSpPr>
        <p:spPr>
          <a:xfrm>
            <a:off x="2762227" y="1904990"/>
            <a:ext cx="3810027" cy="2061718"/>
          </a:xfrm>
          <a:prstGeom prst="rect">
            <a:avLst/>
          </a:prstGeom>
          <a:noFill/>
        </p:spPr>
        <p:txBody>
          <a:bodyPr wrap="square" rtlCol="0">
            <a:spAutoFit/>
          </a:bodyPr>
          <a:lstStyle/>
          <a:p>
            <a:pPr indent="353898" algn="just" defTabSz="1219170"/>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将系统论引入中国，创立了“中西合璧”的</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系统科学体系</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，将</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系统论</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提升到了</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哲学</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层面，重视“</a:t>
            </a:r>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系统工程</a:t>
            </a:r>
            <a:r>
              <a:rPr lang="zh-CN" altLang="en-US"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endParaRPr lang="en-US" altLang="zh-CN"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353898" algn="just" defTabSz="1219170"/>
            <a:r>
              <a:rPr lang="zh-CN" altLang="en-US" sz="2133" b="1" dirty="0">
                <a:solidFill>
                  <a:srgbClr val="FF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系统论是系统科学通向马克思主义哲学的桥梁。</a:t>
            </a:r>
            <a:endParaRPr lang="en-US" altLang="zh-CN" sz="2133" dirty="0">
              <a:solidFill>
                <a:prstClr val="black"/>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
        <p:nvSpPr>
          <p:cNvPr id="10" name="矩形 9"/>
          <p:cNvSpPr/>
          <p:nvPr/>
        </p:nvSpPr>
        <p:spPr>
          <a:xfrm>
            <a:off x="400010" y="4159190"/>
            <a:ext cx="6737847" cy="913199"/>
          </a:xfrm>
          <a:prstGeom prst="rect">
            <a:avLst/>
          </a:prstGeom>
        </p:spPr>
        <p:txBody>
          <a:bodyPr wrap="square">
            <a:spAutoFit/>
          </a:bodyPr>
          <a:lstStyle/>
          <a:p>
            <a:pPr defTabSz="1219170"/>
            <a:r>
              <a:rPr lang="zh-CN" altLang="en-US" sz="2667"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系统观是科学的世界</a:t>
            </a:r>
            <a:endParaRPr lang="en-US" altLang="zh-CN" sz="2667"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defTabSz="1219170"/>
            <a:r>
              <a:rPr lang="zh-CN" altLang="en-US" sz="2667"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观的重要组成部分</a:t>
            </a:r>
          </a:p>
        </p:txBody>
      </p:sp>
      <p:sp>
        <p:nvSpPr>
          <p:cNvPr id="11" name="TextBox 10"/>
          <p:cNvSpPr txBox="1"/>
          <p:nvPr/>
        </p:nvSpPr>
        <p:spPr>
          <a:xfrm>
            <a:off x="4683550" y="740702"/>
            <a:ext cx="4096861" cy="913199"/>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defTabSz="1219170"/>
            <a:r>
              <a:rPr lang="zh-CN" altLang="en-US"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系统科学体系的集大成者</a:t>
            </a:r>
            <a:endParaRPr lang="en-US" altLang="zh-CN"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defTabSz="1219170"/>
            <a:r>
              <a:rPr lang="zh-CN" altLang="en-US"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为全人类做出了巨大贡献</a:t>
            </a:r>
          </a:p>
        </p:txBody>
      </p:sp>
      <p:sp>
        <p:nvSpPr>
          <p:cNvPr id="12" name="矩形 11"/>
          <p:cNvSpPr/>
          <p:nvPr/>
        </p:nvSpPr>
        <p:spPr>
          <a:xfrm>
            <a:off x="2543605" y="781739"/>
            <a:ext cx="2066720"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defTabSz="1219170"/>
            <a:r>
              <a:rPr lang="zh-CN" altLang="en-US" sz="4800" b="1" spc="67"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anose="03000509000000000000" pitchFamily="65" charset="-122"/>
                <a:ea typeface="方正粗宋简体" panose="03000509000000000000" pitchFamily="65" charset="-122"/>
              </a:rPr>
              <a:t>钱学森</a:t>
            </a:r>
            <a:endParaRPr lang="en-US" altLang="zh-CN" sz="4800" b="1" spc="67"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anose="03000509000000000000" pitchFamily="65" charset="-122"/>
              <a:ea typeface="方正粗宋简体" panose="03000509000000000000" pitchFamily="65" charset="-122"/>
            </a:endParaRPr>
          </a:p>
        </p:txBody>
      </p:sp>
      <p:sp>
        <p:nvSpPr>
          <p:cNvPr id="2" name="文本框 1"/>
          <p:cNvSpPr txBox="1"/>
          <p:nvPr/>
        </p:nvSpPr>
        <p:spPr>
          <a:xfrm>
            <a:off x="445301" y="5174225"/>
            <a:ext cx="5109091" cy="1200329"/>
          </a:xfrm>
          <a:prstGeom prst="rect">
            <a:avLst/>
          </a:prstGeom>
          <a:ln w="3175"/>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2400" dirty="0">
                <a:latin typeface="幼圆" panose="02010509060101010101" pitchFamily="49" charset="-122"/>
                <a:ea typeface="幼圆" panose="02010509060101010101" pitchFamily="49" charset="-122"/>
              </a:rPr>
              <a:t>两弹一星是系统工程的硕果</a:t>
            </a:r>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钱学森是人民功勋科学家</a:t>
            </a:r>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其系统科学体系是全人类的宝贵财富</a:t>
            </a:r>
          </a:p>
        </p:txBody>
      </p:sp>
      <p:sp>
        <p:nvSpPr>
          <p:cNvPr id="3" name="文本框 2"/>
          <p:cNvSpPr txBox="1"/>
          <p:nvPr/>
        </p:nvSpPr>
        <p:spPr>
          <a:xfrm>
            <a:off x="8819353" y="781739"/>
            <a:ext cx="2976331" cy="830997"/>
          </a:xfrm>
          <a:prstGeom prst="rect">
            <a:avLst/>
          </a:prstGeom>
          <a:noFill/>
          <a:ln w="3175">
            <a:solidFill>
              <a:schemeClr val="tx1"/>
            </a:solidFill>
          </a:ln>
        </p:spPr>
        <p:txBody>
          <a:bodyPr wrap="square" rtlCol="0">
            <a:spAutoFit/>
          </a:bodyPr>
          <a:lstStyle/>
          <a:p>
            <a:pPr algn="ct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马克思主义哲学理论指导下的系统论</a:t>
            </a:r>
          </a:p>
        </p:txBody>
      </p:sp>
      <p:sp>
        <p:nvSpPr>
          <p:cNvPr id="8" name="文本框 7"/>
          <p:cNvSpPr txBox="1"/>
          <p:nvPr/>
        </p:nvSpPr>
        <p:spPr>
          <a:xfrm>
            <a:off x="9090443" y="1604798"/>
            <a:ext cx="2646878" cy="461665"/>
          </a:xfrm>
          <a:prstGeom prst="rect">
            <a:avLst/>
          </a:prstGeom>
          <a:noFill/>
        </p:spPr>
        <p:txBody>
          <a:bodyPr wrap="none" rtlCol="0">
            <a:spAutoFit/>
          </a:bodyPr>
          <a:lstStyle/>
          <a:p>
            <a:r>
              <a:rPr lang="zh-CN" altLang="en-US" sz="2400" dirty="0">
                <a:latin typeface="幼圆" panose="02010509060101010101" pitchFamily="49" charset="-122"/>
                <a:ea typeface="幼圆" panose="02010509060101010101" pitchFamily="49" charset="-122"/>
              </a:rPr>
              <a:t>自认毛主席的学生</a:t>
            </a:r>
          </a:p>
        </p:txBody>
      </p:sp>
      <p:pic>
        <p:nvPicPr>
          <p:cNvPr id="9" name="图片 8"/>
          <p:cNvPicPr>
            <a:picLocks noChangeAspect="1"/>
          </p:cNvPicPr>
          <p:nvPr/>
        </p:nvPicPr>
        <p:blipFill>
          <a:blip r:embed="rId4" cstate="screen"/>
          <a:stretch>
            <a:fillRect/>
          </a:stretch>
        </p:blipFill>
        <p:spPr>
          <a:xfrm>
            <a:off x="8626809" y="2686530"/>
            <a:ext cx="3467212" cy="2658905"/>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图片 12" descr="钱学森系统科学体系.jpg"/>
          <p:cNvPicPr>
            <a:picLocks noChangeAspect="1"/>
          </p:cNvPicPr>
          <p:nvPr/>
        </p:nvPicPr>
        <p:blipFill>
          <a:blip r:embed="rId5" cstate="screen"/>
          <a:stretch>
            <a:fillRect/>
          </a:stretch>
        </p:blipFill>
        <p:spPr>
          <a:xfrm>
            <a:off x="5048243" y="1714489"/>
            <a:ext cx="4729904" cy="4354815"/>
          </a:xfrm>
          <a:prstGeom prst="rect">
            <a:avLst/>
          </a:prstGeom>
        </p:spPr>
      </p:pic>
      <p:sp>
        <p:nvSpPr>
          <p:cNvPr id="14" name="TextBox 13"/>
          <p:cNvSpPr txBox="1"/>
          <p:nvPr/>
        </p:nvSpPr>
        <p:spPr>
          <a:xfrm>
            <a:off x="7072891" y="2727955"/>
            <a:ext cx="712491" cy="246221"/>
          </a:xfrm>
          <a:prstGeom prst="rect">
            <a:avLst/>
          </a:prstGeom>
          <a:ln w="3175"/>
        </p:spPr>
        <p:style>
          <a:lnRef idx="2">
            <a:schemeClr val="accent2"/>
          </a:lnRef>
          <a:fillRef idx="1">
            <a:schemeClr val="lt1"/>
          </a:fillRef>
          <a:effectRef idx="0">
            <a:schemeClr val="accent2"/>
          </a:effectRef>
          <a:fontRef idx="minor">
            <a:schemeClr val="dk1"/>
          </a:fontRef>
        </p:style>
        <p:txBody>
          <a:bodyPr wrap="none" lIns="48000" tIns="0" rIns="48000" bIns="0" rtlCol="0">
            <a:spAutoFit/>
          </a:bodyPr>
          <a:lstStyle/>
          <a:p>
            <a:pPr algn="ctr"/>
            <a:r>
              <a:rPr lang="zh-CN" altLang="en-US" sz="16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a:t>
            </a:r>
          </a:p>
        </p:txBody>
      </p:sp>
    </p:spTree>
    <p:extLst>
      <p:ext uri="{BB962C8B-B14F-4D97-AF65-F5344CB8AC3E}">
        <p14:creationId xmlns:p14="http://schemas.microsoft.com/office/powerpoint/2010/main" val="21104645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622085" y="4283910"/>
            <a:ext cx="4906631" cy="2985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03445" y="932723"/>
            <a:ext cx="4698722" cy="584775"/>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吸引子最重要的属性是：</a:t>
            </a:r>
          </a:p>
        </p:txBody>
      </p:sp>
      <p:sp>
        <p:nvSpPr>
          <p:cNvPr id="3" name="TextBox 2"/>
          <p:cNvSpPr txBox="1"/>
          <p:nvPr/>
        </p:nvSpPr>
        <p:spPr>
          <a:xfrm>
            <a:off x="5807968" y="727538"/>
            <a:ext cx="2465868" cy="995209"/>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5867"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方正超粗黑简体" panose="03000509000000000000" pitchFamily="65" charset="-122"/>
                <a:ea typeface="方正超粗黑简体" panose="03000509000000000000" pitchFamily="65" charset="-122"/>
              </a:rPr>
              <a:t>使命感</a:t>
            </a:r>
          </a:p>
        </p:txBody>
      </p:sp>
      <p:sp>
        <p:nvSpPr>
          <p:cNvPr id="6" name="TextBox 5"/>
          <p:cNvSpPr txBox="1"/>
          <p:nvPr/>
        </p:nvSpPr>
        <p:spPr>
          <a:xfrm>
            <a:off x="1199456" y="4477372"/>
            <a:ext cx="6912768" cy="1938992"/>
          </a:xfrm>
          <a:prstGeom prst="rect">
            <a:avLst/>
          </a:prstGeom>
          <a:noFill/>
          <a:ln w="3175"/>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我们的国家有个优秀的吸引子：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中国共产党</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我们的党有个优秀的吸引子：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党中央</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我们的党中央有个优秀的吸引子：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习近平</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我们的企业有个优秀的吸引子：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油田领导班子</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我们的单位有个优秀的吸引子：</a:t>
            </a:r>
            <a:r>
              <a:rPr lang="zh-CN" altLang="en-US"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信息中心领导班子</a:t>
            </a:r>
            <a:endParaRPr lang="en-US" altLang="zh-CN" sz="2400"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b="3660"/>
          <a:stretch/>
        </p:blipFill>
        <p:spPr bwMode="auto">
          <a:xfrm>
            <a:off x="1240185" y="1753459"/>
            <a:ext cx="6816000" cy="25304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3" name="Picture 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184565" y="4535664"/>
            <a:ext cx="384043" cy="376115"/>
          </a:xfrm>
          <a:prstGeom prst="rect">
            <a:avLst/>
          </a:prstGeom>
          <a:noFill/>
          <a:ln>
            <a:noFill/>
          </a:ln>
          <a:effectLst>
            <a:glow rad="101600">
              <a:schemeClr val="bg1">
                <a:alpha val="6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6214781" y="2153566"/>
            <a:ext cx="5929892" cy="2554545"/>
          </a:xfrm>
          <a:prstGeom prst="rect">
            <a:avLst/>
          </a:prstGeom>
          <a:solidFill>
            <a:schemeClr val="bg1">
              <a:alpha val="83000"/>
            </a:schemeClr>
          </a:solidFill>
          <a:effectLst>
            <a:softEdge rad="317500"/>
          </a:effectLst>
        </p:spPr>
        <p:txBody>
          <a:bodyPr wrap="none" rtlCol="0">
            <a:spAutoFit/>
          </a:bodyPr>
          <a:lstStyle/>
          <a:p>
            <a:pPr algn="r"/>
            <a:endParaRPr lang="en-US" altLang="zh-CN"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共产党员是用特殊材料制成的！</a:t>
            </a:r>
            <a:endParaRPr lang="en-US" altLang="zh-CN"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主要说的是吸引子，不是系统体。</a:t>
            </a:r>
            <a:endParaRPr lang="en-US" altLang="zh-CN"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是思想，是共产主义伟大理想。</a:t>
            </a:r>
            <a:endParaRPr lang="en-US" altLang="zh-CN"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是信念，是实现中国梦的光荣使命。</a:t>
            </a:r>
            <a:endParaRPr lang="en-US" altLang="zh-CN"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r"/>
            <a:endPar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7" name="TextBox 6"/>
          <p:cNvSpPr txBox="1"/>
          <p:nvPr/>
        </p:nvSpPr>
        <p:spPr>
          <a:xfrm>
            <a:off x="8302496" y="1703017"/>
            <a:ext cx="3554145" cy="830997"/>
          </a:xfrm>
          <a:prstGeom prst="rect">
            <a:avLst/>
          </a:prstGeom>
          <a:noFill/>
          <a:ln w="3175">
            <a:solidFill>
              <a:srgbClr val="C00000"/>
            </a:solidFill>
          </a:ln>
        </p:spPr>
        <p:txBody>
          <a:bodyPr wrap="square" rtlCol="0">
            <a:spAutoFit/>
          </a:bodyPr>
          <a:lstStyle/>
          <a:p>
            <a:pPr algn="dist"/>
            <a:r>
              <a:rPr lang="zh-CN" altLang="en-US" sz="24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每一个党员都要团结在</a:t>
            </a:r>
            <a:endParaRPr lang="en-US" altLang="zh-CN" sz="24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dist"/>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党</a:t>
            </a:r>
            <a:r>
              <a:rPr lang="en-US" altLang="zh-CN"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优秀吸引子</a:t>
            </a:r>
            <a:r>
              <a:rPr lang="zh-CN" altLang="en-US" sz="24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的周围</a:t>
            </a:r>
          </a:p>
        </p:txBody>
      </p:sp>
    </p:spTree>
    <p:extLst>
      <p:ext uri="{BB962C8B-B14F-4D97-AF65-F5344CB8AC3E}">
        <p14:creationId xmlns:p14="http://schemas.microsoft.com/office/powerpoint/2010/main" val="205140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afterEffect">
                                  <p:stCondLst>
                                    <p:cond delay="0"/>
                                  </p:stCondLst>
                                  <p:endCondLst>
                                    <p:cond evt="onNext" delay="0">
                                      <p:tgtEl>
                                        <p:sldTgt/>
                                      </p:tgtEl>
                                    </p:cond>
                                  </p:endCondLst>
                                  <p:childTnLst>
                                    <p:animEffect transition="out" filter="fade">
                                      <p:cBhvr>
                                        <p:cTn id="6" dur="2000" tmFilter="0, 0; .2, .5; .8, .5; 1, 0"/>
                                        <p:tgtEl>
                                          <p:spTgt spid="13"/>
                                        </p:tgtEl>
                                      </p:cBhvr>
                                    </p:animEffect>
                                    <p:animScale>
                                      <p:cBhvr>
                                        <p:cTn id="7" dur="100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9404" y="644692"/>
            <a:ext cx="8494633"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耗散结构系统需要强大的、优秀的吸引子，否则可能会解体。</a:t>
            </a:r>
          </a:p>
        </p:txBody>
      </p:sp>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03447" y="2996162"/>
            <a:ext cx="4224469" cy="331315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9" name="图片 8"/>
          <p:cNvPicPr>
            <a:picLocks noChangeAspect="1"/>
          </p:cNvPicPr>
          <p:nvPr/>
        </p:nvPicPr>
        <p:blipFill>
          <a:blip r:embed="rId3"/>
          <a:stretch>
            <a:fillRect/>
          </a:stretch>
        </p:blipFill>
        <p:spPr>
          <a:xfrm rot="245057">
            <a:off x="6496509" y="3174775"/>
            <a:ext cx="5134716" cy="33414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0" name="文本框 9"/>
          <p:cNvSpPr txBox="1"/>
          <p:nvPr/>
        </p:nvSpPr>
        <p:spPr>
          <a:xfrm>
            <a:off x="998974" y="1220755"/>
            <a:ext cx="6032421" cy="830997"/>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为什么前苏联变成耗散结构系统后解体了？</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为什么中国的改革虽有波折却蒸蒸日上？</a:t>
            </a:r>
          </a:p>
        </p:txBody>
      </p:sp>
      <p:sp>
        <p:nvSpPr>
          <p:cNvPr id="11" name="文本框 10"/>
          <p:cNvSpPr txBox="1"/>
          <p:nvPr/>
        </p:nvSpPr>
        <p:spPr>
          <a:xfrm>
            <a:off x="1295467" y="2180862"/>
            <a:ext cx="9623147" cy="584775"/>
          </a:xfrm>
          <a:prstGeom prst="rect">
            <a:avLst/>
          </a:prstGeom>
          <a:noFill/>
        </p:spPr>
        <p:txBody>
          <a:bodyPr wrap="none" rtlCol="0">
            <a:spAutoFit/>
          </a:bodyPr>
          <a:lstStyle/>
          <a:p>
            <a:r>
              <a:rPr lang="zh-CN" altLang="en-US" sz="32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因为我们的吸引子，中国共产党，更优秀！更强大！</a:t>
            </a:r>
          </a:p>
        </p:txBody>
      </p:sp>
    </p:spTree>
    <p:extLst>
      <p:ext uri="{BB962C8B-B14F-4D97-AF65-F5344CB8AC3E}">
        <p14:creationId xmlns:p14="http://schemas.microsoft.com/office/powerpoint/2010/main" val="34146126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1425" y="932723"/>
            <a:ext cx="7569701" cy="1077218"/>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全息系统论是马克思主义哲学</a:t>
            </a:r>
            <a:endPar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32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世界普遍联系原理</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”的继承和发展</a:t>
            </a:r>
          </a:p>
        </p:txBody>
      </p:sp>
      <p:pic>
        <p:nvPicPr>
          <p:cNvPr id="12" name="图片 11"/>
          <p:cNvPicPr>
            <a:picLocks noChangeAspect="1"/>
          </p:cNvPicPr>
          <p:nvPr/>
        </p:nvPicPr>
        <p:blipFill>
          <a:blip r:embed="rId2" cstate="print"/>
          <a:stretch>
            <a:fillRect/>
          </a:stretch>
        </p:blipFill>
        <p:spPr>
          <a:xfrm>
            <a:off x="4559830" y="2995771"/>
            <a:ext cx="4704524" cy="412845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 name="图片 1"/>
          <p:cNvPicPr>
            <a:picLocks noChangeAspect="1"/>
          </p:cNvPicPr>
          <p:nvPr/>
        </p:nvPicPr>
        <p:blipFill rotWithShape="1">
          <a:blip r:embed="rId3"/>
          <a:srcRect l="8410" t="9892" r="7491" b="10976"/>
          <a:stretch/>
        </p:blipFill>
        <p:spPr>
          <a:xfrm>
            <a:off x="8304245" y="2995771"/>
            <a:ext cx="3264363" cy="3762944"/>
          </a:xfrm>
          <a:prstGeom prst="rect">
            <a:avLst/>
          </a:prstGeom>
          <a:scene3d>
            <a:camera prst="perspectiveContrastingLeftFacing"/>
            <a:lightRig rig="threePt" dir="t"/>
          </a:scene3d>
          <a:sp3d extrusionH="241300" contourW="12700" prstMaterial="matte">
            <a:bevelT w="0" h="0"/>
            <a:bevelB w="38100" h="0"/>
            <a:contourClr>
              <a:schemeClr val="bg2"/>
            </a:contourClr>
          </a:sp3d>
        </p:spPr>
      </p:pic>
      <p:sp>
        <p:nvSpPr>
          <p:cNvPr id="3" name="文本框 2"/>
          <p:cNvSpPr txBox="1"/>
          <p:nvPr/>
        </p:nvSpPr>
        <p:spPr>
          <a:xfrm>
            <a:off x="1199456" y="3332990"/>
            <a:ext cx="3744416" cy="1734064"/>
          </a:xfrm>
          <a:prstGeom prst="rect">
            <a:avLst/>
          </a:prstGeom>
          <a:noFill/>
        </p:spPr>
        <p:txBody>
          <a:bodyPr wrap="square" rtlCol="0">
            <a:spAutoFit/>
          </a:bodyPr>
          <a:lstStyle/>
          <a:p>
            <a:r>
              <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n </a:t>
            </a:r>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越大，</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系统的维度就越多，</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可获得的信息也越全，</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联系也就越普遍。</a:t>
            </a:r>
          </a:p>
        </p:txBody>
      </p:sp>
      <p:sp>
        <p:nvSpPr>
          <p:cNvPr id="13" name="文本框 12"/>
          <p:cNvSpPr txBox="1"/>
          <p:nvPr/>
        </p:nvSpPr>
        <p:spPr>
          <a:xfrm>
            <a:off x="8400256" y="356659"/>
            <a:ext cx="3168352" cy="83099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系统观有助于更深刻地理解马克思主义</a:t>
            </a:r>
          </a:p>
        </p:txBody>
      </p:sp>
    </p:spTree>
    <p:extLst>
      <p:ext uri="{BB962C8B-B14F-4D97-AF65-F5344CB8AC3E}">
        <p14:creationId xmlns:p14="http://schemas.microsoft.com/office/powerpoint/2010/main" val="55216696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a:srcRect l="15000" r="13333"/>
          <a:stretch/>
        </p:blipFill>
        <p:spPr>
          <a:xfrm>
            <a:off x="431371" y="2468894"/>
            <a:ext cx="4128459" cy="4072231"/>
          </a:xfrm>
          <a:prstGeom prst="rect">
            <a:avLst/>
          </a:prstGeom>
          <a:scene3d>
            <a:camera prst="perspectiveContrastingRightFacing"/>
            <a:lightRig rig="threePt" dir="t"/>
          </a:scene3d>
        </p:spPr>
      </p:pic>
      <p:sp>
        <p:nvSpPr>
          <p:cNvPr id="4" name="文本框 3"/>
          <p:cNvSpPr txBox="1"/>
          <p:nvPr/>
        </p:nvSpPr>
        <p:spPr>
          <a:xfrm>
            <a:off x="911425" y="932723"/>
            <a:ext cx="6340197" cy="1077218"/>
          </a:xfrm>
          <a:prstGeom prst="rect">
            <a:avLst/>
          </a:prstGeom>
          <a:noFill/>
        </p:spPr>
        <p:txBody>
          <a:bodyPr wrap="none" rtlCol="0">
            <a:spAutoFit/>
          </a:bodyPr>
          <a:lstStyle/>
          <a:p>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量子力学强化了马克思主义哲学的</a:t>
            </a:r>
            <a:endPar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en-US" altLang="zh-CN"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32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物质第一性原理</a:t>
            </a:r>
            <a:r>
              <a:rPr lang="zh-CN" altLang="en-US" sz="32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p:txBody>
      </p:sp>
      <p:pic>
        <p:nvPicPr>
          <p:cNvPr id="6" name="图片 5"/>
          <p:cNvPicPr>
            <a:picLocks noChangeAspect="1"/>
          </p:cNvPicPr>
          <p:nvPr/>
        </p:nvPicPr>
        <p:blipFill rotWithShape="1">
          <a:blip r:embed="rId3"/>
          <a:srcRect b="10845"/>
          <a:stretch/>
        </p:blipFill>
        <p:spPr>
          <a:xfrm>
            <a:off x="4175787" y="2756925"/>
            <a:ext cx="3403600" cy="27966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图片 6"/>
          <p:cNvPicPr>
            <a:picLocks noChangeAspect="1"/>
          </p:cNvPicPr>
          <p:nvPr/>
        </p:nvPicPr>
        <p:blipFill>
          <a:blip r:embed="rId4"/>
          <a:stretch>
            <a:fillRect/>
          </a:stretch>
        </p:blipFill>
        <p:spPr>
          <a:xfrm>
            <a:off x="8208235" y="2840550"/>
            <a:ext cx="3480656" cy="28927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 name="文本框 7"/>
          <p:cNvSpPr txBox="1"/>
          <p:nvPr/>
        </p:nvSpPr>
        <p:spPr>
          <a:xfrm>
            <a:off x="1124089" y="4773149"/>
            <a:ext cx="2646878" cy="1610762"/>
          </a:xfrm>
          <a:prstGeom prst="rect">
            <a:avLst/>
          </a:prstGeom>
          <a:solidFill>
            <a:schemeClr val="bg1">
              <a:alpha val="79000"/>
            </a:schemeClr>
          </a:solidFill>
        </p:spPr>
        <p:txBody>
          <a:bodyPr wrap="none" rtlCol="0">
            <a:spAutoFit/>
          </a:bodyPr>
          <a:lstStyle/>
          <a:p>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a:t>
            </a:r>
            <a:endParaRPr lang="en-US" altLang="zh-CN"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辩证唯物主义</a:t>
            </a:r>
            <a:endParaRPr lang="en-US" altLang="zh-CN"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物质决定意识</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意识反作用于物质</a:t>
            </a:r>
          </a:p>
        </p:txBody>
      </p:sp>
      <p:sp>
        <p:nvSpPr>
          <p:cNvPr id="10" name="文本框 9"/>
          <p:cNvSpPr txBox="1"/>
          <p:nvPr/>
        </p:nvSpPr>
        <p:spPr>
          <a:xfrm>
            <a:off x="4113370" y="4773149"/>
            <a:ext cx="4185761" cy="1610762"/>
          </a:xfrm>
          <a:prstGeom prst="rect">
            <a:avLst/>
          </a:prstGeom>
          <a:solidFill>
            <a:schemeClr val="bg1">
              <a:alpha val="79000"/>
            </a:schemeClr>
          </a:solidFill>
        </p:spPr>
        <p:txBody>
          <a:bodyPr wrap="none" rtlCol="0">
            <a:spAutoFit/>
          </a:bodyPr>
          <a:lstStyle/>
          <a:p>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量子力学：</a:t>
            </a:r>
            <a:endParaRPr lang="en-US" altLang="zh-CN"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波函数坍缩</a:t>
            </a:r>
            <a:endParaRPr lang="en-US" altLang="zh-CN"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波函数从叠加态坍缩符合</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系统最大熵</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最大信息量</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原理</a:t>
            </a:r>
          </a:p>
        </p:txBody>
      </p:sp>
      <p:sp>
        <p:nvSpPr>
          <p:cNvPr id="11" name="文本框 10"/>
          <p:cNvSpPr txBox="1"/>
          <p:nvPr/>
        </p:nvSpPr>
        <p:spPr>
          <a:xfrm>
            <a:off x="8662741" y="4773149"/>
            <a:ext cx="2646878" cy="1610762"/>
          </a:xfrm>
          <a:prstGeom prst="rect">
            <a:avLst/>
          </a:prstGeom>
          <a:solidFill>
            <a:schemeClr val="bg1">
              <a:alpha val="79000"/>
            </a:schemeClr>
          </a:solidFill>
        </p:spPr>
        <p:txBody>
          <a:bodyPr wrap="none" rtlCol="0">
            <a:spAutoFit/>
          </a:bodyPr>
          <a:lstStyle/>
          <a:p>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a:t>
            </a:r>
            <a:endParaRPr lang="en-US" altLang="zh-CN"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r>
              <a:rPr lang="zh-CN" altLang="en-US"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信息的物质性</a:t>
            </a:r>
            <a:endParaRPr lang="en-US" altLang="zh-CN" sz="2400" b="1"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信息的产生和传递</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依赖于物质</a:t>
            </a:r>
          </a:p>
        </p:txBody>
      </p:sp>
      <p:sp>
        <p:nvSpPr>
          <p:cNvPr id="13" name="文本框 12"/>
          <p:cNvSpPr txBox="1"/>
          <p:nvPr/>
        </p:nvSpPr>
        <p:spPr>
          <a:xfrm>
            <a:off x="8400256" y="356659"/>
            <a:ext cx="3168352" cy="830997"/>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系统观有助于更深刻地理解马克思主义</a:t>
            </a:r>
          </a:p>
        </p:txBody>
      </p:sp>
    </p:spTree>
    <p:extLst>
      <p:ext uri="{BB962C8B-B14F-4D97-AF65-F5344CB8AC3E}">
        <p14:creationId xmlns:p14="http://schemas.microsoft.com/office/powerpoint/2010/main" val="13558071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719403" y="1988841"/>
            <a:ext cx="6985000" cy="3695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矩形 4"/>
          <p:cNvSpPr/>
          <p:nvPr/>
        </p:nvSpPr>
        <p:spPr>
          <a:xfrm>
            <a:off x="623392" y="1124745"/>
            <a:ext cx="6096000" cy="830997"/>
          </a:xfrm>
          <a:prstGeom prst="rect">
            <a:avLst/>
          </a:prstGeom>
        </p:spPr>
        <p:txBody>
          <a:bodyPr>
            <a:spAutoFit/>
          </a:bodyPr>
          <a:lstStyle/>
          <a:p>
            <a:r>
              <a:rPr lang="en-US" altLang="zh-CN" sz="2400" dirty="0">
                <a:latin typeface="幼圆" panose="02010509060101010101" pitchFamily="49" charset="-122"/>
                <a:ea typeface="幼圆" panose="02010509060101010101" pitchFamily="49" charset="-122"/>
              </a:rPr>
              <a:t>2015</a:t>
            </a:r>
            <a:r>
              <a:rPr lang="zh-CN" altLang="en-US" sz="2400" dirty="0">
                <a:latin typeface="幼圆" panose="02010509060101010101" pitchFamily="49" charset="-122"/>
                <a:ea typeface="幼圆" panose="02010509060101010101" pitchFamily="49" charset="-122"/>
              </a:rPr>
              <a:t>年</a:t>
            </a:r>
            <a:r>
              <a:rPr lang="en-US" altLang="zh-CN" sz="2400" dirty="0">
                <a:latin typeface="幼圆" panose="02010509060101010101" pitchFamily="49" charset="-122"/>
                <a:ea typeface="幼圆" panose="02010509060101010101" pitchFamily="49" charset="-122"/>
              </a:rPr>
              <a:t>1</a:t>
            </a:r>
            <a:r>
              <a:rPr lang="zh-CN" altLang="en-US" sz="2400" dirty="0">
                <a:latin typeface="幼圆" panose="02010509060101010101" pitchFamily="49" charset="-122"/>
                <a:ea typeface="幼圆" panose="02010509060101010101" pitchFamily="49" charset="-122"/>
              </a:rPr>
              <a:t>月</a:t>
            </a:r>
            <a:r>
              <a:rPr lang="en-US" altLang="zh-CN" sz="2400" dirty="0">
                <a:latin typeface="幼圆" panose="02010509060101010101" pitchFamily="49" charset="-122"/>
                <a:ea typeface="幼圆" panose="02010509060101010101" pitchFamily="49" charset="-122"/>
              </a:rPr>
              <a:t>23</a:t>
            </a:r>
            <a:r>
              <a:rPr lang="zh-CN" altLang="en-US" sz="2400" dirty="0">
                <a:latin typeface="幼圆" panose="02010509060101010101" pitchFamily="49" charset="-122"/>
                <a:ea typeface="幼圆" panose="02010509060101010101" pitchFamily="49" charset="-122"/>
              </a:rPr>
              <a:t>日，</a:t>
            </a:r>
            <a:endParaRPr lang="en-US" altLang="zh-CN" sz="2400" dirty="0">
              <a:latin typeface="幼圆" panose="02010509060101010101" pitchFamily="49" charset="-122"/>
              <a:ea typeface="幼圆" panose="02010509060101010101" pitchFamily="49" charset="-122"/>
            </a:endParaRPr>
          </a:p>
          <a:p>
            <a:r>
              <a:rPr lang="zh-CN" altLang="en-US" sz="2400" dirty="0">
                <a:latin typeface="幼圆" panose="02010509060101010101" pitchFamily="49" charset="-122"/>
                <a:ea typeface="幼圆" panose="02010509060101010101" pitchFamily="49" charset="-122"/>
              </a:rPr>
              <a:t>中共中央政治局进行第二十次集体学习。</a:t>
            </a:r>
          </a:p>
        </p:txBody>
      </p:sp>
      <p:sp>
        <p:nvSpPr>
          <p:cNvPr id="6" name="矩形 5"/>
          <p:cNvSpPr/>
          <p:nvPr/>
        </p:nvSpPr>
        <p:spPr>
          <a:xfrm>
            <a:off x="8112224" y="2379881"/>
            <a:ext cx="3744416" cy="3416320"/>
          </a:xfrm>
          <a:prstGeom prst="rect">
            <a:avLst/>
          </a:prstGeom>
        </p:spPr>
        <p:txBody>
          <a:bodyPr wrap="square">
            <a:spAutoFit/>
          </a:bodyPr>
          <a:lstStyle/>
          <a:p>
            <a:pPr indent="476239" algn="just"/>
            <a:r>
              <a:rPr lang="zh-CN" altLang="en-US" sz="2400" dirty="0">
                <a:latin typeface="方正粗宋简体" panose="03000509000000000000" pitchFamily="65" charset="-122"/>
                <a:ea typeface="方正粗宋简体" panose="03000509000000000000" pitchFamily="65" charset="-122"/>
              </a:rPr>
              <a:t>习近平讲了辩证唯物主义基本原理和方法：</a:t>
            </a:r>
            <a:endParaRPr lang="en-US" altLang="zh-CN" sz="2400" dirty="0">
              <a:latin typeface="方正粗宋简体" panose="03000509000000000000" pitchFamily="65" charset="-122"/>
              <a:ea typeface="方正粗宋简体" panose="03000509000000000000" pitchFamily="65" charset="-122"/>
            </a:endParaRPr>
          </a:p>
          <a:p>
            <a:pPr indent="476239" algn="just"/>
            <a:endParaRPr lang="zh-CN" altLang="en-US" sz="2400" dirty="0">
              <a:latin typeface="幼圆" panose="02010509060101010101" pitchFamily="49" charset="-122"/>
              <a:ea typeface="幼圆" panose="02010509060101010101" pitchFamily="49" charset="-122"/>
            </a:endParaRPr>
          </a:p>
          <a:p>
            <a:pPr indent="476239" algn="just"/>
            <a:r>
              <a:rPr lang="zh-CN" altLang="en-US" sz="2400" dirty="0">
                <a:latin typeface="幼圆" panose="02010509060101010101" pitchFamily="49" charset="-122"/>
                <a:ea typeface="幼圆" panose="02010509060101010101" pitchFamily="49" charset="-122"/>
              </a:rPr>
              <a:t>要学习掌握世界统一于物质、物质决定意识的原理，要准确把握我国不同发展阶段的</a:t>
            </a:r>
            <a:r>
              <a:rPr lang="zh-CN" altLang="en-US" sz="2400" b="1" dirty="0">
                <a:solidFill>
                  <a:srgbClr val="0070C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新变化新特点</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b="1" dirty="0">
                <a:solidFill>
                  <a:srgbClr val="0070C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使主观世界更好符合客观实际</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p>
        </p:txBody>
      </p:sp>
      <p:pic>
        <p:nvPicPr>
          <p:cNvPr id="2" name="图片 1"/>
          <p:cNvPicPr>
            <a:picLocks noChangeAspect="1"/>
          </p:cNvPicPr>
          <p:nvPr/>
        </p:nvPicPr>
        <p:blipFill rotWithShape="1">
          <a:blip r:embed="rId3"/>
          <a:srcRect l="18500" t="25809" r="16250" b="40928"/>
          <a:stretch/>
        </p:blipFill>
        <p:spPr>
          <a:xfrm>
            <a:off x="9744405" y="1028733"/>
            <a:ext cx="1536171" cy="1165371"/>
          </a:xfrm>
          <a:prstGeom prst="roundRect">
            <a:avLst>
              <a:gd name="adj" fmla="val 4167"/>
            </a:avLst>
          </a:prstGeom>
          <a:solidFill>
            <a:srgbClr val="FFFFFF"/>
          </a:solidFill>
          <a:ln w="7620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46402737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19403" y="825097"/>
            <a:ext cx="8930650" cy="748988"/>
          </a:xfrm>
          <a:prstGeom prst="rect">
            <a:avLst/>
          </a:prstGeom>
          <a:noFill/>
        </p:spPr>
        <p:txBody>
          <a:bodyPr wrap="none" rtlCol="0">
            <a:spAutoFit/>
          </a:bodyPr>
          <a:lstStyle/>
          <a:p>
            <a:r>
              <a:rPr lang="zh-CN" altLang="en-US" sz="42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中国共产党是最优秀的全息有机系统</a:t>
            </a:r>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rot="21397175">
            <a:off x="670546" y="2145917"/>
            <a:ext cx="2788703" cy="201215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9220" name="Picture 4"/>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t="4980" b="5224"/>
          <a:stretch/>
        </p:blipFill>
        <p:spPr bwMode="auto">
          <a:xfrm>
            <a:off x="4000486" y="2164710"/>
            <a:ext cx="2474996" cy="203707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5" name="TextBox 4"/>
          <p:cNvSpPr txBox="1"/>
          <p:nvPr/>
        </p:nvSpPr>
        <p:spPr>
          <a:xfrm>
            <a:off x="1295468" y="1804949"/>
            <a:ext cx="2031325" cy="461665"/>
          </a:xfrm>
          <a:prstGeom prst="rect">
            <a:avLst/>
          </a:prstGeom>
          <a:noFill/>
        </p:spPr>
        <p:txBody>
          <a:bodyPr wrap="none" rtlCol="0">
            <a:spAutoFit/>
          </a:bodyPr>
          <a:lstStyle/>
          <a:p>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长征是播种机</a:t>
            </a:r>
          </a:p>
        </p:txBody>
      </p:sp>
      <p:sp>
        <p:nvSpPr>
          <p:cNvPr id="6" name="TextBox 5"/>
          <p:cNvSpPr txBox="1"/>
          <p:nvPr/>
        </p:nvSpPr>
        <p:spPr>
          <a:xfrm>
            <a:off x="3619483" y="4000504"/>
            <a:ext cx="2952771" cy="954300"/>
          </a:xfrm>
          <a:prstGeom prst="rect">
            <a:avLst/>
          </a:prstGeom>
          <a:noFill/>
        </p:spPr>
        <p:txBody>
          <a:bodyPr wrap="square" rtlCol="0">
            <a:spAutoFit/>
          </a:bodyPr>
          <a:lstStyle/>
          <a:p>
            <a:pPr indent="480472" algn="just"/>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为什么东北抗联在与党中央失去联络的情况下依然能战斗？</a:t>
            </a:r>
          </a:p>
        </p:txBody>
      </p:sp>
      <p:sp>
        <p:nvSpPr>
          <p:cNvPr id="7" name="TextBox 6"/>
          <p:cNvSpPr txBox="1"/>
          <p:nvPr/>
        </p:nvSpPr>
        <p:spPr>
          <a:xfrm>
            <a:off x="815414" y="5157192"/>
            <a:ext cx="10753196" cy="1569660"/>
          </a:xfrm>
          <a:prstGeom prst="rect">
            <a:avLst/>
          </a:prstGeom>
          <a:noFill/>
          <a:ln w="3175">
            <a:solidFill>
              <a:srgbClr val="C00000"/>
            </a:solidFill>
          </a:ln>
        </p:spPr>
        <p:txBody>
          <a:bodyPr wrap="square" rtlCol="0">
            <a:spAutoFit/>
          </a:bodyPr>
          <a:lstStyle/>
          <a:p>
            <a:r>
              <a:rPr lang="zh-CN" altLang="en-US"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为什么只有共产党才能救中国？只有共产党才能发展中国？</a:t>
            </a:r>
            <a:endParaRPr lang="en-US" altLang="zh-CN"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just"/>
            <a:r>
              <a:rPr lang="zh-CN" altLang="en-US"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因为我们党把井冈山精神、长征精神、延安精神</a:t>
            </a:r>
            <a:r>
              <a:rPr lang="en-US" altLang="zh-CN"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solidFill>
                  <a:srgbClr val="C0000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铁人精神，打造成了坚固的全息，植入到系统的吸引子之中，并不断自我完善，在革命和建设过程中使之得以传承和发扬光大。</a:t>
            </a:r>
          </a:p>
        </p:txBody>
      </p:sp>
      <p:pic>
        <p:nvPicPr>
          <p:cNvPr id="9221"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rot="190587">
            <a:off x="6600564" y="2176726"/>
            <a:ext cx="2543635" cy="199719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sp>
        <p:nvSpPr>
          <p:cNvPr id="12" name="TextBox 11"/>
          <p:cNvSpPr txBox="1"/>
          <p:nvPr/>
        </p:nvSpPr>
        <p:spPr>
          <a:xfrm>
            <a:off x="6572253" y="4000504"/>
            <a:ext cx="2649539" cy="954300"/>
          </a:xfrm>
          <a:prstGeom prst="rect">
            <a:avLst/>
          </a:prstGeom>
          <a:noFill/>
        </p:spPr>
        <p:txBody>
          <a:bodyPr wrap="square" rtlCol="0">
            <a:spAutoFit/>
          </a:bodyPr>
          <a:lstStyle/>
          <a:p>
            <a:pPr indent="480472" algn="just"/>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为什么中国特色社会主义建设取得辉煌成就？</a:t>
            </a:r>
          </a:p>
        </p:txBody>
      </p:sp>
      <p:sp>
        <p:nvSpPr>
          <p:cNvPr id="13" name="TextBox 12"/>
          <p:cNvSpPr txBox="1"/>
          <p:nvPr/>
        </p:nvSpPr>
        <p:spPr>
          <a:xfrm>
            <a:off x="476211" y="4000504"/>
            <a:ext cx="3143272" cy="954300"/>
          </a:xfrm>
          <a:prstGeom prst="rect">
            <a:avLst/>
          </a:prstGeom>
          <a:noFill/>
        </p:spPr>
        <p:txBody>
          <a:bodyPr wrap="square" rtlCol="0">
            <a:spAutoFit/>
          </a:bodyPr>
          <a:lstStyle/>
          <a:p>
            <a:pPr indent="480472" algn="just"/>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为什么我们的革命能够成功？为什么党组织在遭到严重破坏后还能够恢复？</a:t>
            </a:r>
          </a:p>
        </p:txBody>
      </p:sp>
      <p:pic>
        <p:nvPicPr>
          <p:cNvPr id="41986" name="Picture 2" descr="http://n6.cmsfile.pg0.cn/group1/M00/74/D2/Cgqg2FgQVZyAeIATAABltshJbzw959.jpg"/>
          <p:cNvPicPr>
            <a:picLocks noChangeAspect="1" noChangeArrowheads="1"/>
          </p:cNvPicPr>
          <p:nvPr/>
        </p:nvPicPr>
        <p:blipFill>
          <a:blip r:embed="rId5"/>
          <a:srcRect/>
          <a:stretch>
            <a:fillRect/>
          </a:stretch>
        </p:blipFill>
        <p:spPr bwMode="auto">
          <a:xfrm>
            <a:off x="9048771" y="2133517"/>
            <a:ext cx="2667019" cy="186698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14" name="TextBox 13"/>
          <p:cNvSpPr txBox="1"/>
          <p:nvPr/>
        </p:nvSpPr>
        <p:spPr>
          <a:xfrm>
            <a:off x="9334523" y="4000504"/>
            <a:ext cx="2381267" cy="954300"/>
          </a:xfrm>
          <a:prstGeom prst="rect">
            <a:avLst/>
          </a:prstGeom>
          <a:noFill/>
        </p:spPr>
        <p:txBody>
          <a:bodyPr wrap="square" rtlCol="0">
            <a:spAutoFit/>
          </a:bodyPr>
          <a:lstStyle/>
          <a:p>
            <a:pPr indent="480472" algn="just"/>
            <a:r>
              <a:rPr lang="zh-CN" altLang="en-US" sz="18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为什么要从严治党？为什么要反腐倡廉？</a:t>
            </a:r>
          </a:p>
        </p:txBody>
      </p:sp>
    </p:spTree>
    <p:extLst>
      <p:ext uri="{BB962C8B-B14F-4D97-AF65-F5344CB8AC3E}">
        <p14:creationId xmlns:p14="http://schemas.microsoft.com/office/powerpoint/2010/main" val="278971538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04512" y="0"/>
            <a:ext cx="1487488" cy="6858000"/>
          </a:xfrm>
          <a:prstGeom prst="rect">
            <a:avLst/>
          </a:prstGeom>
          <a:solidFill>
            <a:srgbClr val="FF66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chorCtr="1"/>
          <a:lstStyle/>
          <a:p>
            <a:pPr algn="ct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全息有机系统论</a:t>
            </a:r>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74990" y="799731"/>
            <a:ext cx="1120559" cy="96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矩形 13"/>
          <p:cNvSpPr/>
          <p:nvPr/>
        </p:nvSpPr>
        <p:spPr>
          <a:xfrm>
            <a:off x="1074989" y="740702"/>
            <a:ext cx="9217024" cy="1495746"/>
          </a:xfrm>
          <a:prstGeom prst="rect">
            <a:avLst/>
          </a:prstGeom>
          <a:noFill/>
        </p:spPr>
        <p:style>
          <a:lnRef idx="2">
            <a:schemeClr val="accent2"/>
          </a:lnRef>
          <a:fillRef idx="1">
            <a:schemeClr val="lt1"/>
          </a:fillRef>
          <a:effectRef idx="0">
            <a:schemeClr val="accent2"/>
          </a:effectRef>
          <a:fontRef idx="minor">
            <a:schemeClr val="dk1"/>
          </a:fontRef>
        </p:style>
        <p:txBody>
          <a:bodyPr wrap="square" lIns="1296000" tIns="192000" bIns="192000">
            <a:spAutoFit/>
          </a:bodyPr>
          <a:lstStyle/>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中国共产党以马克思列宁主义、毛泽东思想、邓小平理论、“三个代表”重要思想和科学发展观作为自己的行动指南。</a:t>
            </a:r>
          </a:p>
        </p:txBody>
      </p:sp>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4289" r="10235" b="14860"/>
          <a:stretch/>
        </p:blipFill>
        <p:spPr bwMode="auto">
          <a:xfrm>
            <a:off x="6288023" y="2379643"/>
            <a:ext cx="4224469" cy="331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492685" y="3621022"/>
            <a:ext cx="489236" cy="584775"/>
          </a:xfrm>
          <a:prstGeom prst="rect">
            <a:avLst/>
          </a:prstGeom>
          <a:noFill/>
        </p:spPr>
        <p:txBody>
          <a:bodyPr wrap="none" rtlCol="0">
            <a:spAutoFit/>
          </a:bodyPr>
          <a:lstStyle/>
          <a:p>
            <a:r>
              <a:rPr lang="en-US" altLang="zh-CN" sz="3200" dirty="0">
                <a:solidFill>
                  <a:srgbClr val="FF0000"/>
                </a:solidFill>
                <a:effectLst>
                  <a:outerShdw blurRad="38100" dist="38100" dir="2700000" algn="tl">
                    <a:srgbClr val="000000">
                      <a:alpha val="43137"/>
                    </a:srgbClr>
                  </a:outerShdw>
                </a:effectLst>
                <a:latin typeface="Arial Black" pitchFamily="34" charset="0"/>
                <a:ea typeface="MS Gothic" panose="020B0609070205080204" pitchFamily="49" charset="-128"/>
              </a:rPr>
              <a:t>@</a:t>
            </a:r>
            <a:endParaRPr lang="zh-CN" altLang="en-US" sz="3200" dirty="0">
              <a:solidFill>
                <a:srgbClr val="FF0000"/>
              </a:solidFill>
              <a:effectLst>
                <a:outerShdw blurRad="38100" dist="38100" dir="2700000" algn="tl">
                  <a:srgbClr val="000000">
                    <a:alpha val="43137"/>
                  </a:srgbClr>
                </a:outerShdw>
              </a:effectLst>
              <a:latin typeface="Arial Black" pitchFamily="34" charset="0"/>
              <a:ea typeface="幼圆" panose="02010509060101010101" pitchFamily="49" charset="-122"/>
            </a:endParaRPr>
          </a:p>
        </p:txBody>
      </p:sp>
      <p:pic>
        <p:nvPicPr>
          <p:cNvPr id="11" name="Picture 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7607738" y="3787703"/>
            <a:ext cx="1125140" cy="897744"/>
          </a:xfrm>
          <a:prstGeom prst="rect">
            <a:avLst/>
          </a:prstGeom>
          <a:noFill/>
          <a:ln>
            <a:noFill/>
          </a:ln>
          <a:effectLst>
            <a:glow rad="63500">
              <a:schemeClr val="bg1">
                <a:alpha val="66000"/>
              </a:schemeClr>
            </a:glow>
            <a:softEdge rad="25400"/>
          </a:effectLst>
        </p:spPr>
      </p:pic>
      <p:sp>
        <p:nvSpPr>
          <p:cNvPr id="4" name="TextBox 3"/>
          <p:cNvSpPr txBox="1"/>
          <p:nvPr/>
        </p:nvSpPr>
        <p:spPr>
          <a:xfrm>
            <a:off x="1074988" y="2180862"/>
            <a:ext cx="5975291" cy="4524315"/>
          </a:xfrm>
          <a:prstGeom prst="rect">
            <a:avLst/>
          </a:prstGeom>
          <a:noFill/>
          <a:ln>
            <a:solidFill>
              <a:schemeClr val="bg1">
                <a:lumMod val="85000"/>
              </a:schemeClr>
            </a:solidFill>
          </a:ln>
        </p:spPr>
        <p:txBody>
          <a:bodyPr wrap="square" rtlCol="0">
            <a:spAutoFit/>
          </a:bodyPr>
          <a:lstStyle/>
          <a:p>
            <a:pPr indent="482588" algn="just"/>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我们每一名共产党员，也都是一个全息有机系统。我们必须全面掌握党的宗旨、目标、大政方针和行动指南。</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indent="482588" algn="just"/>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在党的组织中，我们要始终保持与党中央高度一致，使自己的方向和步伐准确踏上节奏，在建设中国特色社会主义伟大事业中做出一名党员应有的贡献。</a:t>
            </a:r>
            <a:endPar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indent="482588" algn="just"/>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在组织外，在群众中，我们要做一粒全息的种子，吸引广大群众，积极参与党、国家和大庆油田的伟大事业，做好本职工作，全力推动油田信息化建设，共同实现中华民族伟大复兴中国梦。</a:t>
            </a:r>
          </a:p>
        </p:txBody>
      </p:sp>
    </p:spTree>
    <p:extLst>
      <p:ext uri="{BB962C8B-B14F-4D97-AF65-F5344CB8AC3E}">
        <p14:creationId xmlns:p14="http://schemas.microsoft.com/office/powerpoint/2010/main" val="396377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nodeType="afterEffect">
                                  <p:stCondLst>
                                    <p:cond delay="0"/>
                                  </p:stCondLst>
                                  <p:endCondLst>
                                    <p:cond evt="onNext" delay="0">
                                      <p:tgtEl>
                                        <p:sldTgt/>
                                      </p:tgtEl>
                                    </p:cond>
                                  </p:endCondLst>
                                  <p:childTnLst>
                                    <p:animEffect transition="out" filter="fade">
                                      <p:cBhvr>
                                        <p:cTn id="6" dur="2000" tmFilter="0, 0; .2, .5; .8, .5; 1, 0"/>
                                        <p:tgtEl>
                                          <p:spTgt spid="11"/>
                                        </p:tgtEl>
                                      </p:cBhvr>
                                    </p:animEffect>
                                    <p:animScale>
                                      <p:cBhvr>
                                        <p:cTn id="7" dur="100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15403"/>
          <a:stretch/>
        </p:blipFill>
        <p:spPr bwMode="auto">
          <a:xfrm>
            <a:off x="6705989" y="960693"/>
            <a:ext cx="4574588" cy="34337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07435" y="1604797"/>
            <a:ext cx="5088565" cy="1077218"/>
          </a:xfrm>
          <a:prstGeom prst="rect">
            <a:avLst/>
          </a:prstGeom>
          <a:noFill/>
        </p:spPr>
        <p:txBody>
          <a:bodyPr wrap="square" rtlCol="0">
            <a:spAutoFit/>
          </a:bodyPr>
          <a:lstStyle/>
          <a:p>
            <a:pPr indent="482588"/>
            <a:r>
              <a:rPr lang="zh-CN" altLang="en-US" sz="32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党和国家为什么史无前例地重视互联网和信息化？</a:t>
            </a:r>
          </a:p>
        </p:txBody>
      </p:sp>
      <p:sp>
        <p:nvSpPr>
          <p:cNvPr id="5" name="TextBox 4"/>
          <p:cNvSpPr txBox="1"/>
          <p:nvPr/>
        </p:nvSpPr>
        <p:spPr>
          <a:xfrm>
            <a:off x="1003756" y="2948947"/>
            <a:ext cx="5088565" cy="2677656"/>
          </a:xfrm>
          <a:prstGeom prst="rect">
            <a:avLst/>
          </a:prstGeom>
          <a:noFill/>
        </p:spPr>
        <p:txBody>
          <a:bodyPr wrap="square" rtlCol="0">
            <a:spAutoFit/>
          </a:bodyPr>
          <a:lstStyle/>
          <a:p>
            <a:pPr indent="357708" algn="just"/>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前面的讨论已经使我们看到了信息在党的建设、企业的运营，以及在我们的油田信息化发展中的关键作用，体现了中国共产党高屋建瓴、领导各族人民的能力和智慧。</a:t>
            </a:r>
            <a:endPar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357708" algn="just"/>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然而，“互联网</a:t>
            </a:r>
            <a:r>
              <a:rPr lang="en-US" altLang="zh-CN"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”则更体现了我党“</a:t>
            </a:r>
            <a:r>
              <a:rPr lang="zh-CN" altLang="en-US" sz="24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以经济建设为中心</a:t>
            </a:r>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”的核心战略。</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72064" y="4552727"/>
            <a:ext cx="1178701" cy="96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6705987" y="4526316"/>
            <a:ext cx="4574588" cy="2234409"/>
          </a:xfrm>
          <a:prstGeom prst="rect">
            <a:avLst/>
          </a:prstGeom>
          <a:noFill/>
        </p:spPr>
        <p:style>
          <a:lnRef idx="2">
            <a:schemeClr val="accent2"/>
          </a:lnRef>
          <a:fillRef idx="1">
            <a:schemeClr val="lt1"/>
          </a:fillRef>
          <a:effectRef idx="0">
            <a:schemeClr val="accent2"/>
          </a:effectRef>
          <a:fontRef idx="minor">
            <a:schemeClr val="dk1"/>
          </a:fontRef>
        </p:style>
        <p:txBody>
          <a:bodyPr wrap="square" lIns="144000" tIns="192000" bIns="192000">
            <a:spAutoFit/>
          </a:bodyPr>
          <a:lstStyle/>
          <a:p>
            <a:pPr indent="1071007"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中国共产党在领导社会主</a:t>
            </a:r>
            <a:endPar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indent="1071007"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义事业中，必须坚持以经济建设为中心，其他各项工作都服从和服务于这个中心。</a:t>
            </a:r>
          </a:p>
        </p:txBody>
      </p:sp>
    </p:spTree>
    <p:extLst>
      <p:ext uri="{BB962C8B-B14F-4D97-AF65-F5344CB8AC3E}">
        <p14:creationId xmlns:p14="http://schemas.microsoft.com/office/powerpoint/2010/main" val="217522249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487488" cy="6858000"/>
          </a:xfrm>
          <a:prstGeom prst="rect">
            <a:avLst/>
          </a:prstGeom>
          <a:solidFill>
            <a:srgbClr val="C00000"/>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nchorCtr="1"/>
          <a:lstStyle/>
          <a:p>
            <a:pPr algn="ct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互联网</a:t>
            </a:r>
            <a:r>
              <a:rPr lang="en-US" altLang="zh-CN"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t>
            </a:r>
            <a:r>
              <a:rPr lang="zh-CN" altLang="en-US" sz="42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的精神实质</a:t>
            </a:r>
          </a:p>
        </p:txBody>
      </p:sp>
      <p:pic>
        <p:nvPicPr>
          <p:cNvPr id="3"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527822" y="1098075"/>
            <a:ext cx="4384269" cy="242693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矩形 3"/>
          <p:cNvSpPr/>
          <p:nvPr/>
        </p:nvSpPr>
        <p:spPr>
          <a:xfrm>
            <a:off x="2527819" y="3978395"/>
            <a:ext cx="8160907" cy="913199"/>
          </a:xfrm>
          <a:prstGeom prst="rect">
            <a:avLst/>
          </a:prstGeom>
          <a:ln w="3175">
            <a:solidFill>
              <a:schemeClr val="bg1">
                <a:lumMod val="85000"/>
              </a:schemeClr>
            </a:solidFill>
          </a:ln>
        </p:spPr>
        <p:txBody>
          <a:bodyPr wrap="square">
            <a:spAutoFit/>
          </a:bodyPr>
          <a:lstStyle/>
          <a:p>
            <a:pPr indent="482588"/>
            <a:r>
              <a:rPr lang="zh-CN" altLang="en-US" sz="2667" b="1" dirty="0">
                <a:latin typeface="幼圆" pitchFamily="49" charset="-122"/>
                <a:ea typeface="幼圆" pitchFamily="49" charset="-122"/>
              </a:rPr>
              <a:t>在政治和社会方面，信息已经成为新的社会发展因素，也正在深刻地影响着社会关系和政治关系。</a:t>
            </a:r>
          </a:p>
        </p:txBody>
      </p:sp>
      <p:sp>
        <p:nvSpPr>
          <p:cNvPr id="5" name="TextBox 4"/>
          <p:cNvSpPr txBox="1"/>
          <p:nvPr/>
        </p:nvSpPr>
        <p:spPr>
          <a:xfrm>
            <a:off x="2527819" y="5088483"/>
            <a:ext cx="5568619"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zh-CN" altLang="en-US" sz="3200" dirty="0">
                <a:solidFill>
                  <a:srgbClr val="C00000"/>
                </a:solidFill>
                <a:effectLst>
                  <a:outerShdw blurRad="38100" dist="38100" dir="2700000" algn="tl">
                    <a:srgbClr val="000000">
                      <a:alpha val="43137"/>
                    </a:srgbClr>
                  </a:outerShdw>
                </a:effectLst>
                <a:latin typeface="方正粗宋简体" pitchFamily="65" charset="-122"/>
                <a:ea typeface="方正粗宋简体" pitchFamily="65" charset="-122"/>
              </a:rPr>
              <a:t>国家和企业的信息化都是必要</a:t>
            </a:r>
          </a:p>
        </p:txBody>
      </p:sp>
      <p:pic>
        <p:nvPicPr>
          <p:cNvPr id="6" name="图片 5" descr="马恩列斯毛.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7328352" y="1098074"/>
            <a:ext cx="3360373" cy="24269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p:cNvSpPr txBox="1"/>
          <p:nvPr/>
        </p:nvSpPr>
        <p:spPr>
          <a:xfrm>
            <a:off x="8288068" y="5130524"/>
            <a:ext cx="2339102"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zh-CN" altLang="en-US" sz="24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把握系统序参量</a:t>
            </a:r>
          </a:p>
        </p:txBody>
      </p:sp>
    </p:spTree>
    <p:extLst>
      <p:ext uri="{BB962C8B-B14F-4D97-AF65-F5344CB8AC3E}">
        <p14:creationId xmlns:p14="http://schemas.microsoft.com/office/powerpoint/2010/main" val="376095056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20515" y="1604797"/>
            <a:ext cx="4025333" cy="33868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917536" y="2054264"/>
            <a:ext cx="6096000" cy="2389950"/>
          </a:xfrm>
          <a:prstGeom prst="rect">
            <a:avLst/>
          </a:prstGeom>
        </p:spPr>
        <p:txBody>
          <a:bodyPr>
            <a:spAutoFit/>
          </a:bodyPr>
          <a:lstStyle/>
          <a:p>
            <a:pPr indent="478355"/>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从马列主义毛泽东思想，一直到伟大中国梦的一些理论和论述，发现其中蕴含着丰富的系统论思维。</a:t>
            </a:r>
          </a:p>
          <a:p>
            <a:pPr indent="478355"/>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马克思主义确实包含了很多系统论思想，虽然那时还没有系统论。</a:t>
            </a:r>
            <a:endParaRPr lang="en-US" altLang="zh-CN"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478355"/>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唯物辩证法更是极其接近系统论的高端思想，是系统论的哲学基础。</a:t>
            </a:r>
          </a:p>
        </p:txBody>
      </p:sp>
    </p:spTree>
    <p:extLst>
      <p:ext uri="{BB962C8B-B14F-4D97-AF65-F5344CB8AC3E}">
        <p14:creationId xmlns:p14="http://schemas.microsoft.com/office/powerpoint/2010/main" val="40505054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87488" y="1988840"/>
            <a:ext cx="9409045" cy="1938992"/>
          </a:xfrm>
          <a:prstGeom prst="rect">
            <a:avLst/>
          </a:prstGeom>
          <a:ln w="3175">
            <a:solidFill>
              <a:schemeClr val="bg1">
                <a:lumMod val="85000"/>
              </a:schemeClr>
            </a:solidFill>
          </a:ln>
        </p:spPr>
        <p:txBody>
          <a:bodyPr wrap="square">
            <a:spAutoFit/>
          </a:bodyPr>
          <a:lstStyle/>
          <a:p>
            <a:pPr marL="457189" indent="-457189" defTabSz="1219170">
              <a:buFont typeface="Arial Black" panose="020B0A04020102020204" pitchFamily="34" charset="0"/>
              <a:buAutoNum type="arabicPeriod"/>
            </a:pPr>
            <a:r>
              <a:rPr lang="zh-CN" altLang="en-US" sz="2400" dirty="0">
                <a:solidFill>
                  <a:prstClr val="black"/>
                </a:solidFill>
                <a:latin typeface="幼圆" panose="02010509060101010101" pitchFamily="49" charset="-122"/>
                <a:ea typeface="幼圆" panose="02010509060101010101" pitchFamily="49" charset="-122"/>
              </a:rPr>
              <a:t>任何系统，在与外界不发生作用的情况下，均会产生相对静止或衰退现象。</a:t>
            </a:r>
          </a:p>
          <a:p>
            <a:pPr marL="457189" indent="-457189" defTabSz="1219170">
              <a:buFont typeface="Arial Black" panose="020B0A04020102020204" pitchFamily="34" charset="0"/>
              <a:buAutoNum type="arabicPeriod"/>
            </a:pPr>
            <a:r>
              <a:rPr lang="zh-CN" altLang="en-US" sz="2400" dirty="0">
                <a:solidFill>
                  <a:prstClr val="black"/>
                </a:solidFill>
                <a:latin typeface="幼圆" panose="02010509060101010101" pitchFamily="49" charset="-122"/>
                <a:ea typeface="幼圆" panose="02010509060101010101" pitchFamily="49" charset="-122"/>
              </a:rPr>
              <a:t>凡是与外界保持良好相互作用的开放系统，都会得到发展。</a:t>
            </a:r>
          </a:p>
          <a:p>
            <a:pPr marL="457189" indent="-457189" defTabSz="1219170">
              <a:buFont typeface="Arial Black" panose="020B0A04020102020204" pitchFamily="34" charset="0"/>
              <a:buAutoNum type="arabicPeriod"/>
            </a:pPr>
            <a:r>
              <a:rPr lang="zh-CN" altLang="en-US" sz="2400" dirty="0">
                <a:solidFill>
                  <a:prstClr val="black"/>
                </a:solidFill>
                <a:latin typeface="幼圆" panose="02010509060101010101" pitchFamily="49" charset="-122"/>
                <a:ea typeface="幼圆" panose="02010509060101010101" pitchFamily="49" charset="-122"/>
              </a:rPr>
              <a:t>一个具有内动力的系统，必定是一个有差异的、非均质的、非绝对平衡态的系统。（</a:t>
            </a:r>
            <a:r>
              <a:rPr lang="zh-CN" altLang="en-US" sz="2400" dirty="0">
                <a:solidFill>
                  <a:srgbClr val="C00000"/>
                </a:solidFill>
                <a:latin typeface="幼圆" panose="02010509060101010101" pitchFamily="49" charset="-122"/>
                <a:ea typeface="幼圆" panose="02010509060101010101" pitchFamily="49" charset="-122"/>
              </a:rPr>
              <a:t>和而不同</a:t>
            </a:r>
            <a:r>
              <a:rPr lang="zh-CN" altLang="en-US" sz="2400" dirty="0">
                <a:solidFill>
                  <a:prstClr val="black"/>
                </a:solidFill>
                <a:latin typeface="幼圆" panose="02010509060101010101" pitchFamily="49" charset="-122"/>
                <a:ea typeface="幼圆" panose="02010509060101010101" pitchFamily="49" charset="-122"/>
              </a:rPr>
              <a:t>）</a:t>
            </a:r>
          </a:p>
        </p:txBody>
      </p:sp>
      <p:sp>
        <p:nvSpPr>
          <p:cNvPr id="3" name="TextBox 2"/>
          <p:cNvSpPr txBox="1"/>
          <p:nvPr/>
        </p:nvSpPr>
        <p:spPr>
          <a:xfrm>
            <a:off x="1103445" y="1028734"/>
            <a:ext cx="6750566" cy="584775"/>
          </a:xfrm>
          <a:prstGeom prst="rect">
            <a:avLst/>
          </a:prstGeom>
          <a:noFill/>
        </p:spPr>
        <p:txBody>
          <a:bodyPr wrap="none" rtlCol="0">
            <a:spAutoFit/>
          </a:bodyPr>
          <a:lstStyle/>
          <a:p>
            <a:pPr defTabSz="1219170"/>
            <a:r>
              <a:rPr lang="zh-CN" altLang="en-US" sz="32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耗散结构理论告诉我们：</a:t>
            </a:r>
            <a:r>
              <a:rPr lang="zh-CN" altLang="en-US" sz="3200"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系统要开放</a:t>
            </a:r>
          </a:p>
        </p:txBody>
      </p:sp>
      <p:sp>
        <p:nvSpPr>
          <p:cNvPr id="4" name="TextBox 3"/>
          <p:cNvSpPr txBox="1"/>
          <p:nvPr/>
        </p:nvSpPr>
        <p:spPr>
          <a:xfrm>
            <a:off x="1962884" y="4389107"/>
            <a:ext cx="8384026" cy="748988"/>
          </a:xfrm>
          <a:prstGeom prst="rect">
            <a:avLst/>
          </a:prstGeom>
          <a:noFill/>
        </p:spPr>
        <p:txBody>
          <a:bodyPr wrap="none" rtlCol="0">
            <a:spAutoFit/>
          </a:bodyPr>
          <a:lstStyle/>
          <a:p>
            <a:pPr defTabSz="1219170"/>
            <a:r>
              <a:rPr lang="zh-CN" altLang="en-US" sz="42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耗散结构是一个“动态”平衡系统</a:t>
            </a:r>
          </a:p>
        </p:txBody>
      </p:sp>
      <p:sp>
        <p:nvSpPr>
          <p:cNvPr id="5" name="TextBox 4"/>
          <p:cNvSpPr txBox="1"/>
          <p:nvPr/>
        </p:nvSpPr>
        <p:spPr>
          <a:xfrm>
            <a:off x="912397" y="5541235"/>
            <a:ext cx="1890261" cy="830997"/>
          </a:xfrm>
          <a:prstGeom prst="rect">
            <a:avLst/>
          </a:prstGeom>
          <a:noFill/>
        </p:spPr>
        <p:txBody>
          <a:bodyPr wrap="none" rtlCol="0">
            <a:spAutoFit/>
          </a:bodyPr>
          <a:lstStyle/>
          <a:p>
            <a:pPr defTabSz="1219170"/>
            <a:r>
              <a:rPr lang="en-US" altLang="zh-CN" sz="2400" dirty="0">
                <a:solidFill>
                  <a:srgbClr val="0070C0"/>
                </a:solidFill>
                <a:effectLst>
                  <a:outerShdw blurRad="38100" dist="38100" dir="2700000" algn="tl">
                    <a:srgbClr val="000000">
                      <a:alpha val="43137"/>
                    </a:srgbClr>
                  </a:outerShdw>
                </a:effectLst>
                <a:latin typeface="Arial Narrow" panose="020B0606020202030204" pitchFamily="34" charset="0"/>
                <a:ea typeface="幼圆" panose="02010509060101010101" pitchFamily="49" charset="-122"/>
              </a:rPr>
              <a:t>No </a:t>
            </a:r>
            <a:r>
              <a:rPr lang="en-US" altLang="zh-CN" sz="2400" dirty="0" err="1">
                <a:solidFill>
                  <a:srgbClr val="0070C0"/>
                </a:solidFill>
                <a:effectLst>
                  <a:outerShdw blurRad="38100" dist="38100" dir="2700000" algn="tl">
                    <a:srgbClr val="000000">
                      <a:alpha val="43137"/>
                    </a:srgbClr>
                  </a:outerShdw>
                </a:effectLst>
                <a:latin typeface="Arial Narrow" panose="020B0606020202030204" pitchFamily="34" charset="0"/>
                <a:ea typeface="幼圆" panose="02010509060101010101" pitchFamily="49" charset="-122"/>
              </a:rPr>
              <a:t>zuo</a:t>
            </a:r>
            <a:r>
              <a:rPr lang="en-US" altLang="zh-CN" sz="2400" dirty="0">
                <a:solidFill>
                  <a:srgbClr val="0070C0"/>
                </a:solidFill>
                <a:effectLst>
                  <a:outerShdw blurRad="38100" dist="38100" dir="2700000" algn="tl">
                    <a:srgbClr val="000000">
                      <a:alpha val="43137"/>
                    </a:srgbClr>
                  </a:outerShdw>
                </a:effectLst>
                <a:latin typeface="Arial Narrow" panose="020B0606020202030204" pitchFamily="34" charset="0"/>
                <a:ea typeface="幼圆" panose="02010509060101010101" pitchFamily="49" charset="-122"/>
              </a:rPr>
              <a:t> no die!</a:t>
            </a:r>
            <a:br>
              <a:rPr lang="en-US" altLang="zh-CN" sz="2400" dirty="0">
                <a:solidFill>
                  <a:srgbClr val="0070C0"/>
                </a:solidFill>
                <a:effectLst>
                  <a:outerShdw blurRad="38100" dist="38100" dir="2700000" algn="tl">
                    <a:srgbClr val="000000">
                      <a:alpha val="43137"/>
                    </a:srgbClr>
                  </a:outerShdw>
                </a:effectLst>
                <a:latin typeface="Arial Narrow" panose="020B0606020202030204" pitchFamily="34" charset="0"/>
                <a:ea typeface="幼圆" panose="02010509060101010101" pitchFamily="49" charset="-122"/>
              </a:rPr>
            </a:br>
            <a:r>
              <a:rPr lang="en-US" altLang="zh-CN" sz="2400" dirty="0">
                <a:solidFill>
                  <a:srgbClr val="0070C0"/>
                </a:solidFill>
                <a:effectLst>
                  <a:outerShdw blurRad="38100" dist="38100" dir="2700000" algn="tl">
                    <a:srgbClr val="000000">
                      <a:alpha val="43137"/>
                    </a:srgbClr>
                  </a:outerShdw>
                </a:effectLst>
                <a:latin typeface="Arial Narrow" panose="020B0606020202030204" pitchFamily="34" charset="0"/>
                <a:ea typeface="幼圆" panose="02010509060101010101" pitchFamily="49" charset="-122"/>
              </a:rPr>
              <a:t>No die no stop!</a:t>
            </a:r>
            <a:endParaRPr lang="zh-CN" altLang="en-US" sz="2400" dirty="0">
              <a:solidFill>
                <a:srgbClr val="0070C0"/>
              </a:solidFill>
              <a:effectLst>
                <a:outerShdw blurRad="38100" dist="38100" dir="2700000" algn="tl">
                  <a:srgbClr val="000000">
                    <a:alpha val="43137"/>
                  </a:srgbClr>
                </a:outerShdw>
              </a:effectLst>
              <a:latin typeface="Arial Narrow" panose="020B0606020202030204" pitchFamily="34" charset="0"/>
              <a:ea typeface="幼圆" panose="02010509060101010101" pitchFamily="49" charset="-122"/>
            </a:endParaRPr>
          </a:p>
        </p:txBody>
      </p:sp>
      <p:sp>
        <p:nvSpPr>
          <p:cNvPr id="60418" name="AutoShape 2" descr="http://img0.imgtn.bdimg.com/it/u=439486317,3930446581&amp;fm=21&amp;gp=0.jpg"/>
          <p:cNvSpPr>
            <a:spLocks noChangeAspect="1" noChangeArrowheads="1"/>
          </p:cNvSpPr>
          <p:nvPr/>
        </p:nvSpPr>
        <p:spPr bwMode="auto">
          <a:xfrm>
            <a:off x="1679509" y="3525012"/>
            <a:ext cx="406400" cy="406401"/>
          </a:xfrm>
          <a:prstGeom prst="rect">
            <a:avLst/>
          </a:prstGeom>
          <a:noFill/>
        </p:spPr>
        <p:txBody>
          <a:bodyPr vert="horz" wrap="square" lIns="121920" tIns="60960" rIns="121920" bIns="60960" numCol="1" anchor="t" anchorCtr="0" compatLnSpc="1"/>
          <a:lstStyle/>
          <a:p>
            <a:pPr defTabSz="1219170"/>
            <a:endParaRPr lang="zh-CN" altLang="en-US" sz="2400" dirty="0">
              <a:solidFill>
                <a:prstClr val="black"/>
              </a:solidFill>
              <a:ea typeface="幼圆" panose="02010509060101010101" pitchFamily="49" charset="-122"/>
            </a:endParaRPr>
          </a:p>
        </p:txBody>
      </p:sp>
      <p:pic>
        <p:nvPicPr>
          <p:cNvPr id="7" name="图片 6" descr="生命不息.jpg"/>
          <p:cNvPicPr>
            <a:picLocks noChangeAspect="1"/>
          </p:cNvPicPr>
          <p:nvPr/>
        </p:nvPicPr>
        <p:blipFill>
          <a:blip r:embed="rId2" cstate="screen"/>
          <a:stretch>
            <a:fillRect/>
          </a:stretch>
        </p:blipFill>
        <p:spPr>
          <a:xfrm>
            <a:off x="4382635" y="5638606"/>
            <a:ext cx="4016243" cy="667033"/>
          </a:xfrm>
          <a:prstGeom prst="rect">
            <a:avLst/>
          </a:prstGeom>
        </p:spPr>
      </p:pic>
      <p:sp>
        <p:nvSpPr>
          <p:cNvPr id="6" name="文本框 5"/>
          <p:cNvSpPr txBox="1"/>
          <p:nvPr/>
        </p:nvSpPr>
        <p:spPr>
          <a:xfrm>
            <a:off x="8403891" y="0"/>
            <a:ext cx="2501316" cy="1913474"/>
          </a:xfrm>
          <a:prstGeom prst="star32">
            <a:avLst>
              <a:gd name="adj" fmla="val 45576"/>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r>
              <a:rPr lang="zh-CN" altLang="en-US" sz="3733"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开放耗</a:t>
            </a:r>
            <a:r>
              <a:rPr lang="en-US" altLang="zh-CN" sz="3733"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
            </a:r>
            <a:br>
              <a:rPr lang="en-US" altLang="zh-CN" sz="3733"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br>
            <a:r>
              <a:rPr lang="zh-CN" altLang="en-US" sz="3733"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散原理</a:t>
            </a:r>
          </a:p>
        </p:txBody>
      </p:sp>
      <p:sp>
        <p:nvSpPr>
          <p:cNvPr id="10" name="文本框 9">
            <a:hlinkClick r:id="rId3" action="ppaction://hlinksldjump"/>
          </p:cNvPr>
          <p:cNvSpPr txBox="1"/>
          <p:nvPr/>
        </p:nvSpPr>
        <p:spPr>
          <a:xfrm>
            <a:off x="10896533" y="221550"/>
            <a:ext cx="1145364" cy="338554"/>
          </a:xfrm>
          <a:prstGeom prst="homePlate">
            <a:avLst/>
          </a:prstGeom>
          <a:solidFill>
            <a:srgbClr val="009900"/>
          </a:solidFill>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1600" dirty="0">
                <a:solidFill>
                  <a:schemeClr val="bg1"/>
                </a:solidFill>
                <a:latin typeface="Arial Narrow" panose="020B0606020202030204" pitchFamily="34" charset="0"/>
              </a:rPr>
              <a:t>BSV1KFHS</a:t>
            </a:r>
            <a:endParaRPr lang="zh-CN" altLang="en-US" sz="1600"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7432702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48000" y="2276873"/>
            <a:ext cx="8136565" cy="4154984"/>
          </a:xfrm>
          <a:prstGeom prst="rect">
            <a:avLst/>
          </a:prstGeom>
          <a:ln w="3175">
            <a:solidFill>
              <a:schemeClr val="bg1">
                <a:lumMod val="85000"/>
              </a:schemeClr>
            </a:solidFill>
          </a:ln>
        </p:spPr>
        <p:txBody>
          <a:bodyPr wrap="square">
            <a:spAutoFit/>
          </a:bodyPr>
          <a:lstStyle/>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运动、变化、发展</a:t>
            </a:r>
            <a:r>
              <a:rPr lang="zh-CN" altLang="en-US" sz="2400" dirty="0">
                <a:latin typeface="幼圆" panose="02010509060101010101" pitchFamily="49" charset="-122"/>
                <a:ea typeface="幼圆" panose="02010509060101010101" pitchFamily="49" charset="-122"/>
              </a:rPr>
              <a:t>：系统的使命、涨落、发展，吸引子</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普遍联系</a:t>
            </a:r>
            <a:r>
              <a:rPr lang="zh-CN" altLang="en-US" sz="2400" dirty="0">
                <a:latin typeface="幼圆" panose="02010509060101010101" pitchFamily="49" charset="-122"/>
                <a:ea typeface="幼圆" panose="02010509060101010101" pitchFamily="49" charset="-122"/>
              </a:rPr>
              <a:t>：系统内外部的关系，组织力</a:t>
            </a:r>
            <a:r>
              <a:rPr lang="en-US" altLang="zh-CN" sz="2400" dirty="0">
                <a:latin typeface="幼圆" panose="02010509060101010101" pitchFamily="49" charset="-122"/>
                <a:ea typeface="幼圆" panose="02010509060101010101" pitchFamily="49" charset="-122"/>
              </a:rPr>
              <a:t>-</a:t>
            </a:r>
            <a:r>
              <a:rPr lang="zh-CN" altLang="en-US" sz="2400" dirty="0">
                <a:latin typeface="幼圆" panose="02010509060101010101" pitchFamily="49" charset="-122"/>
                <a:ea typeface="幼圆" panose="02010509060101010101" pitchFamily="49" charset="-122"/>
              </a:rPr>
              <a:t>自组织力</a:t>
            </a:r>
            <a:r>
              <a:rPr lang="en-US" altLang="zh-CN" sz="2400" dirty="0">
                <a:latin typeface="幼圆" panose="02010509060101010101" pitchFamily="49" charset="-122"/>
                <a:ea typeface="幼圆" panose="02010509060101010101" pitchFamily="49" charset="-122"/>
              </a:rPr>
              <a:t>-</a:t>
            </a:r>
            <a:r>
              <a:rPr lang="zh-CN" altLang="en-US" sz="2400" dirty="0">
                <a:latin typeface="幼圆" panose="02010509060101010101" pitchFamily="49" charset="-122"/>
                <a:ea typeface="幼圆" panose="02010509060101010101" pitchFamily="49" charset="-122"/>
              </a:rPr>
              <a:t>他组织力</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整体与部分</a:t>
            </a:r>
            <a:r>
              <a:rPr lang="zh-CN" altLang="en-US" sz="2400" dirty="0">
                <a:latin typeface="幼圆" panose="02010509060101010101" pitchFamily="49" charset="-122"/>
                <a:ea typeface="幼圆" panose="02010509060101010101" pitchFamily="49" charset="-122"/>
              </a:rPr>
              <a:t>：系统论的直接基础，整体涌现性</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量变到质变</a:t>
            </a:r>
            <a:r>
              <a:rPr lang="zh-CN" altLang="en-US" sz="2400" dirty="0">
                <a:latin typeface="幼圆" panose="02010509060101010101" pitchFamily="49" charset="-122"/>
                <a:ea typeface="幼圆" panose="02010509060101010101" pitchFamily="49" charset="-122"/>
              </a:rPr>
              <a:t>：序参量支配原理、突变论</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对立统一</a:t>
            </a:r>
            <a:r>
              <a:rPr lang="zh-CN" altLang="en-US" sz="2400" dirty="0">
                <a:latin typeface="幼圆" panose="02010509060101010101" pitchFamily="49" charset="-122"/>
                <a:ea typeface="幼圆" panose="02010509060101010101" pitchFamily="49" charset="-122"/>
              </a:rPr>
              <a:t>：协同、突变、涨落</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内因外因</a:t>
            </a:r>
            <a:r>
              <a:rPr lang="zh-CN" altLang="en-US" sz="2400" dirty="0">
                <a:latin typeface="幼圆" panose="02010509060101010101" pitchFamily="49" charset="-122"/>
                <a:ea typeface="幼圆" panose="02010509060101010101" pitchFamily="49" charset="-122"/>
              </a:rPr>
              <a:t>：内外向组织力和自组织力、隐参量与显参量</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否定之否定</a:t>
            </a:r>
            <a:r>
              <a:rPr lang="zh-CN" altLang="en-US" sz="2400" dirty="0">
                <a:latin typeface="幼圆" panose="02010509060101010101" pitchFamily="49" charset="-122"/>
                <a:ea typeface="幼圆" panose="02010509060101010101" pitchFamily="49" charset="-122"/>
              </a:rPr>
              <a:t>：快参量与慢参量、系统的生命周期</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矛盾的同一性和斗争性</a:t>
            </a:r>
            <a:r>
              <a:rPr lang="zh-CN" altLang="en-US" sz="2400" dirty="0">
                <a:latin typeface="幼圆" panose="02010509060101010101" pitchFamily="49" charset="-122"/>
                <a:ea typeface="幼圆" panose="02010509060101010101" pitchFamily="49" charset="-122"/>
              </a:rPr>
              <a:t>：协同、耗散结构</a:t>
            </a:r>
          </a:p>
          <a:p>
            <a:pPr marL="380990" indent="-380990">
              <a:buFont typeface="Wingdings" panose="05000000000000000000" pitchFamily="2" charset="2"/>
              <a:buChar char="l"/>
            </a:pP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前进行与曲折性</a:t>
            </a:r>
            <a:r>
              <a:rPr lang="zh-CN" altLang="en-US" sz="2400" dirty="0">
                <a:latin typeface="幼圆" panose="02010509060101010101" pitchFamily="49" charset="-122"/>
                <a:ea typeface="幼圆" panose="02010509060101010101" pitchFamily="49" charset="-122"/>
              </a:rPr>
              <a:t>：有序与无序、熵增与熵减、系统的使命</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65195" y="2359654"/>
            <a:ext cx="2412055" cy="202945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007435" y="5899725"/>
            <a:ext cx="10249922" cy="666786"/>
          </a:xfrm>
          <a:prstGeom prst="rect">
            <a:avLst/>
          </a:prstGeom>
          <a:noFill/>
          <a:ln w="3175">
            <a:solidFill>
              <a:schemeClr val="tx1"/>
            </a:solidFill>
          </a:ln>
        </p:spPr>
        <p:txBody>
          <a:bodyPr wrap="none" rtlCol="0">
            <a:spAutoFit/>
          </a:bodyPr>
          <a:lstStyle/>
          <a:p>
            <a:r>
              <a:rPr lang="zh-CN" altLang="en-US" sz="3733"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系统论和系统科学使马克思主义哲学基础更坚实</a:t>
            </a:r>
          </a:p>
        </p:txBody>
      </p:sp>
      <p:pic>
        <p:nvPicPr>
          <p:cNvPr id="8" name="图片 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744" y="548680"/>
            <a:ext cx="12012192" cy="1810973"/>
          </a:xfrm>
          <a:prstGeom prst="rect">
            <a:avLst/>
          </a:prstGeom>
          <a:ln>
            <a:noFill/>
          </a:ln>
          <a:effectLst/>
        </p:spPr>
      </p:pic>
    </p:spTree>
    <p:extLst>
      <p:ext uri="{BB962C8B-B14F-4D97-AF65-F5344CB8AC3E}">
        <p14:creationId xmlns:p14="http://schemas.microsoft.com/office/powerpoint/2010/main" val="33440096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rthur wang\application data\360se6\User Data\temp\KK00021303.jpg"/>
          <p:cNvPicPr>
            <a:picLocks noChangeAspect="1" noChangeArrowheads="1"/>
          </p:cNvPicPr>
          <p:nvPr/>
        </p:nvPicPr>
        <p:blipFill>
          <a:blip r:embed="rId2" cstate="print"/>
          <a:srcRect/>
          <a:stretch>
            <a:fillRect/>
          </a:stretch>
        </p:blipFill>
        <p:spPr bwMode="auto">
          <a:xfrm>
            <a:off x="5711957" y="3909054"/>
            <a:ext cx="2688299" cy="267037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3" name="TextBox 2"/>
          <p:cNvSpPr txBox="1"/>
          <p:nvPr/>
        </p:nvSpPr>
        <p:spPr>
          <a:xfrm>
            <a:off x="532018" y="260648"/>
            <a:ext cx="6744154" cy="748988"/>
          </a:xfrm>
          <a:prstGeom prst="rect">
            <a:avLst/>
          </a:prstGeom>
          <a:noFill/>
        </p:spPr>
        <p:txBody>
          <a:bodyPr wrap="none" rtlCol="0">
            <a:spAutoFit/>
          </a:bodyPr>
          <a:lstStyle/>
          <a:p>
            <a:pPr defTabSz="1219023"/>
            <a:r>
              <a:rPr lang="zh-CN" altLang="en-US" sz="4267" dirty="0">
                <a:solidFill>
                  <a:srgbClr val="FF0000"/>
                </a:solidFill>
                <a:effectLst>
                  <a:outerShdw blurRad="38100" dist="38100" dir="2700000" algn="tl">
                    <a:srgbClr val="000000">
                      <a:alpha val="43137"/>
                    </a:srgbClr>
                  </a:outerShdw>
                </a:effectLst>
                <a:latin typeface="方正粗宋简体" pitchFamily="65" charset="-122"/>
                <a:ea typeface="方正粗宋简体" pitchFamily="65" charset="-122"/>
              </a:rPr>
              <a:t>矛盾论、实践论都是系统论</a:t>
            </a:r>
          </a:p>
        </p:txBody>
      </p:sp>
      <p:pic>
        <p:nvPicPr>
          <p:cNvPr id="4" name="Picture 6" descr="c:\documents and settings\arthur wang\application data\360se6\User Data\temp\u=234014012,2693454922&amp;fm=21&amp;gp=0.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168342" y="1579079"/>
            <a:ext cx="2496277" cy="265229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矩形 4"/>
          <p:cNvSpPr/>
          <p:nvPr/>
        </p:nvSpPr>
        <p:spPr>
          <a:xfrm>
            <a:off x="623392" y="1796819"/>
            <a:ext cx="8064896" cy="2061718"/>
          </a:xfrm>
          <a:prstGeom prst="rect">
            <a:avLst/>
          </a:prstGeom>
        </p:spPr>
        <p:txBody>
          <a:bodyPr wrap="square">
            <a:spAutoFit/>
          </a:bodyPr>
          <a:lstStyle/>
          <a:p>
            <a:pPr defTabSz="1219023"/>
            <a:r>
              <a:rPr lang="en-US" altLang="zh-CN"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1937</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年</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提出。</a:t>
            </a:r>
            <a:endParaRPr lang="en-US" altLang="zh-CN" sz="2133" dirty="0">
              <a:solidFill>
                <a:prstClr val="black"/>
              </a:solidFill>
              <a:effectLst>
                <a:outerShdw blurRad="38100" dist="38100" dir="2700000" algn="tl">
                  <a:srgbClr val="000000">
                    <a:alpha val="43137"/>
                  </a:srgbClr>
                </a:outerShdw>
              </a:effectLst>
              <a:latin typeface="幼圆" pitchFamily="49" charset="-122"/>
              <a:ea typeface="幼圆" pitchFamily="49" charset="-122"/>
            </a:endParaRPr>
          </a:p>
          <a:p>
            <a:pPr defTabSz="1219023"/>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运用唯物辩证法总结了中国共产党领导中国革命斗争的实践经验，从</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两种宇宙观</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、矛盾的普遍性、矛盾的特殊性、</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主要矛盾</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和矛盾的主要方面、矛盾诸方面的同一性和斗争性、对抗在矛盾中的地位等方面，深刻地阐述了对立统一规律，发挥了</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对立统一</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规律是辩证法的实质和核心的思想。</a:t>
            </a:r>
          </a:p>
        </p:txBody>
      </p:sp>
      <p:sp>
        <p:nvSpPr>
          <p:cNvPr id="6" name="TextBox 5"/>
          <p:cNvSpPr txBox="1"/>
          <p:nvPr/>
        </p:nvSpPr>
        <p:spPr>
          <a:xfrm>
            <a:off x="719403" y="1028733"/>
            <a:ext cx="1208985" cy="502766"/>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defTabSz="1219023"/>
            <a:r>
              <a:rPr lang="zh-CN" altLang="en-US"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矛盾论</a:t>
            </a:r>
          </a:p>
        </p:txBody>
      </p:sp>
      <p:sp>
        <p:nvSpPr>
          <p:cNvPr id="7" name="矩形 6"/>
          <p:cNvSpPr/>
          <p:nvPr/>
        </p:nvSpPr>
        <p:spPr>
          <a:xfrm>
            <a:off x="815413" y="5311272"/>
            <a:ext cx="8064896" cy="1159228"/>
          </a:xfrm>
          <a:prstGeom prst="rect">
            <a:avLst/>
          </a:prstGeom>
          <a:solidFill>
            <a:schemeClr val="lt1">
              <a:alpha val="60000"/>
            </a:schemeClr>
          </a:solidFill>
          <a:ln w="3175"/>
        </p:spPr>
        <p:style>
          <a:lnRef idx="2">
            <a:schemeClr val="accent2"/>
          </a:lnRef>
          <a:fillRef idx="1">
            <a:schemeClr val="lt1"/>
          </a:fillRef>
          <a:effectRef idx="0">
            <a:schemeClr val="accent2"/>
          </a:effectRef>
          <a:fontRef idx="minor">
            <a:schemeClr val="dk1"/>
          </a:fontRef>
        </p:style>
        <p:txBody>
          <a:bodyPr wrap="square">
            <a:spAutoFit/>
          </a:bodyPr>
          <a:lstStyle/>
          <a:p>
            <a:pPr defTabSz="1219023"/>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不但要研究每一个</a:t>
            </a:r>
            <a:r>
              <a:rPr lang="zh-CN" altLang="en-US" sz="2667" b="1" dirty="0">
                <a:solidFill>
                  <a:srgbClr val="FF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大系统</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的物质运动形式的特殊的矛盾性及其所规定的本质，而且要研究每一个物质运动形式在其发展长途中的每一个过程的特殊的矛盾及其本质。</a:t>
            </a:r>
          </a:p>
        </p:txBody>
      </p:sp>
      <p:sp>
        <p:nvSpPr>
          <p:cNvPr id="8" name="圆角矩形标注 7"/>
          <p:cNvSpPr/>
          <p:nvPr/>
        </p:nvSpPr>
        <p:spPr>
          <a:xfrm>
            <a:off x="3075179" y="1604798"/>
            <a:ext cx="4841389" cy="465305"/>
          </a:xfrm>
          <a:prstGeom prst="wedgeRoundRectCallout">
            <a:avLst>
              <a:gd name="adj1" fmla="val -76962"/>
              <a:gd name="adj2" fmla="val 19823"/>
              <a:gd name="adj3" fmla="val 16667"/>
            </a:avLst>
          </a:prstGeom>
          <a:solidFill>
            <a:srgbClr val="FF0000">
              <a:alpha val="30000"/>
            </a:srgbClr>
          </a:solidFill>
          <a:ln>
            <a:solidFill>
              <a:srgbClr val="FF0000"/>
            </a:solidFill>
          </a:ln>
        </p:spPr>
        <p:txBody>
          <a:bodyPr wrap="none">
            <a:spAutoFit/>
          </a:bodyPr>
          <a:lstStyle/>
          <a:p>
            <a:pPr algn="ctr" defTabSz="1219023"/>
            <a:r>
              <a:rPr lang="en-US" altLang="zh-CN" sz="2133" dirty="0">
                <a:solidFill>
                  <a:prstClr val="black"/>
                </a:solidFill>
                <a:latin typeface="幼圆" pitchFamily="49" charset="-122"/>
                <a:ea typeface="幼圆" pitchFamily="49" charset="-122"/>
              </a:rPr>
              <a:t>1945</a:t>
            </a:r>
            <a:r>
              <a:rPr lang="zh-CN" altLang="en-US" sz="2133" dirty="0">
                <a:solidFill>
                  <a:prstClr val="black"/>
                </a:solidFill>
                <a:latin typeface="幼圆" pitchFamily="49" charset="-122"/>
                <a:ea typeface="幼圆" pitchFamily="49" charset="-122"/>
              </a:rPr>
              <a:t>年，贝塔朗菲</a:t>
            </a:r>
            <a:r>
              <a:rPr lang="en-US" altLang="zh-CN" sz="2133" dirty="0">
                <a:solidFill>
                  <a:prstClr val="black"/>
                </a:solidFill>
                <a:latin typeface="幼圆" pitchFamily="49" charset="-122"/>
                <a:ea typeface="幼圆" pitchFamily="49" charset="-122"/>
              </a:rPr>
              <a:t>《</a:t>
            </a:r>
            <a:r>
              <a:rPr lang="zh-CN" altLang="en-US" sz="2133" dirty="0">
                <a:solidFill>
                  <a:prstClr val="black"/>
                </a:solidFill>
                <a:latin typeface="幼圆" pitchFamily="49" charset="-122"/>
                <a:ea typeface="幼圆" pitchFamily="49" charset="-122"/>
              </a:rPr>
              <a:t>关于一般系统论</a:t>
            </a:r>
            <a:r>
              <a:rPr lang="en-US" altLang="zh-CN" sz="2133" dirty="0">
                <a:solidFill>
                  <a:prstClr val="black"/>
                </a:solidFill>
                <a:latin typeface="幼圆" pitchFamily="49" charset="-122"/>
                <a:ea typeface="幼圆" pitchFamily="49" charset="-122"/>
              </a:rPr>
              <a:t>》</a:t>
            </a:r>
            <a:endParaRPr lang="zh-CN" altLang="en-US" sz="2133" dirty="0">
              <a:solidFill>
                <a:prstClr val="black"/>
              </a:solidFill>
              <a:latin typeface="幼圆" pitchFamily="49" charset="-122"/>
              <a:ea typeface="幼圆" pitchFamily="49" charset="-122"/>
            </a:endParaRPr>
          </a:p>
        </p:txBody>
      </p:sp>
      <p:sp>
        <p:nvSpPr>
          <p:cNvPr id="9" name="圆角矩形标注 8"/>
          <p:cNvSpPr/>
          <p:nvPr/>
        </p:nvSpPr>
        <p:spPr>
          <a:xfrm>
            <a:off x="2255573" y="3813043"/>
            <a:ext cx="2976331" cy="828454"/>
          </a:xfrm>
          <a:prstGeom prst="wedgeRoundRectCallout">
            <a:avLst>
              <a:gd name="adj1" fmla="val 89489"/>
              <a:gd name="adj2" fmla="val -174583"/>
              <a:gd name="adj3" fmla="val 16667"/>
            </a:avLst>
          </a:prstGeom>
          <a:solidFill>
            <a:srgbClr val="FF0000">
              <a:alpha val="30000"/>
            </a:srgbClr>
          </a:solidFill>
          <a:ln>
            <a:solidFill>
              <a:srgbClr val="FF0000"/>
            </a:solidFill>
          </a:ln>
        </p:spPr>
        <p:txBody>
          <a:bodyPr wrap="square">
            <a:spAutoFit/>
          </a:bodyPr>
          <a:lstStyle/>
          <a:p>
            <a:pPr algn="ctr" defTabSz="1219023"/>
            <a:r>
              <a:rPr lang="zh-CN" altLang="en-US" sz="2133" dirty="0">
                <a:solidFill>
                  <a:prstClr val="black"/>
                </a:solidFill>
                <a:latin typeface="幼圆" pitchFamily="49" charset="-122"/>
                <a:ea typeface="幼圆" pitchFamily="49" charset="-122"/>
              </a:rPr>
              <a:t>序参量、耗散结构、协同学、突变论</a:t>
            </a:r>
          </a:p>
        </p:txBody>
      </p:sp>
      <p:sp>
        <p:nvSpPr>
          <p:cNvPr id="10" name="圆角矩形标注 9"/>
          <p:cNvSpPr/>
          <p:nvPr/>
        </p:nvSpPr>
        <p:spPr>
          <a:xfrm>
            <a:off x="6384032" y="3813043"/>
            <a:ext cx="1920213" cy="465305"/>
          </a:xfrm>
          <a:prstGeom prst="wedgeRoundRectCallout">
            <a:avLst>
              <a:gd name="adj1" fmla="val -20415"/>
              <a:gd name="adj2" fmla="val -110755"/>
              <a:gd name="adj3" fmla="val 16667"/>
            </a:avLst>
          </a:prstGeom>
          <a:solidFill>
            <a:srgbClr val="FF0000">
              <a:alpha val="30000"/>
            </a:srgbClr>
          </a:solidFill>
          <a:ln>
            <a:solidFill>
              <a:srgbClr val="FF0000"/>
            </a:solidFill>
          </a:ln>
        </p:spPr>
        <p:txBody>
          <a:bodyPr wrap="square">
            <a:spAutoFit/>
          </a:bodyPr>
          <a:lstStyle/>
          <a:p>
            <a:pPr algn="ctr" defTabSz="1219023"/>
            <a:r>
              <a:rPr lang="zh-CN" altLang="en-US" sz="2133" dirty="0">
                <a:solidFill>
                  <a:prstClr val="black"/>
                </a:solidFill>
                <a:latin typeface="幼圆" pitchFamily="49" charset="-122"/>
                <a:ea typeface="幼圆" pitchFamily="49" charset="-122"/>
              </a:rPr>
              <a:t>系统动力学</a:t>
            </a:r>
          </a:p>
        </p:txBody>
      </p:sp>
      <p:sp>
        <p:nvSpPr>
          <p:cNvPr id="11" name="圆角矩形标注 10"/>
          <p:cNvSpPr/>
          <p:nvPr/>
        </p:nvSpPr>
        <p:spPr>
          <a:xfrm>
            <a:off x="0" y="3909054"/>
            <a:ext cx="1920213" cy="465305"/>
          </a:xfrm>
          <a:prstGeom prst="wedgeRoundRectCallout">
            <a:avLst>
              <a:gd name="adj1" fmla="val 52159"/>
              <a:gd name="adj2" fmla="val -260086"/>
              <a:gd name="adj3" fmla="val 16667"/>
            </a:avLst>
          </a:prstGeom>
          <a:solidFill>
            <a:srgbClr val="FF0000">
              <a:alpha val="30000"/>
            </a:srgbClr>
          </a:solidFill>
          <a:ln>
            <a:solidFill>
              <a:srgbClr val="FF0000"/>
            </a:solidFill>
          </a:ln>
        </p:spPr>
        <p:txBody>
          <a:bodyPr wrap="square">
            <a:spAutoFit/>
          </a:bodyPr>
          <a:lstStyle/>
          <a:p>
            <a:pPr algn="ctr" defTabSz="1219023"/>
            <a:r>
              <a:rPr lang="zh-CN" altLang="en-US" sz="2133" dirty="0">
                <a:solidFill>
                  <a:prstClr val="black"/>
                </a:solidFill>
                <a:latin typeface="幼圆" pitchFamily="49" charset="-122"/>
                <a:ea typeface="幼圆" pitchFamily="49" charset="-122"/>
              </a:rPr>
              <a:t>有机系统论</a:t>
            </a:r>
          </a:p>
        </p:txBody>
      </p:sp>
      <p:sp>
        <p:nvSpPr>
          <p:cNvPr id="12" name="TextBox 11"/>
          <p:cNvSpPr txBox="1"/>
          <p:nvPr/>
        </p:nvSpPr>
        <p:spPr>
          <a:xfrm>
            <a:off x="663149" y="4771514"/>
            <a:ext cx="1723549" cy="461665"/>
          </a:xfrm>
          <a:prstGeom prst="rect">
            <a:avLst/>
          </a:prstGeom>
          <a:noFill/>
        </p:spPr>
        <p:txBody>
          <a:bodyPr wrap="none" rtlCol="0">
            <a:spAutoFit/>
          </a:bodyPr>
          <a:lstStyle/>
          <a:p>
            <a:pPr defTabSz="1219023"/>
            <a:r>
              <a:rPr lang="zh-CN" altLang="en-US" sz="2400"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原文摘录：</a:t>
            </a:r>
          </a:p>
        </p:txBody>
      </p:sp>
    </p:spTree>
    <p:extLst>
      <p:ext uri="{BB962C8B-B14F-4D97-AF65-F5344CB8AC3E}">
        <p14:creationId xmlns:p14="http://schemas.microsoft.com/office/powerpoint/2010/main" val="333415134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5360" y="1220755"/>
            <a:ext cx="8256917" cy="1733488"/>
          </a:xfrm>
          <a:prstGeom prst="rect">
            <a:avLst/>
          </a:prstGeom>
        </p:spPr>
        <p:txBody>
          <a:bodyPr wrap="square">
            <a:spAutoFit/>
          </a:bodyPr>
          <a:lstStyle/>
          <a:p>
            <a:pPr algn="just" defTabSz="1219023"/>
            <a:r>
              <a:rPr lang="en-US" altLang="zh-CN"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1937</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年</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提出。</a:t>
            </a:r>
            <a:endParaRPr lang="en-US" altLang="zh-CN" sz="2133" dirty="0">
              <a:solidFill>
                <a:prstClr val="black"/>
              </a:solidFill>
              <a:effectLst>
                <a:outerShdw blurRad="38100" dist="38100" dir="2700000" algn="tl">
                  <a:srgbClr val="000000">
                    <a:alpha val="43137"/>
                  </a:srgbClr>
                </a:outerShdw>
              </a:effectLst>
              <a:latin typeface="幼圆" pitchFamily="49" charset="-122"/>
              <a:ea typeface="幼圆" pitchFamily="49" charset="-122"/>
            </a:endParaRPr>
          </a:p>
          <a:p>
            <a:pPr algn="just" defTabSz="1219023"/>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认识论著作，也是一部辩证法著作。①阐明了人类认识的过程是一个矛盾不断产生、又不断解决的无限辩证</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发展</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的过程；②论述和发展了认识领域中的</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量变质变规律</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；③论证了理论在一定条件下的决定作用。</a:t>
            </a:r>
          </a:p>
        </p:txBody>
      </p:sp>
      <p:sp>
        <p:nvSpPr>
          <p:cNvPr id="4" name="TextBox 3"/>
          <p:cNvSpPr txBox="1"/>
          <p:nvPr/>
        </p:nvSpPr>
        <p:spPr>
          <a:xfrm>
            <a:off x="335360" y="356659"/>
            <a:ext cx="1415772" cy="58477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pPr defTabSz="1219023"/>
            <a:r>
              <a:rPr lang="zh-CN" altLang="en-US" sz="3200"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实践论</a:t>
            </a:r>
          </a:p>
        </p:txBody>
      </p:sp>
      <p:sp>
        <p:nvSpPr>
          <p:cNvPr id="5" name="矩形 4"/>
          <p:cNvSpPr/>
          <p:nvPr/>
        </p:nvSpPr>
        <p:spPr>
          <a:xfrm>
            <a:off x="431371" y="3759616"/>
            <a:ext cx="5184576" cy="2143920"/>
          </a:xfrm>
          <a:prstGeom prst="rect">
            <a:avLst/>
          </a:prstGeom>
          <a:ln w="3175"/>
        </p:spPr>
        <p:style>
          <a:lnRef idx="2">
            <a:schemeClr val="accent2"/>
          </a:lnRef>
          <a:fillRef idx="1">
            <a:schemeClr val="lt1"/>
          </a:fillRef>
          <a:effectRef idx="0">
            <a:schemeClr val="accent2"/>
          </a:effectRef>
          <a:fontRef idx="minor">
            <a:schemeClr val="dk1"/>
          </a:fontRef>
        </p:style>
        <p:txBody>
          <a:bodyPr wrap="square">
            <a:spAutoFit/>
          </a:bodyPr>
          <a:lstStyle/>
          <a:p>
            <a:pPr algn="just" defTabSz="1219023"/>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要完全地反映整个的事物，反映事物的本质，反映事物的内部规律性，就必须经过思考作用，</a:t>
            </a:r>
            <a:r>
              <a:rPr lang="zh-CN" altLang="en-US" sz="2133" b="1" dirty="0">
                <a:solidFill>
                  <a:srgbClr val="FF0000"/>
                </a:solidFill>
                <a:effectLst>
                  <a:outerShdw blurRad="38100" dist="38100" dir="2700000" algn="tl">
                    <a:srgbClr val="000000">
                      <a:alpha val="43137"/>
                    </a:srgbClr>
                  </a:outerShdw>
                </a:effectLst>
                <a:latin typeface="幼圆" pitchFamily="49" charset="-122"/>
                <a:ea typeface="幼圆" pitchFamily="49" charset="-122"/>
              </a:rPr>
              <a:t>将丰富的感觉材料加以去粗取精、去伪存真、由此及彼、由表及里</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的改造制作工夫，造成概念和理论的</a:t>
            </a:r>
            <a:r>
              <a:rPr lang="zh-CN" altLang="en-US" sz="2667" b="1" dirty="0">
                <a:solidFill>
                  <a:srgbClr val="FF0000"/>
                </a:solidFill>
                <a:effectLst>
                  <a:outerShdw blurRad="38100" dist="38100" dir="2700000" algn="tl">
                    <a:srgbClr val="000000">
                      <a:alpha val="43137"/>
                    </a:srgbClr>
                  </a:outerShdw>
                </a:effectLst>
                <a:latin typeface="方正粗宋简体" pitchFamily="65" charset="-122"/>
                <a:ea typeface="方正粗宋简体" pitchFamily="65" charset="-122"/>
              </a:rPr>
              <a:t>系统</a:t>
            </a:r>
            <a:r>
              <a:rPr lang="zh-CN" altLang="en-US" sz="2133" dirty="0">
                <a:solidFill>
                  <a:prstClr val="black"/>
                </a:solidFill>
                <a:effectLst>
                  <a:outerShdw blurRad="38100" dist="38100" dir="2700000" algn="tl">
                    <a:srgbClr val="000000">
                      <a:alpha val="43137"/>
                    </a:srgbClr>
                  </a:outerShdw>
                </a:effectLst>
                <a:latin typeface="幼圆" pitchFamily="49" charset="-122"/>
                <a:ea typeface="幼圆" pitchFamily="49" charset="-122"/>
              </a:rPr>
              <a:t>，就必须从感性认识跃进到理性认识。</a:t>
            </a:r>
          </a:p>
        </p:txBody>
      </p:sp>
      <p:sp>
        <p:nvSpPr>
          <p:cNvPr id="6" name="圆角矩形标注 5"/>
          <p:cNvSpPr/>
          <p:nvPr/>
        </p:nvSpPr>
        <p:spPr>
          <a:xfrm>
            <a:off x="3791744" y="548681"/>
            <a:ext cx="1920213" cy="510778"/>
          </a:xfrm>
          <a:prstGeom prst="wedgeRoundRectCallout">
            <a:avLst>
              <a:gd name="adj1" fmla="val 51359"/>
              <a:gd name="adj2" fmla="val 196876"/>
              <a:gd name="adj3" fmla="val 16667"/>
            </a:avLst>
          </a:prstGeom>
          <a:solidFill>
            <a:srgbClr val="FF0000">
              <a:alpha val="30000"/>
            </a:srgbClr>
          </a:solidFill>
          <a:ln>
            <a:solidFill>
              <a:srgbClr val="FF0000"/>
            </a:solidFill>
          </a:ln>
        </p:spPr>
        <p:txBody>
          <a:bodyPr wrap="square">
            <a:spAutoFit/>
          </a:bodyPr>
          <a:lstStyle/>
          <a:p>
            <a:pPr algn="ctr" defTabSz="1219023"/>
            <a:r>
              <a:rPr lang="zh-CN" altLang="en-US" sz="2400" dirty="0">
                <a:solidFill>
                  <a:prstClr val="black"/>
                </a:solidFill>
                <a:latin typeface="幼圆" pitchFamily="49" charset="-122"/>
                <a:ea typeface="幼圆" pitchFamily="49" charset="-122"/>
              </a:rPr>
              <a:t>系统的使命</a:t>
            </a:r>
          </a:p>
        </p:txBody>
      </p:sp>
      <p:sp>
        <p:nvSpPr>
          <p:cNvPr id="7" name="TextBox 6"/>
          <p:cNvSpPr txBox="1"/>
          <p:nvPr/>
        </p:nvSpPr>
        <p:spPr>
          <a:xfrm>
            <a:off x="349215" y="3227060"/>
            <a:ext cx="1891865" cy="502766"/>
          </a:xfrm>
          <a:prstGeom prst="rect">
            <a:avLst/>
          </a:prstGeom>
          <a:noFill/>
        </p:spPr>
        <p:txBody>
          <a:bodyPr wrap="none" rtlCol="0">
            <a:spAutoFit/>
          </a:bodyPr>
          <a:lstStyle/>
          <a:p>
            <a:pPr defTabSz="1219023"/>
            <a:r>
              <a:rPr lang="zh-CN" altLang="en-US" sz="26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原文摘录：</a:t>
            </a:r>
          </a:p>
        </p:txBody>
      </p:sp>
      <p:sp>
        <p:nvSpPr>
          <p:cNvPr id="8" name="圆角矩形标注 7"/>
          <p:cNvSpPr/>
          <p:nvPr/>
        </p:nvSpPr>
        <p:spPr>
          <a:xfrm>
            <a:off x="4463819" y="2660915"/>
            <a:ext cx="4032448" cy="510778"/>
          </a:xfrm>
          <a:prstGeom prst="wedgeRoundRectCallout">
            <a:avLst>
              <a:gd name="adj1" fmla="val -63369"/>
              <a:gd name="adj2" fmla="val -52894"/>
              <a:gd name="adj3" fmla="val 16667"/>
            </a:avLst>
          </a:prstGeom>
          <a:solidFill>
            <a:srgbClr val="FF0000">
              <a:alpha val="30000"/>
            </a:srgbClr>
          </a:solidFill>
          <a:ln>
            <a:solidFill>
              <a:srgbClr val="FF0000"/>
            </a:solidFill>
          </a:ln>
        </p:spPr>
        <p:txBody>
          <a:bodyPr wrap="square">
            <a:spAutoFit/>
          </a:bodyPr>
          <a:lstStyle/>
          <a:p>
            <a:pPr algn="ctr" defTabSz="1219023"/>
            <a:r>
              <a:rPr lang="zh-CN" altLang="en-US" sz="2400" dirty="0">
                <a:solidFill>
                  <a:prstClr val="black"/>
                </a:solidFill>
                <a:latin typeface="幼圆" pitchFamily="49" charset="-122"/>
                <a:ea typeface="幼圆" pitchFamily="49" charset="-122"/>
              </a:rPr>
              <a:t>控制论、协同学、突变论</a:t>
            </a:r>
          </a:p>
        </p:txBody>
      </p:sp>
      <p:sp>
        <p:nvSpPr>
          <p:cNvPr id="9" name="圆角矩形标注 8"/>
          <p:cNvSpPr/>
          <p:nvPr/>
        </p:nvSpPr>
        <p:spPr>
          <a:xfrm>
            <a:off x="2639616" y="3044958"/>
            <a:ext cx="1536171" cy="510778"/>
          </a:xfrm>
          <a:prstGeom prst="wedgeRoundRectCallout">
            <a:avLst>
              <a:gd name="adj1" fmla="val 74237"/>
              <a:gd name="adj2" fmla="val 225057"/>
              <a:gd name="adj3" fmla="val 16667"/>
            </a:avLst>
          </a:prstGeom>
          <a:solidFill>
            <a:srgbClr val="FF0000">
              <a:alpha val="30000"/>
            </a:srgbClr>
          </a:solidFill>
          <a:ln>
            <a:solidFill>
              <a:srgbClr val="FF0000"/>
            </a:solidFill>
          </a:ln>
        </p:spPr>
        <p:txBody>
          <a:bodyPr wrap="square">
            <a:spAutoFit/>
          </a:bodyPr>
          <a:lstStyle/>
          <a:p>
            <a:pPr algn="ctr" defTabSz="1219023"/>
            <a:r>
              <a:rPr lang="zh-CN" altLang="en-US" sz="2400" dirty="0">
                <a:solidFill>
                  <a:prstClr val="black"/>
                </a:solidFill>
                <a:latin typeface="幼圆" pitchFamily="49" charset="-122"/>
                <a:ea typeface="幼圆" pitchFamily="49" charset="-122"/>
              </a:rPr>
              <a:t>信息论</a:t>
            </a:r>
          </a:p>
        </p:txBody>
      </p:sp>
      <p:pic>
        <p:nvPicPr>
          <p:cNvPr id="17" name="Picture 4" descr="c:\documents and settings\arthur wang\application data\360se6\User Data\temp\se17677515.jpg"/>
          <p:cNvPicPr>
            <a:picLocks noChangeAspect="1" noChangeArrowheads="1"/>
          </p:cNvPicPr>
          <p:nvPr/>
        </p:nvPicPr>
        <p:blipFill>
          <a:blip r:embed="rId2" cstate="print"/>
          <a:srcRect/>
          <a:stretch>
            <a:fillRect/>
          </a:stretch>
        </p:blipFill>
        <p:spPr bwMode="auto">
          <a:xfrm>
            <a:off x="6012872" y="3401291"/>
            <a:ext cx="2592288" cy="3358192"/>
          </a:xfrm>
          <a:prstGeom prst="rect">
            <a:avLst/>
          </a:prstGeom>
          <a:noFill/>
        </p:spPr>
      </p:pic>
      <p:sp>
        <p:nvSpPr>
          <p:cNvPr id="21" name="TextBox 20"/>
          <p:cNvSpPr txBox="1"/>
          <p:nvPr/>
        </p:nvSpPr>
        <p:spPr>
          <a:xfrm>
            <a:off x="505042" y="6104399"/>
            <a:ext cx="5110905"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defTabSz="1219023"/>
            <a:r>
              <a:rPr lang="zh-CN" altLang="en-US" sz="3200"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大庆油田，两论起家</a:t>
            </a:r>
          </a:p>
        </p:txBody>
      </p:sp>
      <p:pic>
        <p:nvPicPr>
          <p:cNvPr id="14" name="Picture 6" descr="c:\documents and settings\arthur wang\application data\360se6\User Data\temp\u=234014012,2693454922&amp;fm=21&amp;gp=0.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9168342" y="1579079"/>
            <a:ext cx="2496277" cy="265229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 name="TextBox 1"/>
          <p:cNvSpPr txBox="1"/>
          <p:nvPr/>
        </p:nvSpPr>
        <p:spPr>
          <a:xfrm>
            <a:off x="9020353" y="4644707"/>
            <a:ext cx="2679583" cy="2062103"/>
          </a:xfrm>
          <a:prstGeom prst="rect">
            <a:avLst/>
          </a:prstGeom>
          <a:noFill/>
          <a:ln w="3175">
            <a:solidFill>
              <a:srgbClr val="0070C0"/>
            </a:solidFill>
          </a:ln>
        </p:spPr>
        <p:txBody>
          <a:bodyPr wrap="square" rtlCol="0">
            <a:spAutoFit/>
          </a:bodyPr>
          <a:lstStyle/>
          <a:p>
            <a:pPr algn="just"/>
            <a:r>
              <a:rPr lang="zh-CN" altLang="en-US" sz="32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大庆油田的开发建设是一项伟大的系统工程！</a:t>
            </a:r>
          </a:p>
        </p:txBody>
      </p:sp>
    </p:spTree>
    <p:extLst>
      <p:ext uri="{BB962C8B-B14F-4D97-AF65-F5344CB8AC3E}">
        <p14:creationId xmlns:p14="http://schemas.microsoft.com/office/powerpoint/2010/main" val="260624180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20515" y="1604797"/>
            <a:ext cx="4025333" cy="33868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918617" y="1028733"/>
            <a:ext cx="6096000" cy="2718180"/>
          </a:xfrm>
          <a:prstGeom prst="rect">
            <a:avLst/>
          </a:prstGeom>
        </p:spPr>
        <p:txBody>
          <a:bodyPr>
            <a:spAutoFit/>
          </a:bodyPr>
          <a:lstStyle/>
          <a:p>
            <a:pPr indent="478355" algn="just"/>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乌杰认为，马克思的辩证唯物主义就是系统哲学，我们只需把系统科学最新进展丰富进去就可以了。</a:t>
            </a:r>
          </a:p>
          <a:p>
            <a:pPr indent="478355" algn="just"/>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黄金南认为，马克思的自然科学与社会科学划分应该升级一下，变成：自然科学、系统科学、社会科学。也就是说，系统科学就是系统科学，不是自然科学，也不是社会科学。但马克思的唯物辩证法仍然是系统哲学的基础。</a:t>
            </a:r>
          </a:p>
        </p:txBody>
      </p:sp>
      <p:sp>
        <p:nvSpPr>
          <p:cNvPr id="2" name="椭圆形标注 1"/>
          <p:cNvSpPr/>
          <p:nvPr/>
        </p:nvSpPr>
        <p:spPr>
          <a:xfrm>
            <a:off x="2735627" y="3909054"/>
            <a:ext cx="4512501" cy="1861278"/>
          </a:xfrm>
          <a:prstGeom prst="wedgeEllipseCallout">
            <a:avLst>
              <a:gd name="adj1" fmla="val -60009"/>
              <a:gd name="adj2" fmla="val 35494"/>
            </a:avLst>
          </a:prstGeom>
        </p:spPr>
        <p:style>
          <a:lnRef idx="3">
            <a:schemeClr val="lt1"/>
          </a:lnRef>
          <a:fillRef idx="1">
            <a:schemeClr val="accent6"/>
          </a:fillRef>
          <a:effectRef idx="1">
            <a:schemeClr val="accent6"/>
          </a:effectRef>
          <a:fontRef idx="minor">
            <a:schemeClr val="lt1"/>
          </a:fontRef>
        </p:style>
        <p:txBody>
          <a:bodyPr wrap="square">
            <a:spAutoFit/>
          </a:bodyPr>
          <a:lstStyle/>
          <a:p>
            <a:pPr indent="357708" algn="just"/>
            <a:r>
              <a:rPr lang="zh-CN" altLang="en-US" sz="26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一般系统论的原理和辩证唯物论的类同是显而易见的。</a:t>
            </a:r>
          </a:p>
        </p:txBody>
      </p:sp>
      <p:pic>
        <p:nvPicPr>
          <p:cNvPr id="5" name="图片 4"/>
          <p:cNvPicPr>
            <a:picLocks/>
          </p:cNvPicPr>
          <p:nvPr/>
        </p:nvPicPr>
        <p:blipFill rotWithShape="1">
          <a:blip r:embed="rId3" cstate="print">
            <a:extLst>
              <a:ext uri="{28A0092B-C50C-407E-A947-70E740481C1C}">
                <a14:useLocalDpi xmlns:a14="http://schemas.microsoft.com/office/drawing/2010/main"/>
              </a:ext>
            </a:extLst>
          </a:blip>
          <a:srcRect/>
          <a:stretch/>
        </p:blipFill>
        <p:spPr>
          <a:xfrm>
            <a:off x="1007434" y="4170759"/>
            <a:ext cx="1213901" cy="15428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p:cNvSpPr txBox="1"/>
          <p:nvPr/>
        </p:nvSpPr>
        <p:spPr>
          <a:xfrm>
            <a:off x="864091" y="5802941"/>
            <a:ext cx="1500588" cy="379656"/>
          </a:xfrm>
          <a:prstGeom prst="rect">
            <a:avLst/>
          </a:prstGeom>
          <a:noFill/>
        </p:spPr>
        <p:txBody>
          <a:bodyPr wrap="square" rtlCol="0">
            <a:spAutoFit/>
          </a:bodyPr>
          <a:lstStyle/>
          <a:p>
            <a:pPr algn="ctr"/>
            <a:r>
              <a:rPr lang="zh-CN" altLang="en-US" sz="18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贝塔朗菲</a:t>
            </a:r>
            <a:endParaRPr lang="en-US" altLang="zh-CN" sz="18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p:txBody>
      </p:sp>
      <p:sp>
        <p:nvSpPr>
          <p:cNvPr id="3" name="矩形 2"/>
          <p:cNvSpPr/>
          <p:nvPr/>
        </p:nvSpPr>
        <p:spPr>
          <a:xfrm>
            <a:off x="4751851" y="5813339"/>
            <a:ext cx="6768075" cy="830997"/>
          </a:xfrm>
          <a:prstGeom prst="rect">
            <a:avLst/>
          </a:prstGeom>
        </p:spPr>
        <p:txBody>
          <a:bodyPr wrap="square">
            <a:spAutoFit/>
          </a:bodyPr>
          <a:lstStyle/>
          <a:p>
            <a:pPr algn="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麦奎里和安贝吉</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r>
              <a:rPr lang="zh-CN" altLang="en-US"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马克思和现代系统论</a:t>
            </a:r>
            <a:r>
              <a:rPr lang="en-US" altLang="zh-CN" sz="2400"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a:t>
            </a:r>
          </a:p>
          <a:p>
            <a:pPr algn="r"/>
            <a:r>
              <a:rPr lang="en-US" altLang="zh-CN"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a:t>
            </a:r>
            <a:r>
              <a:rPr lang="zh-CN" altLang="en-US" sz="2400"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马克思确实可以看作是一位早期的系统论者。”</a:t>
            </a:r>
          </a:p>
        </p:txBody>
      </p:sp>
    </p:spTree>
    <p:extLst>
      <p:ext uri="{BB962C8B-B14F-4D97-AF65-F5344CB8AC3E}">
        <p14:creationId xmlns:p14="http://schemas.microsoft.com/office/powerpoint/2010/main" val="340351001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94568" y="836713"/>
            <a:ext cx="5962072" cy="5016597"/>
            <a:chOff x="3667782" y="1298751"/>
            <a:chExt cx="3187936" cy="3096558"/>
          </a:xfrm>
        </p:grpSpPr>
        <p:pic>
          <p:nvPicPr>
            <p:cNvPr id="5" name="图片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667782" y="1298751"/>
              <a:ext cx="3187936" cy="2960226"/>
            </a:xfrm>
            <a:prstGeom prst="rect">
              <a:avLst/>
            </a:prstGeom>
          </p:spPr>
        </p:pic>
        <p:sp>
          <p:nvSpPr>
            <p:cNvPr id="6" name="TextBox 62"/>
            <p:cNvSpPr txBox="1">
              <a:spLocks noChangeArrowheads="1"/>
            </p:cNvSpPr>
            <p:nvPr/>
          </p:nvSpPr>
          <p:spPr bwMode="auto">
            <a:xfrm>
              <a:off x="3975875" y="4110340"/>
              <a:ext cx="2571750" cy="284969"/>
            </a:xfrm>
            <a:prstGeom prst="rect">
              <a:avLst/>
            </a:prstGeom>
            <a:noFill/>
            <a:ln w="9525">
              <a:noFill/>
              <a:miter lim="800000"/>
              <a:headEnd/>
              <a:tailEnd/>
            </a:ln>
          </p:spPr>
          <p:txBody>
            <a:bodyPr>
              <a:spAutoFit/>
            </a:bodyPr>
            <a:lstStyle/>
            <a:p>
              <a:pPr algn="ctr" defTabSz="1219023"/>
              <a:r>
                <a:rPr lang="zh-CN" altLang="en-US" sz="2400" dirty="0">
                  <a:solidFill>
                    <a:prstClr val="black"/>
                  </a:solidFill>
                  <a:effectLst>
                    <a:outerShdw blurRad="38100" dist="38100" dir="2700000" algn="tl">
                      <a:srgbClr val="000000">
                        <a:alpha val="43137"/>
                      </a:srgbClr>
                    </a:outerShdw>
                  </a:effectLst>
                  <a:latin typeface="方正粗宋简体" charset="-122"/>
                  <a:ea typeface="方正粗宋简体" charset="-122"/>
                </a:rPr>
                <a:t>钱学森的系统科学体系</a:t>
              </a:r>
            </a:p>
          </p:txBody>
        </p:sp>
        <p:sp>
          <p:nvSpPr>
            <p:cNvPr id="7" name="TextBox 6"/>
            <p:cNvSpPr txBox="1"/>
            <p:nvPr/>
          </p:nvSpPr>
          <p:spPr>
            <a:xfrm>
              <a:off x="5044264" y="2040106"/>
              <a:ext cx="434969" cy="177354"/>
            </a:xfrm>
            <a:prstGeom prst="rect">
              <a:avLst/>
            </a:prstGeom>
            <a:ln w="3175"/>
          </p:spPr>
          <p:style>
            <a:lnRef idx="2">
              <a:schemeClr val="accent2"/>
            </a:lnRef>
            <a:fillRef idx="1">
              <a:schemeClr val="lt1"/>
            </a:fillRef>
            <a:effectRef idx="0">
              <a:schemeClr val="accent2"/>
            </a:effectRef>
            <a:fontRef idx="minor">
              <a:schemeClr val="dk1"/>
            </a:fontRef>
          </p:style>
          <p:txBody>
            <a:bodyPr wrap="none" lIns="48000" tIns="0" rIns="48000" bIns="0" rtlCol="0">
              <a:spAutoFit/>
            </a:bodyPr>
            <a:lstStyle/>
            <a:p>
              <a:pPr algn="ctr"/>
              <a:r>
                <a:rPr lang="zh-CN" altLang="en-US" sz="18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a:t>
              </a:r>
            </a:p>
          </p:txBody>
        </p:sp>
      </p:grpSp>
      <p:pic>
        <p:nvPicPr>
          <p:cNvPr id="9" name="Picture 2" descr="c:\documents and settings\arthur wang\application data\360se6\User Data\temp\b03533fa828ba61e3575ef494334970a304e5938.jpg"/>
          <p:cNvPicPr>
            <a:picLocks noChangeAspect="1" noChangeArrowheads="1"/>
          </p:cNvPicPr>
          <p:nvPr/>
        </p:nvPicPr>
        <p:blipFill>
          <a:blip r:embed="rId3" cstate="print"/>
          <a:srcRect/>
          <a:stretch>
            <a:fillRect/>
          </a:stretch>
        </p:blipFill>
        <p:spPr bwMode="auto">
          <a:xfrm>
            <a:off x="562214" y="1892830"/>
            <a:ext cx="1597349" cy="22185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TextBox 9"/>
          <p:cNvSpPr txBox="1"/>
          <p:nvPr/>
        </p:nvSpPr>
        <p:spPr>
          <a:xfrm>
            <a:off x="2470391" y="2586479"/>
            <a:ext cx="4393695" cy="2372636"/>
          </a:xfrm>
          <a:prstGeom prst="wedgeRoundRectCallout">
            <a:avLst>
              <a:gd name="adj1" fmla="val 92835"/>
              <a:gd name="adj2" fmla="val -63447"/>
              <a:gd name="adj3" fmla="val 16667"/>
            </a:avLst>
          </a:prstGeom>
          <a:noFill/>
          <a:ln w="3175">
            <a:solidFill>
              <a:srgbClr val="FF0000"/>
            </a:solidFill>
          </a:ln>
        </p:spPr>
        <p:txBody>
          <a:bodyPr wrap="square" rtlCol="0">
            <a:spAutoFit/>
          </a:bodyPr>
          <a:lstStyle/>
          <a:p>
            <a:pPr indent="478355" defTabSz="1219023"/>
            <a:r>
              <a:rPr lang="zh-CN" altLang="en-US" sz="26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系统论是系统科学通向马克思主义哲学的桥梁。</a:t>
            </a:r>
            <a:endParaRPr lang="en-US" altLang="zh-CN" sz="2667" dirty="0">
              <a:solidFill>
                <a:srgbClr val="FF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indent="478355" defTabSz="1219023"/>
            <a:r>
              <a:rPr lang="zh-CN" altLang="en-US" sz="2667" dirty="0">
                <a:solidFill>
                  <a:prstClr val="black"/>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马列主义毛泽东思想的深刻理解、深入应用、全面继承和创新发展。</a:t>
            </a:r>
          </a:p>
        </p:txBody>
      </p:sp>
      <p:sp>
        <p:nvSpPr>
          <p:cNvPr id="11" name="矩形 10"/>
          <p:cNvSpPr/>
          <p:nvPr/>
        </p:nvSpPr>
        <p:spPr>
          <a:xfrm>
            <a:off x="239350" y="5871851"/>
            <a:ext cx="8832981" cy="502766"/>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defTabSz="1219023"/>
            <a:r>
              <a:rPr lang="zh-CN" altLang="en-US" sz="2667" dirty="0">
                <a:solidFill>
                  <a:schemeClr val="bg1"/>
                </a:solidFill>
                <a:effectLst>
                  <a:outerShdw blurRad="38100" dist="38100" dir="2700000" algn="tl">
                    <a:srgbClr val="000000">
                      <a:alpha val="43137"/>
                    </a:srgbClr>
                  </a:outerShdw>
                </a:effectLst>
                <a:latin typeface="方正粗宋简体" pitchFamily="65" charset="-122"/>
                <a:ea typeface="方正粗宋简体" pitchFamily="65" charset="-122"/>
              </a:rPr>
              <a:t>系统论是马克思主义科学世界观和方法论的重要组成部分</a:t>
            </a:r>
          </a:p>
        </p:txBody>
      </p:sp>
      <p:sp>
        <p:nvSpPr>
          <p:cNvPr id="12" name="TextBox 11"/>
          <p:cNvSpPr txBox="1"/>
          <p:nvPr/>
        </p:nvSpPr>
        <p:spPr>
          <a:xfrm>
            <a:off x="523816" y="548680"/>
            <a:ext cx="4096861" cy="995209"/>
          </a:xfrm>
          <a:prstGeom prst="rect">
            <a:avLst/>
          </a:prstGeom>
        </p:spPr>
        <p:style>
          <a:lnRef idx="3">
            <a:schemeClr val="lt1"/>
          </a:lnRef>
          <a:fillRef idx="1">
            <a:schemeClr val="accent2"/>
          </a:fillRef>
          <a:effectRef idx="1">
            <a:schemeClr val="accent2"/>
          </a:effectRef>
          <a:fontRef idx="minor">
            <a:schemeClr val="lt1"/>
          </a:fontRef>
        </p:style>
        <p:txBody>
          <a:bodyPr wrap="square" rtlCol="0">
            <a:spAutoFit/>
          </a:bodyPr>
          <a:lstStyle/>
          <a:p>
            <a:pPr algn="ctr" defTabSz="1219023"/>
            <a:r>
              <a:rPr lang="zh-CN" altLang="en-US"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中国共产党的优秀党员</a:t>
            </a:r>
            <a:endParaRPr lang="en-US" altLang="zh-CN" sz="2667" dirty="0">
              <a:solidFill>
                <a:prstClr val="white"/>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defTabSz="1219023"/>
            <a:r>
              <a:rPr lang="zh-CN" altLang="en-US" sz="3200" dirty="0">
                <a:solidFill>
                  <a:srgbClr val="FFFF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忠诚的共产主义战士</a:t>
            </a:r>
          </a:p>
        </p:txBody>
      </p:sp>
      <p:sp>
        <p:nvSpPr>
          <p:cNvPr id="13" name="矩形 12"/>
          <p:cNvSpPr/>
          <p:nvPr/>
        </p:nvSpPr>
        <p:spPr>
          <a:xfrm>
            <a:off x="2543605" y="1594319"/>
            <a:ext cx="2066720" cy="830997"/>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defTabSz="1219023"/>
            <a:r>
              <a:rPr lang="zh-CN" altLang="en-US" sz="4800" b="1" spc="67"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rPr>
              <a:t>钱学森</a:t>
            </a:r>
            <a:endParaRPr lang="en-US" altLang="zh-CN" sz="4800" b="1" spc="67"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latin typeface="方正粗宋简体" pitchFamily="65" charset="-122"/>
              <a:ea typeface="方正粗宋简体" pitchFamily="65" charset="-122"/>
            </a:endParaRPr>
          </a:p>
        </p:txBody>
      </p:sp>
    </p:spTree>
    <p:extLst>
      <p:ext uri="{BB962C8B-B14F-4D97-AF65-F5344CB8AC3E}">
        <p14:creationId xmlns:p14="http://schemas.microsoft.com/office/powerpoint/2010/main" val="11720847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20515" y="1604797"/>
            <a:ext cx="4025333" cy="338683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918617" y="2276872"/>
            <a:ext cx="6096000" cy="2061718"/>
          </a:xfrm>
          <a:prstGeom prst="rect">
            <a:avLst/>
          </a:prstGeom>
        </p:spPr>
        <p:txBody>
          <a:bodyPr>
            <a:spAutoFit/>
          </a:bodyPr>
          <a:lstStyle/>
          <a:p>
            <a:pPr indent="478355" algn="just"/>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系统论将在马克思主义哲学的正确指导下继续发展，也将成为越来越重要的组成部分。</a:t>
            </a:r>
            <a:endParaRPr lang="en-US" altLang="zh-CN"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478355" algn="just"/>
            <a:endParaRPr lang="en-US" altLang="zh-CN"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478355" algn="just"/>
            <a:r>
              <a:rPr lang="zh-CN" altLang="en-US" sz="2133"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系统论和系统科学也必将为国民经济和和谐社会的建设与发展做出应有的贡献，为实现中华民族伟大复兴和全人类的解放做出应有的贡献。</a:t>
            </a:r>
          </a:p>
        </p:txBody>
      </p:sp>
    </p:spTree>
    <p:extLst>
      <p:ext uri="{BB962C8B-B14F-4D97-AF65-F5344CB8AC3E}">
        <p14:creationId xmlns:p14="http://schemas.microsoft.com/office/powerpoint/2010/main" val="50509132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103446" y="532576"/>
            <a:ext cx="10732479" cy="6297060"/>
          </a:xfrm>
          <a:prstGeom prst="rect">
            <a:avLst/>
          </a:prstGeom>
          <a:noFill/>
        </p:spPr>
        <p:style>
          <a:lnRef idx="2">
            <a:schemeClr val="accent2"/>
          </a:lnRef>
          <a:fillRef idx="1">
            <a:schemeClr val="lt1"/>
          </a:fillRef>
          <a:effectRef idx="0">
            <a:schemeClr val="accent2"/>
          </a:effectRef>
          <a:fontRef idx="minor">
            <a:schemeClr val="dk1"/>
          </a:fontRef>
        </p:style>
        <p:txBody>
          <a:bodyPr wrap="square" lIns="1296000" tIns="192000" bIns="192000">
            <a:spAutoFit/>
          </a:bodyPr>
          <a:lstStyle/>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用</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发展着的理论</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指导发展着的实践。</a:t>
            </a:r>
          </a:p>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观察当代中国哲学社会科学，需要有一个宽广的视角，需要放到世界和我国发展大历史中去看。</a:t>
            </a:r>
          </a:p>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坚持马克思主义在我国哲学社会科学领域的</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指导地位</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endParaRPr lang="en-US" altLang="zh-CN"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endParaRPr>
          </a:p>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马克思主义中国化取得了重大成果，但还远未结束。我国哲学社会科学的一项重要任务就是</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继续推进马克思主义中国化、时代化、大众化，继续发展</a:t>
            </a:r>
            <a:r>
              <a:rPr lang="en-US" altLang="zh-CN"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21</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世纪马克思主义、当代中国马克思主义</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p>
          <a:p>
            <a:pPr indent="478355" algn="just"/>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我看过一些西方研究马克思主义的书</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，其结论未必正确，但在研究和考据马克思主义文本上，功课做得还是可以的。</a:t>
            </a:r>
          </a:p>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马克思主义是随着时代、实践、科学发展而不断发展的</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开放的理论体系</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，它</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并没有结束真理</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，而是</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开辟了通向真理的道路</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p>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把坚持马克思主义和发展马克思主义统一起来，结合新的实践不断作出新的</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理论创造</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，这是马克思主义永葆生机活力的奥妙所在。</a:t>
            </a:r>
          </a:p>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加快构建</a:t>
            </a:r>
            <a:r>
              <a:rPr lang="zh-CN" altLang="en-US" sz="2400"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中国特色哲学社会科学</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p>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构建中国特色哲学社会科学是一个</a:t>
            </a:r>
            <a:r>
              <a:rPr lang="zh-CN" altLang="en-US" sz="2400" dirty="0">
                <a:solidFill>
                  <a:srgbClr val="0070C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系统工程</a:t>
            </a:r>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a:t>
            </a:r>
          </a:p>
          <a:p>
            <a:pPr indent="478355" algn="just"/>
            <a:r>
              <a:rPr lang="zh-CN" altLang="en-US" sz="2400" dirty="0">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要提倡理论创新和知识创新。</a:t>
            </a:r>
          </a:p>
        </p:txBody>
      </p:sp>
      <p:pic>
        <p:nvPicPr>
          <p:cNvPr id="10"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103445" y="591606"/>
            <a:ext cx="1213939" cy="96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105777" y="1396672"/>
            <a:ext cx="1248139" cy="1077218"/>
          </a:xfrm>
          <a:prstGeom prst="rect">
            <a:avLst/>
          </a:prstGeom>
          <a:noFill/>
        </p:spPr>
        <p:txBody>
          <a:bodyPr wrap="square" rtlCol="0">
            <a:spAutoFit/>
          </a:bodyPr>
          <a:lstStyle/>
          <a:p>
            <a:pPr algn="ct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哲学</a:t>
            </a: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社会科学</a:t>
            </a: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
            </a:r>
            <a:b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br>
            <a:r>
              <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座谈会</a:t>
            </a:r>
            <a:r>
              <a:rPr lang="en-US" altLang="zh-CN"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2016.5.17</a:t>
            </a:r>
            <a:endParaRPr lang="zh-CN" altLang="en-US" sz="16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03288593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十八届六中全会在京举行"/>
          <p:cNvPicPr>
            <a:picLocks noChangeAspect="1" noChangeArrowheads="1"/>
          </p:cNvPicPr>
          <p:nvPr/>
        </p:nvPicPr>
        <p:blipFill>
          <a:blip r:embed="rId2"/>
          <a:srcRect/>
          <a:stretch>
            <a:fillRect/>
          </a:stretch>
        </p:blipFill>
        <p:spPr bwMode="auto">
          <a:xfrm>
            <a:off x="857213" y="666731"/>
            <a:ext cx="6781800" cy="374650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96612" name="Picture 4" descr="十八届六中全会在京举行"/>
          <p:cNvPicPr>
            <a:picLocks noChangeAspect="1" noChangeArrowheads="1"/>
          </p:cNvPicPr>
          <p:nvPr/>
        </p:nvPicPr>
        <p:blipFill>
          <a:blip r:embed="rId3"/>
          <a:srcRect r="16168"/>
          <a:stretch>
            <a:fillRect/>
          </a:stretch>
        </p:blipFill>
        <p:spPr bwMode="auto">
          <a:xfrm>
            <a:off x="7479237" y="1333486"/>
            <a:ext cx="3950800" cy="26034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矩形 5"/>
          <p:cNvSpPr/>
          <p:nvPr/>
        </p:nvSpPr>
        <p:spPr>
          <a:xfrm>
            <a:off x="3047979" y="4572009"/>
            <a:ext cx="8382059" cy="1569660"/>
          </a:xfrm>
          <a:prstGeom prst="rect">
            <a:avLst/>
          </a:prstGeom>
        </p:spPr>
        <p:txBody>
          <a:bodyPr wrap="square">
            <a:spAutoFit/>
          </a:bodyPr>
          <a:lstStyle/>
          <a:p>
            <a:pPr indent="480472" algn="just"/>
            <a:r>
              <a:rPr lang="zh-CN" altLang="en-US" sz="3200" dirty="0">
                <a:effectLst>
                  <a:outerShdw blurRad="38100" dist="38100" dir="2700000" algn="tl">
                    <a:srgbClr val="000000">
                      <a:alpha val="43137"/>
                    </a:srgbClr>
                  </a:outerShdw>
                </a:effectLst>
                <a:latin typeface="方正粗宋简体" pitchFamily="65" charset="-122"/>
                <a:ea typeface="方正粗宋简体" pitchFamily="65" charset="-122"/>
              </a:rPr>
              <a:t>对马克思主义的信仰，对社会主义和共产主义的信念，是共产党人的政治灵魂，是共产党人经受住任何考验的精神支柱。</a:t>
            </a:r>
          </a:p>
        </p:txBody>
      </p:sp>
    </p:spTree>
    <p:extLst>
      <p:ext uri="{BB962C8B-B14F-4D97-AF65-F5344CB8AC3E}">
        <p14:creationId xmlns:p14="http://schemas.microsoft.com/office/powerpoint/2010/main" val="28342701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719404" y="2816725"/>
            <a:ext cx="5183481" cy="2623476"/>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文本框 4"/>
          <p:cNvSpPr txBox="1"/>
          <p:nvPr/>
        </p:nvSpPr>
        <p:spPr>
          <a:xfrm>
            <a:off x="7802121" y="1124745"/>
            <a:ext cx="3257622" cy="1405641"/>
          </a:xfrm>
          <a:prstGeom prst="rect">
            <a:avLst/>
          </a:prstGeom>
          <a:noFill/>
        </p:spPr>
        <p:txBody>
          <a:bodyPr wrap="none" rtlCol="0">
            <a:spAutoFit/>
          </a:bodyPr>
          <a:lstStyle/>
          <a:p>
            <a:pPr algn="ctr"/>
            <a:r>
              <a:rPr lang="zh-CN" altLang="en-US"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改革开放的总设计师</a:t>
            </a:r>
            <a:endParaRPr lang="en-US" altLang="zh-CN" sz="2667"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algn="ctr"/>
            <a:r>
              <a:rPr lang="zh-CN" altLang="en-US" sz="5867" dirty="0">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邓小平</a:t>
            </a:r>
          </a:p>
        </p:txBody>
      </p:sp>
      <p:sp>
        <p:nvSpPr>
          <p:cNvPr id="6" name="文本框 5"/>
          <p:cNvSpPr txBox="1"/>
          <p:nvPr/>
        </p:nvSpPr>
        <p:spPr>
          <a:xfrm>
            <a:off x="7698727" y="2660915"/>
            <a:ext cx="3464410" cy="1159420"/>
          </a:xfrm>
          <a:prstGeom prst="rect">
            <a:avLst/>
          </a:prstGeom>
          <a:noFill/>
        </p:spPr>
        <p:txBody>
          <a:bodyPr wrap="none" rtlCol="0">
            <a:spAutoFit/>
          </a:bodyPr>
          <a:lstStyle/>
          <a:p>
            <a:pPr algn="ctr"/>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把中国变成了一个</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algn="ctr"/>
            <a:r>
              <a:rPr lang="zh-CN" altLang="en-US" sz="4267"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耗散结构系统</a:t>
            </a:r>
          </a:p>
        </p:txBody>
      </p:sp>
      <p:sp>
        <p:nvSpPr>
          <p:cNvPr id="7" name="TextBox 2"/>
          <p:cNvSpPr txBox="1"/>
          <p:nvPr/>
        </p:nvSpPr>
        <p:spPr>
          <a:xfrm>
            <a:off x="719403" y="1316765"/>
            <a:ext cx="6126989" cy="913199"/>
          </a:xfrm>
          <a:prstGeom prst="rect">
            <a:avLst/>
          </a:prstGeom>
          <a:noFill/>
        </p:spPr>
        <p:txBody>
          <a:bodyPr wrap="square" rtlCol="0">
            <a:spAutoFit/>
          </a:bodyPr>
          <a:lstStyle/>
          <a:p>
            <a:pPr indent="358131"/>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中国要发展，就必须对外开放，把自己打造成一个高效的耗散结构系统。</a:t>
            </a:r>
          </a:p>
        </p:txBody>
      </p:sp>
      <p:pic>
        <p:nvPicPr>
          <p:cNvPr id="9" name="图片 8"/>
          <p:cNvPicPr>
            <a:picLocks noChangeAspect="1"/>
          </p:cNvPicPr>
          <p:nvPr/>
        </p:nvPicPr>
        <p:blipFill>
          <a:blip r:embed="rId3" cstate="screen"/>
          <a:stretch>
            <a:fillRect/>
          </a:stretch>
        </p:blipFill>
        <p:spPr>
          <a:xfrm>
            <a:off x="6576053" y="4268033"/>
            <a:ext cx="5078384" cy="111279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759875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tretch>
            <a:fillRect/>
          </a:stretch>
        </p:blipFill>
        <p:spPr bwMode="auto">
          <a:xfrm>
            <a:off x="5505927" y="1796819"/>
            <a:ext cx="5884524" cy="3648405"/>
          </a:xfrm>
          <a:prstGeom prst="rect">
            <a:avLst/>
          </a:prstGeom>
          <a:solidFill>
            <a:srgbClr val="FFFFFF">
              <a:shade val="85000"/>
            </a:srgbClr>
          </a:solidFill>
          <a:ln w="9525">
            <a:solidFill>
              <a:schemeClr val="bg1"/>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051" name="Picture 3"/>
          <p:cNvPicPr>
            <a:picLocks noChangeAspect="1" noChangeArrowheads="1"/>
          </p:cNvPicPr>
          <p:nvPr/>
        </p:nvPicPr>
        <p:blipFill>
          <a:blip r:embed="rId3">
            <a:duotone>
              <a:schemeClr val="accent6">
                <a:shade val="45000"/>
                <a:satMod val="135000"/>
              </a:schemeClr>
              <a:prstClr val="white"/>
            </a:duotone>
          </a:blip>
          <a:srcRect/>
          <a:stretch>
            <a:fillRect/>
          </a:stretch>
        </p:blipFill>
        <p:spPr bwMode="auto">
          <a:xfrm>
            <a:off x="5231905" y="1880653"/>
            <a:ext cx="535516" cy="6180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23392" y="2617561"/>
            <a:ext cx="4128459" cy="1651862"/>
          </a:xfrm>
          <a:prstGeom prst="rect">
            <a:avLst/>
          </a:prstGeom>
          <a:noFill/>
        </p:spPr>
        <p:txBody>
          <a:bodyPr wrap="square" rtlCol="0">
            <a:spAutoFit/>
          </a:bodyPr>
          <a:lstStyle/>
          <a:p>
            <a:pPr indent="358131" algn="just"/>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构建</a:t>
            </a:r>
            <a:r>
              <a:rPr lang="zh-CN" altLang="en-US" sz="26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创新</a:t>
            </a:r>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6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活力</a:t>
            </a:r>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6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联动</a:t>
            </a:r>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a:t>
            </a:r>
            <a:r>
              <a:rPr lang="zh-CN" altLang="en-US" sz="2667" dirty="0">
                <a:solidFill>
                  <a:srgbClr val="C00000"/>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包容</a:t>
            </a:r>
            <a:r>
              <a:rPr lang="zh-CN" altLang="en-US"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的世界经济。</a:t>
            </a:r>
            <a:endParaRPr lang="en-US" altLang="zh-CN" sz="2667"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a:p>
            <a:pPr indent="358131" algn="just"/>
            <a:r>
              <a:rPr lang="zh-CN" altLang="en-US" sz="2400" dirty="0">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这就是更加高效的、规模更大的耗散结构系统。</a:t>
            </a:r>
          </a:p>
        </p:txBody>
      </p:sp>
      <p:pic>
        <p:nvPicPr>
          <p:cNvPr id="2052" name="Picture 4"/>
          <p:cNvPicPr>
            <a:picLocks noChangeAspect="1" noChangeArrowheads="1"/>
          </p:cNvPicPr>
          <p:nvPr/>
        </p:nvPicPr>
        <p:blipFill>
          <a:blip r:embed="rId4" cstate="screen">
            <a:clrChange>
              <a:clrFrom>
                <a:srgbClr val="FFFFFF"/>
              </a:clrFrom>
              <a:clrTo>
                <a:srgbClr val="FFFFFF">
                  <a:alpha val="0"/>
                </a:srgbClr>
              </a:clrTo>
            </a:clrChange>
          </a:blip>
          <a:srcRect/>
          <a:stretch>
            <a:fillRect/>
          </a:stretch>
        </p:blipFill>
        <p:spPr bwMode="auto">
          <a:xfrm>
            <a:off x="5351549" y="265492"/>
            <a:ext cx="2719336" cy="19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p:cNvPicPr>
            <a:picLocks noChangeAspect="1"/>
          </p:cNvPicPr>
          <p:nvPr/>
        </p:nvPicPr>
        <p:blipFill>
          <a:blip r:embed="rId5" cstate="screen"/>
          <a:stretch>
            <a:fillRect/>
          </a:stretch>
        </p:blipFill>
        <p:spPr>
          <a:xfrm>
            <a:off x="6672064" y="4213192"/>
            <a:ext cx="4598941" cy="2464064"/>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图片 4"/>
          <p:cNvPicPr>
            <a:picLocks noChangeAspect="1"/>
          </p:cNvPicPr>
          <p:nvPr/>
        </p:nvPicPr>
        <p:blipFill rotWithShape="1">
          <a:blip r:embed="rId6" cstate="print">
            <a:clrChange>
              <a:clrFrom>
                <a:srgbClr val="FFFFFF"/>
              </a:clrFrom>
              <a:clrTo>
                <a:srgbClr val="FFFFFF">
                  <a:alpha val="0"/>
                </a:srgbClr>
              </a:clrTo>
            </a:clrChange>
          </a:blip>
          <a:srcRect/>
          <a:stretch>
            <a:fillRect/>
          </a:stretch>
        </p:blipFill>
        <p:spPr>
          <a:xfrm>
            <a:off x="286992" y="4485118"/>
            <a:ext cx="5019849" cy="1604797"/>
          </a:xfrm>
          <a:prstGeom prst="rect">
            <a:avLst/>
          </a:prstGeom>
        </p:spPr>
      </p:pic>
      <p:sp>
        <p:nvSpPr>
          <p:cNvPr id="2" name="TextBox 1"/>
          <p:cNvSpPr txBox="1"/>
          <p:nvPr/>
        </p:nvSpPr>
        <p:spPr>
          <a:xfrm>
            <a:off x="7152118" y="811053"/>
            <a:ext cx="4498347" cy="666786"/>
          </a:xfrm>
          <a:prstGeom prst="rect">
            <a:avLst/>
          </a:prstGeom>
          <a:noFill/>
        </p:spPr>
        <p:txBody>
          <a:bodyPr wrap="none" rtlCol="0">
            <a:spAutoFit/>
          </a:bodyPr>
          <a:lstStyle/>
          <a:p>
            <a:r>
              <a:rPr lang="zh-CN" altLang="en-US" sz="3733" dirty="0">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为什么要一带一路？</a:t>
            </a:r>
          </a:p>
        </p:txBody>
      </p:sp>
      <p:pic>
        <p:nvPicPr>
          <p:cNvPr id="6" name="图片 5"/>
          <p:cNvPicPr>
            <a:picLocks noChangeAspect="1"/>
          </p:cNvPicPr>
          <p:nvPr/>
        </p:nvPicPr>
        <p:blipFill rotWithShape="1">
          <a:blip r:embed="rId7" cstate="screen"/>
          <a:srcRect/>
          <a:stretch>
            <a:fillRect/>
          </a:stretch>
        </p:blipFill>
        <p:spPr>
          <a:xfrm>
            <a:off x="1199457" y="1037757"/>
            <a:ext cx="1920215" cy="144016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37772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978" y="548680"/>
            <a:ext cx="2351926" cy="1077218"/>
          </a:xfrm>
          <a:prstGeom prst="rect">
            <a:avLst/>
          </a:prstGeom>
        </p:spPr>
        <p:txBody>
          <a:bodyPr wrap="none">
            <a:spAutoFit/>
          </a:bodyPr>
          <a:lstStyle/>
          <a:p>
            <a:pPr defTabSz="1219170"/>
            <a:r>
              <a:rPr lang="zh-CN" altLang="en-US" sz="32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支配原理：</a:t>
            </a:r>
            <a:endParaRPr lang="en-US" altLang="zh-CN" sz="32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endParaRPr>
          </a:p>
          <a:p>
            <a:pPr defTabSz="1219170"/>
            <a:r>
              <a:rPr lang="en-US" altLang="zh-CN" sz="32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        </a:t>
            </a:r>
            <a:r>
              <a:rPr lang="zh-CN" altLang="en-US" sz="3200" dirty="0">
                <a:solidFill>
                  <a:srgbClr val="0070C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序参量</a:t>
            </a:r>
          </a:p>
        </p:txBody>
      </p:sp>
      <p:sp>
        <p:nvSpPr>
          <p:cNvPr id="3" name="矩形 2"/>
          <p:cNvSpPr/>
          <p:nvPr/>
        </p:nvSpPr>
        <p:spPr>
          <a:xfrm>
            <a:off x="1181967" y="1871326"/>
            <a:ext cx="5472608" cy="4154984"/>
          </a:xfrm>
          <a:prstGeom prst="rect">
            <a:avLst/>
          </a:prstGeom>
          <a:ln w="3175">
            <a:solidFill>
              <a:schemeClr val="bg1">
                <a:lumMod val="85000"/>
              </a:schemeClr>
            </a:solidFill>
          </a:ln>
        </p:spPr>
        <p:txBody>
          <a:bodyPr wrap="square">
            <a:spAutoFit/>
          </a:bodyPr>
          <a:lstStyle/>
          <a:p>
            <a:pPr indent="359824" defTabSz="1219170"/>
            <a:r>
              <a:rPr lang="zh-CN" altLang="en-US" sz="2400" dirty="0">
                <a:solidFill>
                  <a:prstClr val="black"/>
                </a:solidFill>
                <a:latin typeface="幼圆" panose="02010509060101010101" pitchFamily="49" charset="-122"/>
                <a:ea typeface="幼圆" panose="02010509060101010101" pitchFamily="49" charset="-122"/>
              </a:rPr>
              <a:t>一个系统，可以用一组参量来描述，或者说，它是由一组参量来</a:t>
            </a:r>
            <a:r>
              <a:rPr lang="zh-CN" altLang="en-US" sz="2400" b="1" dirty="0">
                <a:solidFill>
                  <a:srgbClr val="C00000"/>
                </a:solidFill>
                <a:latin typeface="幼圆" panose="02010509060101010101" pitchFamily="49" charset="-122"/>
                <a:ea typeface="幼圆" panose="02010509060101010101" pitchFamily="49" charset="-122"/>
              </a:rPr>
              <a:t>决定</a:t>
            </a:r>
            <a:r>
              <a:rPr lang="zh-CN" altLang="en-US" sz="2400" dirty="0">
                <a:solidFill>
                  <a:prstClr val="black"/>
                </a:solidFill>
                <a:latin typeface="幼圆" panose="02010509060101010101" pitchFamily="49" charset="-122"/>
                <a:ea typeface="幼圆" panose="02010509060101010101" pitchFamily="49" charset="-122"/>
              </a:rPr>
              <a:t>的。</a:t>
            </a:r>
          </a:p>
          <a:p>
            <a:pPr indent="359824" defTabSz="1219170"/>
            <a:r>
              <a:rPr lang="zh-CN" altLang="en-US" sz="2400" dirty="0">
                <a:solidFill>
                  <a:prstClr val="black"/>
                </a:solidFill>
                <a:latin typeface="幼圆" panose="02010509060101010101" pitchFamily="49" charset="-122"/>
                <a:ea typeface="幼圆" panose="02010509060101010101" pitchFamily="49" charset="-122"/>
              </a:rPr>
              <a:t>这些参量中，有的</a:t>
            </a:r>
            <a:r>
              <a:rPr lang="zh-CN" altLang="en-US" sz="2400" b="1" dirty="0">
                <a:solidFill>
                  <a:srgbClr val="C00000"/>
                </a:solidFill>
                <a:latin typeface="幼圆" panose="02010509060101010101" pitchFamily="49" charset="-122"/>
                <a:ea typeface="幼圆" panose="02010509060101010101" pitchFamily="49" charset="-122"/>
              </a:rPr>
              <a:t>稳定</a:t>
            </a:r>
            <a:r>
              <a:rPr lang="zh-CN" altLang="en-US" sz="2400" dirty="0">
                <a:solidFill>
                  <a:prstClr val="black"/>
                </a:solidFill>
                <a:latin typeface="幼圆" panose="02010509060101010101" pitchFamily="49" charset="-122"/>
                <a:ea typeface="幼圆" panose="02010509060101010101" pitchFamily="49" charset="-122"/>
              </a:rPr>
              <a:t>，有的</a:t>
            </a:r>
            <a:r>
              <a:rPr lang="zh-CN" altLang="en-US" sz="2400" b="1" dirty="0">
                <a:solidFill>
                  <a:srgbClr val="C00000"/>
                </a:solidFill>
                <a:latin typeface="幼圆" panose="02010509060101010101" pitchFamily="49" charset="-122"/>
                <a:ea typeface="幼圆" panose="02010509060101010101" pitchFamily="49" charset="-122"/>
              </a:rPr>
              <a:t>不稳定</a:t>
            </a:r>
            <a:r>
              <a:rPr lang="zh-CN" altLang="en-US" sz="2400" dirty="0">
                <a:solidFill>
                  <a:prstClr val="black"/>
                </a:solidFill>
                <a:latin typeface="幼圆" panose="02010509060101010101" pitchFamily="49" charset="-122"/>
                <a:ea typeface="幼圆" panose="02010509060101010101" pitchFamily="49" charset="-122"/>
              </a:rPr>
              <a:t>。</a:t>
            </a:r>
          </a:p>
          <a:p>
            <a:pPr indent="359824" defTabSz="1219170"/>
            <a:r>
              <a:rPr lang="zh-CN" altLang="en-US" sz="2400" dirty="0">
                <a:solidFill>
                  <a:prstClr val="black"/>
                </a:solidFill>
                <a:latin typeface="幼圆" panose="02010509060101010101" pitchFamily="49" charset="-122"/>
                <a:ea typeface="幼圆" panose="02010509060101010101" pitchFamily="49" charset="-122"/>
              </a:rPr>
              <a:t>不稳定的参量，随着系统变化幅度的增大，它们会消失，或不起作用，或作用急剧减小。</a:t>
            </a:r>
          </a:p>
          <a:p>
            <a:pPr indent="359824" defTabSz="1219170"/>
            <a:r>
              <a:rPr lang="zh-CN" altLang="en-US" sz="2400" b="1" dirty="0">
                <a:solidFill>
                  <a:srgbClr val="C00000"/>
                </a:solidFill>
                <a:latin typeface="幼圆" panose="02010509060101010101" pitchFamily="49" charset="-122"/>
                <a:ea typeface="幼圆" panose="02010509060101010101" pitchFamily="49" charset="-122"/>
              </a:rPr>
              <a:t>持续稳定</a:t>
            </a:r>
            <a:r>
              <a:rPr lang="zh-CN" altLang="en-US" sz="2400" dirty="0">
                <a:solidFill>
                  <a:prstClr val="black"/>
                </a:solidFill>
                <a:latin typeface="幼圆" panose="02010509060101010101" pitchFamily="49" charset="-122"/>
                <a:ea typeface="幼圆" panose="02010509060101010101" pitchFamily="49" charset="-122"/>
              </a:rPr>
              <a:t>的参量始终与系统同在，并起决定性作用，</a:t>
            </a:r>
            <a:r>
              <a:rPr lang="zh-CN" altLang="en-US" sz="2400" b="1" dirty="0">
                <a:solidFill>
                  <a:srgbClr val="C00000"/>
                </a:solidFill>
                <a:latin typeface="幼圆" panose="02010509060101010101" pitchFamily="49" charset="-122"/>
                <a:ea typeface="幼圆" panose="02010509060101010101" pitchFamily="49" charset="-122"/>
              </a:rPr>
              <a:t>支配系统的行为</a:t>
            </a:r>
            <a:r>
              <a:rPr lang="zh-CN" altLang="en-US" sz="2400" dirty="0">
                <a:solidFill>
                  <a:prstClr val="black"/>
                </a:solidFill>
                <a:latin typeface="幼圆" panose="02010509060101010101" pitchFamily="49" charset="-122"/>
                <a:ea typeface="幼圆" panose="02010509060101010101" pitchFamily="49" charset="-122"/>
              </a:rPr>
              <a:t>。</a:t>
            </a:r>
          </a:p>
          <a:p>
            <a:pPr indent="359824" defTabSz="1219170"/>
            <a:r>
              <a:rPr lang="zh-CN" altLang="en-US" sz="2400" dirty="0">
                <a:solidFill>
                  <a:prstClr val="black"/>
                </a:solidFill>
                <a:latin typeface="幼圆" panose="02010509060101010101" pitchFamily="49" charset="-122"/>
                <a:ea typeface="幼圆" panose="02010509060101010101" pitchFamily="49" charset="-122"/>
              </a:rPr>
              <a:t>这种参量就是“</a:t>
            </a:r>
            <a:r>
              <a:rPr lang="zh-CN" altLang="en-US" sz="2400" b="1" dirty="0">
                <a:solidFill>
                  <a:srgbClr val="C00000"/>
                </a:solidFill>
                <a:effectLst>
                  <a:outerShdw blurRad="38100" dist="38100" dir="2700000" algn="tl">
                    <a:srgbClr val="000000">
                      <a:alpha val="43137"/>
                    </a:srgbClr>
                  </a:outerShdw>
                </a:effectLst>
                <a:latin typeface="方正粗宋简体" panose="03000509000000000000" pitchFamily="65" charset="-122"/>
                <a:ea typeface="方正粗宋简体" panose="03000509000000000000" pitchFamily="65" charset="-122"/>
              </a:rPr>
              <a:t>序参量</a:t>
            </a:r>
            <a:r>
              <a:rPr lang="zh-CN" altLang="en-US" sz="2400" dirty="0">
                <a:solidFill>
                  <a:prstClr val="black"/>
                </a:solidFill>
                <a:latin typeface="幼圆" panose="02010509060101010101" pitchFamily="49" charset="-122"/>
                <a:ea typeface="幼圆" panose="02010509060101010101" pitchFamily="49" charset="-122"/>
              </a:rPr>
              <a:t>”。</a:t>
            </a:r>
          </a:p>
          <a:p>
            <a:pPr indent="359824" defTabSz="1219170"/>
            <a:r>
              <a:rPr lang="zh-CN" altLang="en-US" sz="2400" dirty="0">
                <a:solidFill>
                  <a:prstClr val="black"/>
                </a:solidFill>
                <a:latin typeface="幼圆" panose="02010509060101010101" pitchFamily="49" charset="-122"/>
                <a:ea typeface="幼圆" panose="02010509060101010101" pitchFamily="49" charset="-122"/>
              </a:rPr>
              <a:t>序参量可以是一个，也可以是一组，但数量不应太多。</a:t>
            </a:r>
          </a:p>
        </p:txBody>
      </p:sp>
      <p:sp>
        <p:nvSpPr>
          <p:cNvPr id="4" name="文本框 3"/>
          <p:cNvSpPr txBox="1"/>
          <p:nvPr/>
        </p:nvSpPr>
        <p:spPr>
          <a:xfrm>
            <a:off x="8062012" y="165689"/>
            <a:ext cx="3240194" cy="1913474"/>
          </a:xfrm>
          <a:prstGeom prst="star32">
            <a:avLst>
              <a:gd name="adj" fmla="val 45576"/>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pPr algn="ctr"/>
            <a:r>
              <a:rPr lang="zh-CN" altLang="en-US" sz="3733"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序参量</a:t>
            </a:r>
            <a:endParaRPr lang="en-US" altLang="zh-CN" sz="3733"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endParaRPr>
          </a:p>
          <a:p>
            <a:pPr algn="ctr"/>
            <a:r>
              <a:rPr lang="zh-CN" altLang="en-US" sz="3733"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支配原理</a:t>
            </a:r>
          </a:p>
        </p:txBody>
      </p:sp>
      <p:sp>
        <p:nvSpPr>
          <p:cNvPr id="5" name="文本框 4">
            <a:hlinkClick r:id="rId2" action="ppaction://hlinksldjump"/>
          </p:cNvPr>
          <p:cNvSpPr txBox="1"/>
          <p:nvPr/>
        </p:nvSpPr>
        <p:spPr>
          <a:xfrm>
            <a:off x="10688051" y="260648"/>
            <a:ext cx="1245531" cy="338554"/>
          </a:xfrm>
          <a:prstGeom prst="homePlate">
            <a:avLst/>
          </a:prstGeom>
          <a:solidFill>
            <a:srgbClr val="009900"/>
          </a:solidFill>
        </p:spPr>
        <p:style>
          <a:lnRef idx="3">
            <a:schemeClr val="lt1"/>
          </a:lnRef>
          <a:fillRef idx="1">
            <a:schemeClr val="accent3"/>
          </a:fillRef>
          <a:effectRef idx="1">
            <a:schemeClr val="accent3"/>
          </a:effectRef>
          <a:fontRef idx="minor">
            <a:schemeClr val="lt1"/>
          </a:fontRef>
        </p:style>
        <p:txBody>
          <a:bodyPr wrap="none" rtlCol="0">
            <a:spAutoFit/>
          </a:bodyPr>
          <a:lstStyle/>
          <a:p>
            <a:r>
              <a:rPr lang="en-US" altLang="zh-CN" sz="1600" dirty="0">
                <a:solidFill>
                  <a:schemeClr val="bg1"/>
                </a:solidFill>
                <a:latin typeface="Arial Narrow" panose="020B0606020202030204" pitchFamily="34" charset="0"/>
              </a:rPr>
              <a:t>BSV1XCLZP</a:t>
            </a:r>
            <a:endParaRPr lang="zh-CN" altLang="en-US" sz="1600" dirty="0">
              <a:solidFill>
                <a:schemeClr val="bg1"/>
              </a:solidFill>
              <a:latin typeface="Arial Narrow" panose="020B0606020202030204" pitchFamily="34" charset="0"/>
            </a:endParaRPr>
          </a:p>
        </p:txBody>
      </p:sp>
      <p:pic>
        <p:nvPicPr>
          <p:cNvPr id="6" name="图片 5"/>
          <p:cNvPicPr>
            <a:picLocks noChangeAspect="1"/>
          </p:cNvPicPr>
          <p:nvPr/>
        </p:nvPicPr>
        <p:blipFill>
          <a:blip r:embed="rId3"/>
          <a:stretch>
            <a:fillRect/>
          </a:stretch>
        </p:blipFill>
        <p:spPr>
          <a:xfrm>
            <a:off x="6960096" y="2468893"/>
            <a:ext cx="4867496" cy="3744416"/>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7" name="文本框 6"/>
          <p:cNvSpPr txBox="1"/>
          <p:nvPr/>
        </p:nvSpPr>
        <p:spPr>
          <a:xfrm>
            <a:off x="7408466" y="5240814"/>
            <a:ext cx="3877985" cy="461665"/>
          </a:xfrm>
          <a:prstGeom prst="rect">
            <a:avLst/>
          </a:prstGeom>
          <a:noFill/>
        </p:spPr>
        <p:txBody>
          <a:bodyPr wrap="none" rtlCol="0">
            <a:spAutoFit/>
          </a:bodyPr>
          <a:lstStyle/>
          <a:p>
            <a:r>
              <a:rPr lang="zh-CN" altLang="en-US" sz="2400" dirty="0">
                <a:solidFill>
                  <a:schemeClr val="bg1"/>
                </a:solidFill>
                <a:effectLst>
                  <a:outerShdw blurRad="38100" dist="38100" dir="2700000" algn="tl">
                    <a:srgbClr val="000000">
                      <a:alpha val="43137"/>
                    </a:srgbClr>
                  </a:outerShdw>
                </a:effectLst>
                <a:latin typeface="方正超粗黑简体" panose="03000509000000000000" pitchFamily="65" charset="-122"/>
                <a:ea typeface="方正超粗黑简体" panose="03000509000000000000" pitchFamily="65" charset="-122"/>
              </a:rPr>
              <a:t>中国共产党是中国的序参量</a:t>
            </a:r>
          </a:p>
        </p:txBody>
      </p:sp>
    </p:spTree>
    <p:extLst>
      <p:ext uri="{BB962C8B-B14F-4D97-AF65-F5344CB8AC3E}">
        <p14:creationId xmlns:p14="http://schemas.microsoft.com/office/powerpoint/2010/main" val="326105197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5422</Words>
  <Application>Microsoft Office PowerPoint</Application>
  <PresentationFormat>宽屏</PresentationFormat>
  <Paragraphs>543</Paragraphs>
  <Slides>67</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67</vt:i4>
      </vt:variant>
    </vt:vector>
  </HeadingPairs>
  <TitlesOfParts>
    <vt:vector size="85" baseType="lpstr">
      <vt:lpstr>Calibri</vt:lpstr>
      <vt:lpstr>幼圆</vt:lpstr>
      <vt:lpstr>方正超粗黑简体</vt:lpstr>
      <vt:lpstr>Times New Roman</vt:lpstr>
      <vt:lpstr>阿里巴巴普惠体 Heavy</vt:lpstr>
      <vt:lpstr>Arial Black</vt:lpstr>
      <vt:lpstr>Arial</vt:lpstr>
      <vt:lpstr>MS Gothic</vt:lpstr>
      <vt:lpstr>Arial Narrow</vt:lpstr>
      <vt:lpstr>方正粗宋简体</vt:lpstr>
      <vt:lpstr>Wingdings</vt:lpstr>
      <vt:lpstr>楷体</vt:lpstr>
      <vt:lpstr>宋体</vt:lpstr>
      <vt:lpstr>方正大黑简体</vt:lpstr>
      <vt:lpstr>方正美黑简体</vt:lpstr>
      <vt:lpstr>Calibri Light</vt:lpstr>
      <vt:lpstr>方正姚体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dc:creator>
  <cp:lastModifiedBy>W</cp:lastModifiedBy>
  <cp:revision>19</cp:revision>
  <dcterms:created xsi:type="dcterms:W3CDTF">2025-11-02T23:47:05Z</dcterms:created>
  <dcterms:modified xsi:type="dcterms:W3CDTF">2025-11-03T02:05:10Z</dcterms:modified>
</cp:coreProperties>
</file>