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0" r:id="rId6"/>
    <p:sldId id="264" r:id="rId7"/>
    <p:sldId id="261" r:id="rId8"/>
    <p:sldId id="262" r:id="rId9"/>
    <p:sldId id="265" r:id="rId10"/>
    <p:sldId id="266" r:id="rId11"/>
    <p:sldId id="267" r:id="rId12"/>
    <p:sldId id="268" r:id="rId13"/>
    <p:sldId id="269" r:id="rId14"/>
    <p:sldId id="270" r:id="rId15"/>
    <p:sldId id="271" r:id="rId16"/>
    <p:sldId id="272" r:id="rId17"/>
    <p:sldId id="273" r:id="rId18"/>
    <p:sldId id="293" r:id="rId19"/>
    <p:sldId id="274" r:id="rId20"/>
    <p:sldId id="275" r:id="rId21"/>
    <p:sldId id="276" r:id="rId22"/>
    <p:sldId id="294" r:id="rId23"/>
    <p:sldId id="278" r:id="rId24"/>
    <p:sldId id="277" r:id="rId25"/>
    <p:sldId id="279" r:id="rId26"/>
    <p:sldId id="280" r:id="rId27"/>
    <p:sldId id="281" r:id="rId28"/>
    <p:sldId id="282" r:id="rId29"/>
    <p:sldId id="283" r:id="rId30"/>
    <p:sldId id="284" r:id="rId31"/>
    <p:sldId id="285" r:id="rId32"/>
    <p:sldId id="286" r:id="rId33"/>
    <p:sldId id="287" r:id="rId34"/>
    <p:sldId id="321" r:id="rId35"/>
    <p:sldId id="295" r:id="rId36"/>
    <p:sldId id="296" r:id="rId37"/>
    <p:sldId id="297" r:id="rId38"/>
    <p:sldId id="298" r:id="rId39"/>
    <p:sldId id="299" r:id="rId40"/>
    <p:sldId id="300" r:id="rId41"/>
    <p:sldId id="301" r:id="rId42"/>
    <p:sldId id="302" r:id="rId43"/>
    <p:sldId id="303" r:id="rId44"/>
    <p:sldId id="322" r:id="rId45"/>
    <p:sldId id="304" r:id="rId46"/>
    <p:sldId id="305" r:id="rId47"/>
    <p:sldId id="323" r:id="rId48"/>
    <p:sldId id="306" r:id="rId49"/>
    <p:sldId id="307" r:id="rId50"/>
    <p:sldId id="308" r:id="rId51"/>
    <p:sldId id="309" r:id="rId52"/>
    <p:sldId id="324" r:id="rId53"/>
    <p:sldId id="325" r:id="rId54"/>
    <p:sldId id="310" r:id="rId55"/>
  </p:sldIdLst>
  <p:sldSz cx="9144000" cy="6858000" type="screen4x3"/>
  <p:notesSz cx="6858000" cy="9144000"/>
  <p:defaultTextStyle>
    <a:defPPr>
      <a:defRPr lang="zh-CN"/>
    </a:defPPr>
    <a:lvl1pPr algn="ctr"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1pPr>
    <a:lvl2pPr marL="457200" algn="ctr"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2pPr>
    <a:lvl3pPr marL="914400" algn="ctr"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3pPr>
    <a:lvl4pPr marL="1371600" algn="ctr"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4pPr>
    <a:lvl5pPr marL="1828800" algn="ctr"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CCECFF"/>
    <a:srgbClr val="FF3300"/>
    <a:srgbClr val="99CCFF"/>
    <a:srgbClr val="99FF99"/>
    <a:srgbClr val="FFCC66"/>
    <a:srgbClr val="FF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76" autoAdjust="0"/>
    <p:restoredTop sz="90929"/>
  </p:normalViewPr>
  <p:slideViewPr>
    <p:cSldViewPr>
      <p:cViewPr varScale="1">
        <p:scale>
          <a:sx n="102" d="100"/>
          <a:sy n="102" d="100"/>
        </p:scale>
        <p:origin x="194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193034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825625"/>
            <a:ext cx="78867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9558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762625"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10221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825625"/>
            <a:ext cx="78867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75804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1196549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6715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5625"/>
            <a:ext cx="386715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8429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61912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04212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58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617675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79485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D:\My Documents\数字油田宣传片\b2.jpg"/>
          <p:cNvPicPr>
            <a:picLocks noChangeAspect="1" noChangeArrowheads="1"/>
          </p:cNvPicPr>
          <p:nvPr userDrawn="1"/>
        </p:nvPicPr>
        <p:blipFill>
          <a:blip r:embed="rId13">
            <a:lum bright="-6000" contrast="-1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D:\My Documents\数字油田宣传片\b2.jpg"/>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1" name="Rectangle 3"/>
          <p:cNvSpPr>
            <a:spLocks noChangeArrowheads="1"/>
          </p:cNvSpPr>
          <p:nvPr/>
        </p:nvSpPr>
        <p:spPr bwMode="auto">
          <a:xfrm>
            <a:off x="609600" y="1600200"/>
            <a:ext cx="8077200" cy="412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90000"/>
              </a:lnSpc>
            </a:pPr>
            <a:r>
              <a:rPr kumimoji="1" lang="zh-CN" altLang="en-US" sz="3600">
                <a:solidFill>
                  <a:schemeClr val="bg1"/>
                </a:solidFill>
                <a:ea typeface="华文隶书" panose="02010800040101010101" pitchFamily="2" charset="-122"/>
              </a:rPr>
              <a:t>大庆油田有限责任公司</a:t>
            </a:r>
          </a:p>
          <a:p>
            <a:pPr eaLnBrk="1" hangingPunct="1">
              <a:lnSpc>
                <a:spcPct val="90000"/>
              </a:lnSpc>
            </a:pPr>
            <a:r>
              <a:rPr kumimoji="1" lang="zh-CN" altLang="en-US" sz="3600">
                <a:solidFill>
                  <a:schemeClr val="bg1"/>
                </a:solidFill>
                <a:ea typeface="华文隶书" panose="02010800040101010101" pitchFamily="2" charset="-122"/>
              </a:rPr>
              <a:t>数字油田模式与发展战略研究</a:t>
            </a:r>
          </a:p>
          <a:p>
            <a:pPr eaLnBrk="1" hangingPunct="1">
              <a:lnSpc>
                <a:spcPct val="30000"/>
              </a:lnSpc>
              <a:spcBef>
                <a:spcPct val="50000"/>
              </a:spcBef>
            </a:pPr>
            <a:r>
              <a:rPr kumimoji="1" lang="zh-CN" altLang="en-US" sz="2000">
                <a:solidFill>
                  <a:schemeClr val="bg1"/>
                </a:solidFill>
              </a:rPr>
              <a:t> </a:t>
            </a:r>
            <a:r>
              <a:rPr kumimoji="1" lang="en-US" altLang="zh-CN" sz="2000">
                <a:solidFill>
                  <a:schemeClr val="bg1"/>
                </a:solidFill>
              </a:rPr>
              <a:t>The Research on the Modes and the Developing Strategies of </a:t>
            </a:r>
          </a:p>
          <a:p>
            <a:pPr eaLnBrk="1" hangingPunct="1">
              <a:lnSpc>
                <a:spcPct val="30000"/>
              </a:lnSpc>
              <a:spcBef>
                <a:spcPct val="50000"/>
              </a:spcBef>
            </a:pPr>
            <a:r>
              <a:rPr kumimoji="1" lang="en-US" altLang="zh-CN" sz="2000">
                <a:solidFill>
                  <a:schemeClr val="bg1"/>
                </a:solidFill>
              </a:rPr>
              <a:t>Digital Oilfield of  Daqing Oilfield Co., Ltd. </a:t>
            </a:r>
          </a:p>
          <a:p>
            <a:pPr algn="l" eaLnBrk="1" hangingPunct="1">
              <a:spcBef>
                <a:spcPct val="50000"/>
              </a:spcBef>
            </a:pPr>
            <a:r>
              <a:rPr kumimoji="1" lang="en-US" altLang="zh-CN" sz="2000">
                <a:solidFill>
                  <a:schemeClr val="bg1"/>
                </a:solidFill>
              </a:rPr>
              <a:t> </a:t>
            </a:r>
          </a:p>
          <a:p>
            <a:pPr algn="l" eaLnBrk="1" hangingPunct="1">
              <a:spcBef>
                <a:spcPct val="50000"/>
              </a:spcBef>
            </a:pPr>
            <a:endParaRPr kumimoji="1" lang="en-US" altLang="zh-CN" sz="2000">
              <a:solidFill>
                <a:schemeClr val="bg1"/>
              </a:solidFill>
            </a:endParaRPr>
          </a:p>
          <a:p>
            <a:pPr algn="l" eaLnBrk="1" hangingPunct="1">
              <a:spcBef>
                <a:spcPct val="50000"/>
              </a:spcBef>
            </a:pPr>
            <a:r>
              <a:rPr kumimoji="1" lang="en-US" altLang="zh-CN">
                <a:solidFill>
                  <a:schemeClr val="bg1"/>
                </a:solidFill>
                <a:latin typeface="黑体" panose="02010609060101010101" pitchFamily="49" charset="-122"/>
                <a:ea typeface="黑体" panose="02010609060101010101" pitchFamily="49" charset="-122"/>
              </a:rPr>
              <a:t>		</a:t>
            </a:r>
            <a:r>
              <a:rPr kumimoji="1" lang="zh-CN" altLang="en-US">
                <a:solidFill>
                  <a:schemeClr val="bg1"/>
                </a:solidFill>
                <a:latin typeface="黑体" panose="02010609060101010101" pitchFamily="49" charset="-122"/>
                <a:ea typeface="黑体" panose="02010609060101010101" pitchFamily="49" charset="-122"/>
              </a:rPr>
              <a:t>专    业</a:t>
            </a:r>
            <a:r>
              <a:rPr kumimoji="1" lang="zh-CN" altLang="en-US">
                <a:solidFill>
                  <a:schemeClr val="bg1"/>
                </a:solidFill>
              </a:rPr>
              <a:t>       </a:t>
            </a:r>
            <a:r>
              <a:rPr kumimoji="1" lang="zh-CN" altLang="en-US" u="sng">
                <a:solidFill>
                  <a:schemeClr val="bg1"/>
                </a:solidFill>
              </a:rPr>
              <a:t>管理科学与工程</a:t>
            </a:r>
          </a:p>
          <a:p>
            <a:pPr algn="l" eaLnBrk="1" hangingPunct="1">
              <a:spcBef>
                <a:spcPct val="50000"/>
              </a:spcBef>
            </a:pPr>
            <a:r>
              <a:rPr kumimoji="1" lang="zh-CN" altLang="en-US">
                <a:solidFill>
                  <a:schemeClr val="bg1"/>
                </a:solidFill>
                <a:latin typeface="黑体" panose="02010609060101010101" pitchFamily="49" charset="-122"/>
                <a:ea typeface="黑体" panose="02010609060101010101" pitchFamily="49" charset="-122"/>
              </a:rPr>
              <a:t>		研 究 生</a:t>
            </a:r>
            <a:r>
              <a:rPr kumimoji="1" lang="zh-CN" altLang="en-US">
                <a:solidFill>
                  <a:schemeClr val="bg1"/>
                </a:solidFill>
              </a:rPr>
              <a:t>       </a:t>
            </a:r>
            <a:r>
              <a:rPr kumimoji="1" lang="zh-CN" altLang="en-US" u="sng">
                <a:solidFill>
                  <a:schemeClr val="bg1"/>
                </a:solidFill>
              </a:rPr>
              <a:t>王    权</a:t>
            </a:r>
          </a:p>
          <a:p>
            <a:pPr algn="l" eaLnBrk="1" hangingPunct="1">
              <a:spcBef>
                <a:spcPct val="50000"/>
              </a:spcBef>
            </a:pPr>
            <a:r>
              <a:rPr kumimoji="1" lang="zh-CN" altLang="en-US">
                <a:solidFill>
                  <a:schemeClr val="bg1"/>
                </a:solidFill>
                <a:ea typeface="黑体" panose="02010609060101010101" pitchFamily="49" charset="-122"/>
              </a:rPr>
              <a:t>		指导教师</a:t>
            </a:r>
            <a:r>
              <a:rPr kumimoji="1" lang="zh-CN" altLang="en-US">
                <a:solidFill>
                  <a:schemeClr val="bg1"/>
                </a:solidFill>
              </a:rPr>
              <a:t>       </a:t>
            </a:r>
            <a:r>
              <a:rPr kumimoji="1" lang="zh-CN" altLang="en-US" u="sng">
                <a:solidFill>
                  <a:schemeClr val="bg1"/>
                </a:solidFill>
              </a:rPr>
              <a:t>刘金兰 教授</a:t>
            </a:r>
          </a:p>
        </p:txBody>
      </p:sp>
      <p:pic>
        <p:nvPicPr>
          <p:cNvPr id="2054" name="Picture 6" descr="D:\My Documents\图像\天大校徽.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562100" cy="15748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D:\My Documents\图像\标志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6191250"/>
            <a:ext cx="1143000" cy="666750"/>
          </a:xfrm>
          <a:prstGeom prst="rect">
            <a:avLst/>
          </a:prstGeom>
          <a:noFill/>
          <a:extLst>
            <a:ext uri="{909E8E84-426E-40DD-AFC4-6F175D3DCCD1}">
              <a14:hiddenFill xmlns:a14="http://schemas.microsoft.com/office/drawing/2010/main">
                <a:solidFill>
                  <a:srgbClr val="FFFFFF"/>
                </a:solidFill>
              </a14:hiddenFill>
            </a:ext>
          </a:extLst>
        </p:spPr>
      </p:pic>
      <p:sp>
        <p:nvSpPr>
          <p:cNvPr id="2056" name="Text Box 8"/>
          <p:cNvSpPr txBox="1">
            <a:spLocks noChangeArrowheads="1"/>
          </p:cNvSpPr>
          <p:nvPr/>
        </p:nvSpPr>
        <p:spPr bwMode="auto">
          <a:xfrm>
            <a:off x="3276600" y="6400800"/>
            <a:ext cx="45720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a:spcBef>
                <a:spcPct val="50000"/>
              </a:spcBef>
            </a:pPr>
            <a:r>
              <a:rPr lang="en-US" altLang="zh-CN" sz="2000">
                <a:solidFill>
                  <a:srgbClr val="FFFF00"/>
                </a:solidFill>
              </a:rPr>
              <a:t>2003.7.11  </a:t>
            </a:r>
            <a:r>
              <a:rPr lang="zh-CN" altLang="en-US" sz="2000">
                <a:solidFill>
                  <a:srgbClr val="FFFF00"/>
                </a:solidFill>
              </a:rPr>
              <a:t>天津大学管理学院</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838200" y="441325"/>
            <a:ext cx="4248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综合信息流程分析</a:t>
            </a:r>
          </a:p>
        </p:txBody>
      </p:sp>
      <p:sp>
        <p:nvSpPr>
          <p:cNvPr id="12350" name="Rectangle 62"/>
          <p:cNvSpPr>
            <a:spLocks noChangeArrowheads="1"/>
          </p:cNvSpPr>
          <p:nvPr/>
        </p:nvSpPr>
        <p:spPr bwMode="auto">
          <a:xfrm>
            <a:off x="914400" y="1447800"/>
            <a:ext cx="7086600" cy="4495800"/>
          </a:xfrm>
          <a:prstGeom prst="rect">
            <a:avLst/>
          </a:prstGeom>
          <a:solidFill>
            <a:srgbClr val="FF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graphicFrame>
        <p:nvGraphicFramePr>
          <p:cNvPr id="12353" name="Object 65"/>
          <p:cNvGraphicFramePr>
            <a:graphicFrameLocks noChangeAspect="1"/>
          </p:cNvGraphicFramePr>
          <p:nvPr/>
        </p:nvGraphicFramePr>
        <p:xfrm>
          <a:off x="923925" y="1457325"/>
          <a:ext cx="7077075" cy="4486275"/>
        </p:xfrm>
        <a:graphic>
          <a:graphicData uri="http://schemas.openxmlformats.org/presentationml/2006/ole">
            <mc:AlternateContent xmlns:mc="http://schemas.openxmlformats.org/markup-compatibility/2006">
              <mc:Choice xmlns:v="urn:schemas-microsoft-com:vml" Requires="v">
                <p:oleObj spid="_x0000_s73728" name="Image" r:id="rId3" imgW="6958730" imgH="6234921" progId="Photoshop.Image.6">
                  <p:embed/>
                </p:oleObj>
              </mc:Choice>
              <mc:Fallback>
                <p:oleObj name="Image" r:id="rId3" imgW="6958730" imgH="6234921" progId="Photoshop.Image.6">
                  <p:embed/>
                  <p:pic>
                    <p:nvPicPr>
                      <p:cNvPr id="0" name="Object 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925" y="1457325"/>
                        <a:ext cx="7077075"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82" name="Object 70"/>
          <p:cNvGraphicFramePr>
            <a:graphicFrameLocks noChangeAspect="1"/>
          </p:cNvGraphicFramePr>
          <p:nvPr/>
        </p:nvGraphicFramePr>
        <p:xfrm>
          <a:off x="1066800" y="2971800"/>
          <a:ext cx="6742113" cy="2730500"/>
        </p:xfrm>
        <a:graphic>
          <a:graphicData uri="http://schemas.openxmlformats.org/presentationml/2006/ole">
            <mc:AlternateContent xmlns:mc="http://schemas.openxmlformats.org/markup-compatibility/2006">
              <mc:Choice xmlns:v="urn:schemas-microsoft-com:vml" Requires="v">
                <p:oleObj spid="_x0000_s74752" name="Image" r:id="rId3" imgW="6742857" imgH="2730159" progId="Photoshop.Image.6">
                  <p:embed/>
                </p:oleObj>
              </mc:Choice>
              <mc:Fallback>
                <p:oleObj name="Image" r:id="rId3" imgW="6742857" imgH="2730159" progId="Photoshop.Image.6">
                  <p:embed/>
                  <p:pic>
                    <p:nvPicPr>
                      <p:cNvPr id="0" name="Object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971800"/>
                        <a:ext cx="6742113" cy="2730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83" name="Rectangle 71"/>
          <p:cNvSpPr>
            <a:spLocks noChangeArrowheads="1"/>
          </p:cNvSpPr>
          <p:nvPr/>
        </p:nvSpPr>
        <p:spPr bwMode="auto">
          <a:xfrm>
            <a:off x="685800" y="228600"/>
            <a:ext cx="4248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数字油田总体需求</a:t>
            </a:r>
          </a:p>
        </p:txBody>
      </p:sp>
      <p:sp>
        <p:nvSpPr>
          <p:cNvPr id="13384" name="Text Box 72"/>
          <p:cNvSpPr txBox="1">
            <a:spLocks noChangeArrowheads="1"/>
          </p:cNvSpPr>
          <p:nvPr/>
        </p:nvSpPr>
        <p:spPr bwMode="auto">
          <a:xfrm>
            <a:off x="1600200" y="1295400"/>
            <a:ext cx="20129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a:solidFill>
                  <a:schemeClr val="bg1"/>
                </a:solidFill>
                <a:ea typeface="黑体" panose="02010609060101010101" pitchFamily="49" charset="-122"/>
              </a:rPr>
              <a:t>应用系统需求</a:t>
            </a:r>
          </a:p>
          <a:p>
            <a:pPr algn="l"/>
            <a:r>
              <a:rPr lang="zh-CN" altLang="en-US">
                <a:solidFill>
                  <a:schemeClr val="bg1"/>
                </a:solidFill>
                <a:ea typeface="黑体" panose="02010609060101010101" pitchFamily="49" charset="-122"/>
              </a:rPr>
              <a:t>信息需求</a:t>
            </a:r>
          </a:p>
          <a:p>
            <a:pPr algn="l"/>
            <a:r>
              <a:rPr lang="zh-CN" altLang="en-US">
                <a:solidFill>
                  <a:schemeClr val="bg1"/>
                </a:solidFill>
                <a:ea typeface="黑体" panose="02010609060101010101" pitchFamily="49" charset="-122"/>
              </a:rPr>
              <a:t>基础设施需求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3400" y="450850"/>
            <a:ext cx="3740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数字油田的背景</a:t>
            </a:r>
          </a:p>
        </p:txBody>
      </p:sp>
      <p:sp>
        <p:nvSpPr>
          <p:cNvPr id="14339" name="Rectangle 3"/>
          <p:cNvSpPr>
            <a:spLocks noChangeArrowheads="1"/>
          </p:cNvSpPr>
          <p:nvPr/>
        </p:nvSpPr>
        <p:spPr bwMode="auto">
          <a:xfrm>
            <a:off x="1524000" y="1981200"/>
            <a:ext cx="6477000"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buFont typeface="Wingdings" panose="05000000000000000000" pitchFamily="2" charset="2"/>
              <a:buChar char="q"/>
            </a:pPr>
            <a:r>
              <a:rPr lang="en-US" altLang="zh-CN">
                <a:solidFill>
                  <a:schemeClr val="bg1"/>
                </a:solidFill>
              </a:rPr>
              <a:t> </a:t>
            </a:r>
            <a:r>
              <a:rPr lang="zh-CN" altLang="en-US">
                <a:solidFill>
                  <a:schemeClr val="bg1"/>
                </a:solidFill>
              </a:rPr>
              <a:t>数字油田是油田信息应用发展的需要</a:t>
            </a:r>
          </a:p>
          <a:p>
            <a:pPr algn="l">
              <a:spcBef>
                <a:spcPct val="50000"/>
              </a:spcBef>
              <a:buFont typeface="Wingdings" panose="05000000000000000000" pitchFamily="2" charset="2"/>
              <a:buChar char="q"/>
            </a:pPr>
            <a:r>
              <a:rPr lang="zh-CN" altLang="en-US">
                <a:solidFill>
                  <a:schemeClr val="bg1"/>
                </a:solidFill>
              </a:rPr>
              <a:t> 数字油田是油田各项业务的需要</a:t>
            </a:r>
          </a:p>
          <a:p>
            <a:pPr algn="l">
              <a:spcBef>
                <a:spcPct val="50000"/>
              </a:spcBef>
              <a:buFont typeface="Wingdings" panose="05000000000000000000" pitchFamily="2" charset="2"/>
              <a:buChar char="q"/>
            </a:pPr>
            <a:r>
              <a:rPr lang="zh-CN" altLang="en-US">
                <a:solidFill>
                  <a:schemeClr val="bg1"/>
                </a:solidFill>
              </a:rPr>
              <a:t> 数字油田是竞争压力的结果</a:t>
            </a:r>
          </a:p>
        </p:txBody>
      </p:sp>
      <p:sp>
        <p:nvSpPr>
          <p:cNvPr id="14340" name="Rectangle 4"/>
          <p:cNvSpPr>
            <a:spLocks noChangeArrowheads="1"/>
          </p:cNvSpPr>
          <p:nvPr/>
        </p:nvSpPr>
        <p:spPr bwMode="auto">
          <a:xfrm>
            <a:off x="914400" y="1219200"/>
            <a:ext cx="29273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lang="zh-CN" altLang="en-US">
                <a:solidFill>
                  <a:schemeClr val="bg1"/>
                </a:solidFill>
                <a:ea typeface="黑体" panose="02010609060101010101" pitchFamily="49" charset="-122"/>
              </a:rPr>
              <a:t>数字油田的需求背景</a:t>
            </a:r>
          </a:p>
        </p:txBody>
      </p:sp>
      <p:sp>
        <p:nvSpPr>
          <p:cNvPr id="14341" name="Rectangle 5"/>
          <p:cNvSpPr>
            <a:spLocks noChangeArrowheads="1"/>
          </p:cNvSpPr>
          <p:nvPr/>
        </p:nvSpPr>
        <p:spPr bwMode="auto">
          <a:xfrm>
            <a:off x="1143000" y="4948238"/>
            <a:ext cx="70421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lang="zh-CN" altLang="en-US" sz="3600">
                <a:solidFill>
                  <a:srgbClr val="FFFF00"/>
                </a:solidFill>
                <a:ea typeface="黑体" panose="02010609060101010101" pitchFamily="49" charset="-122"/>
              </a:rPr>
              <a:t>只有数字油田才是最终的解决方案</a:t>
            </a:r>
          </a:p>
        </p:txBody>
      </p:sp>
      <p:sp>
        <p:nvSpPr>
          <p:cNvPr id="14342" name="Rectangle 6"/>
          <p:cNvSpPr>
            <a:spLocks noChangeArrowheads="1"/>
          </p:cNvSpPr>
          <p:nvPr/>
        </p:nvSpPr>
        <p:spPr bwMode="auto">
          <a:xfrm>
            <a:off x="1219200" y="4114800"/>
            <a:ext cx="4343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sz="3200">
                <a:solidFill>
                  <a:schemeClr val="bg1"/>
                </a:solidFill>
                <a:latin typeface="黑体" panose="02010609060101010101" pitchFamily="49" charset="-122"/>
                <a:ea typeface="黑体" panose="02010609060101010101" pitchFamily="49" charset="-122"/>
              </a:rPr>
              <a:t>需求明确  不可替代</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3400" y="450850"/>
            <a:ext cx="3740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数字油田的背景</a:t>
            </a:r>
          </a:p>
        </p:txBody>
      </p:sp>
      <p:sp>
        <p:nvSpPr>
          <p:cNvPr id="15363" name="Rectangle 3"/>
          <p:cNvSpPr>
            <a:spLocks noChangeArrowheads="1"/>
          </p:cNvSpPr>
          <p:nvPr/>
        </p:nvSpPr>
        <p:spPr bwMode="auto">
          <a:xfrm>
            <a:off x="1177925" y="1239838"/>
            <a:ext cx="30130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a:solidFill>
                  <a:schemeClr val="bg1"/>
                </a:solidFill>
                <a:ea typeface="黑体" panose="02010609060101010101" pitchFamily="49" charset="-122"/>
              </a:rPr>
              <a:t>数字油田的技术背景</a:t>
            </a:r>
          </a:p>
        </p:txBody>
      </p:sp>
      <p:sp>
        <p:nvSpPr>
          <p:cNvPr id="15364" name="Rectangle 4"/>
          <p:cNvSpPr>
            <a:spLocks noChangeArrowheads="1"/>
          </p:cNvSpPr>
          <p:nvPr/>
        </p:nvSpPr>
        <p:spPr bwMode="auto">
          <a:xfrm>
            <a:off x="1219200" y="4800600"/>
            <a:ext cx="72390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a:solidFill>
                  <a:srgbClr val="FFFF00"/>
                </a:solidFill>
                <a:ea typeface="黑体" panose="02010609060101010101" pitchFamily="49" charset="-122"/>
              </a:rPr>
              <a:t>实际需求是内因，技术发展是条件。</a:t>
            </a:r>
          </a:p>
        </p:txBody>
      </p:sp>
      <p:sp>
        <p:nvSpPr>
          <p:cNvPr id="15365" name="Rectangle 5"/>
          <p:cNvSpPr>
            <a:spLocks noChangeArrowheads="1"/>
          </p:cNvSpPr>
          <p:nvPr/>
        </p:nvSpPr>
        <p:spPr bwMode="auto">
          <a:xfrm>
            <a:off x="1524000" y="1981200"/>
            <a:ext cx="7315200" cy="228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a:solidFill>
                  <a:schemeClr val="bg1"/>
                </a:solidFill>
              </a:rPr>
              <a:t>  </a:t>
            </a:r>
            <a:r>
              <a:rPr lang="zh-CN" altLang="en-US">
                <a:solidFill>
                  <a:schemeClr val="bg1"/>
                </a:solidFill>
              </a:rPr>
              <a:t>石油工程技术的创新与进展为数字油田做好了</a:t>
            </a:r>
            <a:br>
              <a:rPr lang="zh-CN" altLang="en-US">
                <a:solidFill>
                  <a:schemeClr val="bg1"/>
                </a:solidFill>
              </a:rPr>
            </a:br>
            <a:r>
              <a:rPr lang="zh-CN" altLang="en-US">
                <a:solidFill>
                  <a:schemeClr val="bg1"/>
                </a:solidFill>
              </a:rPr>
              <a:t>      基础理论准备</a:t>
            </a:r>
          </a:p>
          <a:p>
            <a:pPr algn="l">
              <a:buFont typeface="Wingdings" panose="05000000000000000000" pitchFamily="2" charset="2"/>
              <a:buChar char="q"/>
            </a:pPr>
            <a:endParaRPr lang="zh-CN" altLang="en-US">
              <a:solidFill>
                <a:schemeClr val="bg1"/>
              </a:solidFill>
            </a:endParaRPr>
          </a:p>
          <a:p>
            <a:pPr algn="l">
              <a:buFont typeface="Wingdings" panose="05000000000000000000" pitchFamily="2" charset="2"/>
              <a:buChar char="q"/>
            </a:pPr>
            <a:r>
              <a:rPr lang="zh-CN" altLang="en-US">
                <a:solidFill>
                  <a:schemeClr val="bg1"/>
                </a:solidFill>
              </a:rPr>
              <a:t>  </a:t>
            </a:r>
            <a:r>
              <a:rPr lang="en-US" altLang="zh-CN">
                <a:solidFill>
                  <a:schemeClr val="bg1"/>
                </a:solidFill>
              </a:rPr>
              <a:t>IT</a:t>
            </a:r>
            <a:r>
              <a:rPr lang="zh-CN" altLang="en-US">
                <a:solidFill>
                  <a:schemeClr val="bg1"/>
                </a:solidFill>
              </a:rPr>
              <a:t>技术的迅猛发展为数字油田建设提供了条件</a:t>
            </a:r>
          </a:p>
          <a:p>
            <a:pPr algn="l">
              <a:buFont typeface="Wingdings" panose="05000000000000000000" pitchFamily="2" charset="2"/>
              <a:buChar char="q"/>
            </a:pPr>
            <a:endParaRPr lang="zh-CN" altLang="en-US">
              <a:solidFill>
                <a:schemeClr val="bg1"/>
              </a:solidFill>
              <a:latin typeface="宋体" panose="02010600030101010101" pitchFamily="2" charset="-122"/>
            </a:endParaRPr>
          </a:p>
          <a:p>
            <a:pPr algn="l">
              <a:buFont typeface="Wingdings" panose="05000000000000000000" pitchFamily="2" charset="2"/>
              <a:buChar char="q"/>
            </a:pPr>
            <a:r>
              <a:rPr lang="zh-CN" altLang="en-US">
                <a:solidFill>
                  <a:schemeClr val="bg1"/>
                </a:solidFill>
                <a:latin typeface="宋体" panose="02010600030101010101" pitchFamily="2" charset="-122"/>
              </a:rPr>
              <a:t> 油田管理技术的进步有利于数字油田建设</a:t>
            </a:r>
            <a:r>
              <a:rPr lang="zh-CN" altLang="en-US">
                <a:solidFill>
                  <a:schemeClr val="bg1"/>
                </a:solidFill>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28650" y="450850"/>
            <a:ext cx="4248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数字油田发展现状</a:t>
            </a:r>
          </a:p>
        </p:txBody>
      </p:sp>
      <p:sp>
        <p:nvSpPr>
          <p:cNvPr id="16388" name="Rectangle 4"/>
          <p:cNvSpPr>
            <a:spLocks noChangeArrowheads="1"/>
          </p:cNvSpPr>
          <p:nvPr/>
        </p:nvSpPr>
        <p:spPr bwMode="auto">
          <a:xfrm>
            <a:off x="1066800" y="1219200"/>
            <a:ext cx="414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ea typeface="黑体" panose="02010609060101010101" pitchFamily="49" charset="-122"/>
              </a:rPr>
              <a:t>国外数字油田研究与建设现状</a:t>
            </a:r>
          </a:p>
        </p:txBody>
      </p:sp>
      <p:sp>
        <p:nvSpPr>
          <p:cNvPr id="16390" name="Rectangle 6"/>
          <p:cNvSpPr>
            <a:spLocks noChangeArrowheads="1"/>
          </p:cNvSpPr>
          <p:nvPr/>
        </p:nvSpPr>
        <p:spPr bwMode="auto">
          <a:xfrm>
            <a:off x="1447800" y="1905000"/>
            <a:ext cx="5060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rgbClr val="FFFF00"/>
                </a:solidFill>
                <a:ea typeface="楷体_GB2312" panose="02010609030101010101" pitchFamily="49" charset="-122"/>
              </a:rPr>
              <a:t>信息和知识已经成为企业的战略资源</a:t>
            </a:r>
          </a:p>
        </p:txBody>
      </p:sp>
      <p:sp>
        <p:nvSpPr>
          <p:cNvPr id="16391" name="Rectangle 7"/>
          <p:cNvSpPr>
            <a:spLocks noChangeArrowheads="1"/>
          </p:cNvSpPr>
          <p:nvPr/>
        </p:nvSpPr>
        <p:spPr bwMode="auto">
          <a:xfrm>
            <a:off x="1828800" y="2590800"/>
            <a:ext cx="678180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Shell</a:t>
            </a:r>
            <a:r>
              <a:rPr lang="zh-CN" altLang="en-US" sz="2000">
                <a:solidFill>
                  <a:schemeClr val="bg1"/>
                </a:solidFill>
              </a:rPr>
              <a:t>、</a:t>
            </a:r>
            <a:r>
              <a:rPr lang="en-US" altLang="zh-CN" sz="2000">
                <a:solidFill>
                  <a:schemeClr val="bg1"/>
                </a:solidFill>
              </a:rPr>
              <a:t>Schlumberger</a:t>
            </a:r>
            <a:r>
              <a:rPr lang="zh-CN" altLang="en-US" sz="2000">
                <a:solidFill>
                  <a:schemeClr val="bg1"/>
                </a:solidFill>
              </a:rPr>
              <a:t>、</a:t>
            </a:r>
            <a:r>
              <a:rPr lang="en-US" altLang="zh-CN" sz="2000">
                <a:solidFill>
                  <a:schemeClr val="bg1"/>
                </a:solidFill>
              </a:rPr>
              <a:t>BP-AMOCO</a:t>
            </a:r>
            <a:r>
              <a:rPr lang="zh-CN" altLang="en-US" sz="2000">
                <a:solidFill>
                  <a:schemeClr val="bg1"/>
                </a:solidFill>
              </a:rPr>
              <a:t>：统一的高速网络平 </a:t>
            </a:r>
          </a:p>
          <a:p>
            <a:pPr algn="l">
              <a:buFont typeface="Wingdings" panose="05000000000000000000" pitchFamily="2" charset="2"/>
              <a:buNone/>
            </a:pPr>
            <a:r>
              <a:rPr lang="zh-CN" altLang="en-US" sz="2000">
                <a:solidFill>
                  <a:schemeClr val="bg1"/>
                </a:solidFill>
              </a:rPr>
              <a:t>     台，运行勘探开发研究和生产、销售、技术服务等生产</a:t>
            </a:r>
          </a:p>
          <a:p>
            <a:pPr algn="l">
              <a:buFont typeface="Wingdings" panose="05000000000000000000" pitchFamily="2" charset="2"/>
              <a:buNone/>
            </a:pPr>
            <a:r>
              <a:rPr lang="zh-CN" altLang="en-US" sz="2000">
                <a:solidFill>
                  <a:schemeClr val="bg1"/>
                </a:solidFill>
              </a:rPr>
              <a:t>      经营管理活动</a:t>
            </a:r>
          </a:p>
        </p:txBody>
      </p:sp>
      <p:sp>
        <p:nvSpPr>
          <p:cNvPr id="16392" name="Rectangle 8"/>
          <p:cNvSpPr>
            <a:spLocks noChangeArrowheads="1"/>
          </p:cNvSpPr>
          <p:nvPr/>
        </p:nvSpPr>
        <p:spPr bwMode="auto">
          <a:xfrm>
            <a:off x="1828800" y="3733800"/>
            <a:ext cx="64008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a:t>
            </a:r>
            <a:r>
              <a:rPr lang="zh-CN" altLang="en-US" sz="2000">
                <a:solidFill>
                  <a:schemeClr val="bg1"/>
                </a:solidFill>
                <a:ea typeface="黑体" panose="02010609060101010101" pitchFamily="49" charset="-122"/>
              </a:rPr>
              <a:t>数据银行：</a:t>
            </a:r>
            <a:r>
              <a:rPr lang="zh-CN" altLang="en-US" sz="2000">
                <a:solidFill>
                  <a:schemeClr val="bg1"/>
                </a:solidFill>
              </a:rPr>
              <a:t>以集中的方式对勘探开发的原始数据和成</a:t>
            </a:r>
          </a:p>
          <a:p>
            <a:pPr algn="l">
              <a:buFont typeface="Wingdings" panose="05000000000000000000" pitchFamily="2" charset="2"/>
              <a:buNone/>
            </a:pPr>
            <a:r>
              <a:rPr lang="zh-CN" altLang="en-US" sz="2000">
                <a:solidFill>
                  <a:schemeClr val="bg1"/>
                </a:solidFill>
              </a:rPr>
              <a:t>     果数据类信息进行统一的管理</a:t>
            </a:r>
          </a:p>
        </p:txBody>
      </p:sp>
      <p:sp>
        <p:nvSpPr>
          <p:cNvPr id="16393" name="Rectangle 9"/>
          <p:cNvSpPr>
            <a:spLocks noChangeArrowheads="1"/>
          </p:cNvSpPr>
          <p:nvPr/>
        </p:nvSpPr>
        <p:spPr bwMode="auto">
          <a:xfrm>
            <a:off x="1828800" y="4572000"/>
            <a:ext cx="5427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buFont typeface="Wingdings" panose="05000000000000000000" pitchFamily="2" charset="2"/>
              <a:buChar char="q"/>
            </a:pPr>
            <a:r>
              <a:rPr lang="en-US" altLang="zh-CN" sz="2000">
                <a:solidFill>
                  <a:schemeClr val="bg1"/>
                </a:solidFill>
              </a:rPr>
              <a:t>  </a:t>
            </a:r>
            <a:r>
              <a:rPr lang="zh-CN" altLang="en-US" sz="2000">
                <a:solidFill>
                  <a:schemeClr val="bg1"/>
                </a:solidFill>
                <a:ea typeface="黑体" panose="02010609060101010101" pitchFamily="49" charset="-122"/>
              </a:rPr>
              <a:t>信息管理：</a:t>
            </a:r>
            <a:r>
              <a:rPr lang="zh-CN" altLang="en-US" sz="2000">
                <a:solidFill>
                  <a:schemeClr val="bg1"/>
                </a:solidFill>
                <a:latin typeface="宋体" panose="02010600030101010101" pitchFamily="2" charset="-122"/>
              </a:rPr>
              <a:t>实现了规范化、系统化和网络化</a:t>
            </a:r>
            <a:r>
              <a:rPr lang="zh-CN" altLang="en-US" sz="2000">
                <a:solidFill>
                  <a:schemeClr val="bg1"/>
                </a:solidFill>
              </a:rPr>
              <a:t> </a:t>
            </a:r>
          </a:p>
        </p:txBody>
      </p:sp>
      <p:sp>
        <p:nvSpPr>
          <p:cNvPr id="16394" name="Rectangle 10"/>
          <p:cNvSpPr>
            <a:spLocks noChangeArrowheads="1"/>
          </p:cNvSpPr>
          <p:nvPr/>
        </p:nvSpPr>
        <p:spPr bwMode="auto">
          <a:xfrm>
            <a:off x="1828800" y="5105400"/>
            <a:ext cx="67246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a:t>
            </a:r>
            <a:r>
              <a:rPr lang="zh-CN" altLang="en-US" sz="2000">
                <a:solidFill>
                  <a:schemeClr val="bg1"/>
                </a:solidFill>
                <a:ea typeface="黑体" panose="02010609060101010101" pitchFamily="49" charset="-122"/>
              </a:rPr>
              <a:t>知识管理：</a:t>
            </a:r>
            <a:r>
              <a:rPr lang="zh-CN" altLang="en-US" sz="2000">
                <a:solidFill>
                  <a:schemeClr val="bg1"/>
                </a:solidFill>
                <a:latin typeface="宋体" panose="02010600030101010101" pitchFamily="2" charset="-122"/>
              </a:rPr>
              <a:t>依托信息技术建设知识库，构建知识共享文</a:t>
            </a:r>
          </a:p>
          <a:p>
            <a:pPr algn="l">
              <a:buFont typeface="Wingdings" panose="05000000000000000000" pitchFamily="2" charset="2"/>
              <a:buNone/>
            </a:pPr>
            <a:r>
              <a:rPr lang="zh-CN" altLang="en-US" sz="2000">
                <a:solidFill>
                  <a:schemeClr val="bg1"/>
                </a:solidFill>
                <a:latin typeface="宋体" panose="02010600030101010101" pitchFamily="2" charset="-122"/>
              </a:rPr>
              <a:t>   化和新型人际关系</a:t>
            </a:r>
          </a:p>
        </p:txBody>
      </p:sp>
      <p:sp>
        <p:nvSpPr>
          <p:cNvPr id="16395" name="Rectangle 11"/>
          <p:cNvSpPr>
            <a:spLocks noChangeArrowheads="1"/>
          </p:cNvSpPr>
          <p:nvPr/>
        </p:nvSpPr>
        <p:spPr bwMode="auto">
          <a:xfrm>
            <a:off x="1828800" y="5943600"/>
            <a:ext cx="67246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a:t>
            </a:r>
            <a:r>
              <a:rPr lang="zh-CN" altLang="en-US" sz="2000">
                <a:solidFill>
                  <a:schemeClr val="bg1"/>
                </a:solidFill>
                <a:ea typeface="黑体" panose="02010609060101010101" pitchFamily="49" charset="-122"/>
              </a:rPr>
              <a:t>数字油田模式研究：</a:t>
            </a:r>
            <a:r>
              <a:rPr lang="zh-CN" altLang="en-US" sz="2000">
                <a:solidFill>
                  <a:schemeClr val="bg1"/>
                </a:solidFill>
                <a:latin typeface="宋体" panose="02010600030101010101" pitchFamily="2" charset="-122"/>
              </a:rPr>
              <a:t>迅速发展阶段，各有侧重</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295400" y="1143000"/>
            <a:ext cx="414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ea typeface="黑体" panose="02010609060101010101" pitchFamily="49" charset="-122"/>
              </a:rPr>
              <a:t>国内数字油田研究与建设现状</a:t>
            </a:r>
          </a:p>
        </p:txBody>
      </p:sp>
      <p:sp>
        <p:nvSpPr>
          <p:cNvPr id="17411" name="Rectangle 3"/>
          <p:cNvSpPr>
            <a:spLocks noChangeArrowheads="1"/>
          </p:cNvSpPr>
          <p:nvPr/>
        </p:nvSpPr>
        <p:spPr bwMode="auto">
          <a:xfrm>
            <a:off x="628650" y="450850"/>
            <a:ext cx="4248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数字油田发展现状</a:t>
            </a:r>
          </a:p>
        </p:txBody>
      </p:sp>
      <p:sp>
        <p:nvSpPr>
          <p:cNvPr id="17412" name="Rectangle 4"/>
          <p:cNvSpPr>
            <a:spLocks noChangeArrowheads="1"/>
          </p:cNvSpPr>
          <p:nvPr/>
        </p:nvSpPr>
        <p:spPr bwMode="auto">
          <a:xfrm>
            <a:off x="1508125" y="1965325"/>
            <a:ext cx="7331075"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a:t>
            </a:r>
            <a:r>
              <a:rPr lang="zh-CN" altLang="en-US" sz="2000">
                <a:solidFill>
                  <a:schemeClr val="bg1"/>
                </a:solidFill>
              </a:rPr>
              <a:t>情况较为简单，都处于研究和试验阶段</a:t>
            </a:r>
          </a:p>
          <a:p>
            <a:pPr algn="l">
              <a:buFont typeface="Wingdings" panose="05000000000000000000" pitchFamily="2" charset="2"/>
              <a:buNone/>
            </a:pPr>
            <a:r>
              <a:rPr lang="zh-CN" altLang="en-US" sz="2000">
                <a:solidFill>
                  <a:schemeClr val="bg1"/>
                </a:solidFill>
              </a:rPr>
              <a:t>      目前大庆油田有限责任公司仍处于领先地位</a:t>
            </a:r>
          </a:p>
        </p:txBody>
      </p:sp>
      <p:sp>
        <p:nvSpPr>
          <p:cNvPr id="17413" name="Rectangle 5"/>
          <p:cNvSpPr>
            <a:spLocks noChangeArrowheads="1"/>
          </p:cNvSpPr>
          <p:nvPr/>
        </p:nvSpPr>
        <p:spPr bwMode="auto">
          <a:xfrm>
            <a:off x="1508125" y="2879725"/>
            <a:ext cx="72374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 typeface="Wingdings" panose="05000000000000000000" pitchFamily="2" charset="2"/>
              <a:buChar char="q"/>
            </a:pPr>
            <a:r>
              <a:rPr lang="en-US" altLang="zh-CN" sz="2000">
                <a:solidFill>
                  <a:schemeClr val="bg1"/>
                </a:solidFill>
              </a:rPr>
              <a:t>  2001</a:t>
            </a:r>
            <a:r>
              <a:rPr lang="zh-CN" altLang="en-US" sz="2000">
                <a:solidFill>
                  <a:schemeClr val="bg1"/>
                </a:solidFill>
              </a:rPr>
              <a:t>年，数字油田被列为“十五”国家科技攻关计划重大项目</a:t>
            </a:r>
          </a:p>
          <a:p>
            <a:pPr algn="l">
              <a:buFont typeface="Wingdings" panose="05000000000000000000" pitchFamily="2" charset="2"/>
              <a:buNone/>
            </a:pPr>
            <a:r>
              <a:rPr lang="zh-CN" altLang="en-US" sz="2000">
                <a:solidFill>
                  <a:schemeClr val="bg1"/>
                </a:solidFill>
              </a:rPr>
              <a:t>     塔里木油田承担了这个项目</a:t>
            </a:r>
          </a:p>
        </p:txBody>
      </p:sp>
      <p:sp>
        <p:nvSpPr>
          <p:cNvPr id="17414" name="Rectangle 6"/>
          <p:cNvSpPr>
            <a:spLocks noChangeArrowheads="1"/>
          </p:cNvSpPr>
          <p:nvPr/>
        </p:nvSpPr>
        <p:spPr bwMode="auto">
          <a:xfrm>
            <a:off x="1508125" y="3794125"/>
            <a:ext cx="6858000"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buFont typeface="Wingdings" panose="05000000000000000000" pitchFamily="2" charset="2"/>
              <a:buChar char="q"/>
            </a:pPr>
            <a:r>
              <a:rPr lang="en-US" altLang="zh-CN" sz="2000">
                <a:solidFill>
                  <a:schemeClr val="bg1"/>
                </a:solidFill>
              </a:rPr>
              <a:t>  </a:t>
            </a:r>
            <a:r>
              <a:rPr lang="zh-CN" altLang="en-US" sz="2000">
                <a:solidFill>
                  <a:schemeClr val="bg1"/>
                </a:solidFill>
              </a:rPr>
              <a:t>中石油和中石化（</a:t>
            </a:r>
            <a:r>
              <a:rPr lang="en-US" altLang="zh-CN" sz="2000">
                <a:solidFill>
                  <a:schemeClr val="bg1"/>
                </a:solidFill>
              </a:rPr>
              <a:t>Sinopec</a:t>
            </a:r>
            <a:r>
              <a:rPr lang="zh-CN" altLang="en-US" sz="2000">
                <a:solidFill>
                  <a:schemeClr val="bg1"/>
                </a:solidFill>
              </a:rPr>
              <a:t>，胜利油田的母公司）等都在</a:t>
            </a:r>
            <a:br>
              <a:rPr lang="zh-CN" altLang="en-US" sz="2000">
                <a:solidFill>
                  <a:schemeClr val="bg1"/>
                </a:solidFill>
              </a:rPr>
            </a:br>
            <a:r>
              <a:rPr lang="zh-CN" altLang="en-US" sz="2000">
                <a:solidFill>
                  <a:schemeClr val="bg1"/>
                </a:solidFill>
              </a:rPr>
              <a:t>      进行模式研究和方案论证</a:t>
            </a:r>
          </a:p>
          <a:p>
            <a:pPr algn="l">
              <a:spcBef>
                <a:spcPct val="50000"/>
              </a:spcBef>
              <a:buFont typeface="Wingdings" panose="05000000000000000000" pitchFamily="2" charset="2"/>
              <a:buChar char="q"/>
            </a:pPr>
            <a:r>
              <a:rPr lang="zh-CN" altLang="en-US" sz="2000">
                <a:solidFill>
                  <a:schemeClr val="bg1"/>
                </a:solidFill>
              </a:rPr>
              <a:t>  中国石油已经于</a:t>
            </a:r>
            <a:r>
              <a:rPr lang="en-US" altLang="zh-CN" sz="2000">
                <a:solidFill>
                  <a:schemeClr val="bg1"/>
                </a:solidFill>
              </a:rPr>
              <a:t>2000</a:t>
            </a:r>
            <a:r>
              <a:rPr lang="zh-CN" altLang="en-US" sz="2000">
                <a:solidFill>
                  <a:schemeClr val="bg1"/>
                </a:solidFill>
              </a:rPr>
              <a:t>年制定颁发了</a:t>
            </a:r>
            <a:r>
              <a:rPr lang="en-US" altLang="zh-CN" sz="2000">
                <a:solidFill>
                  <a:schemeClr val="bg1"/>
                </a:solidFill>
              </a:rPr>
              <a:t>IT</a:t>
            </a:r>
            <a:r>
              <a:rPr lang="zh-CN" altLang="en-US" sz="2000">
                <a:solidFill>
                  <a:schemeClr val="bg1"/>
                </a:solidFill>
              </a:rPr>
              <a:t>总体规划方案</a:t>
            </a:r>
          </a:p>
          <a:p>
            <a:pPr algn="l">
              <a:spcBef>
                <a:spcPct val="50000"/>
              </a:spcBef>
              <a:buFont typeface="Wingdings" panose="05000000000000000000" pitchFamily="2" charset="2"/>
              <a:buChar char="q"/>
            </a:pPr>
            <a:r>
              <a:rPr lang="zh-CN" altLang="en-US" sz="2000">
                <a:solidFill>
                  <a:schemeClr val="bg1"/>
                </a:solidFill>
              </a:rPr>
              <a:t>  中石化近年来组织了大批人员、投入了大量资金搞</a:t>
            </a:r>
            <a:r>
              <a:rPr lang="en-US" altLang="zh-CN" sz="2000">
                <a:solidFill>
                  <a:schemeClr val="bg1"/>
                </a:solidFill>
              </a:rPr>
              <a:t>ERP</a:t>
            </a:r>
            <a:r>
              <a:rPr lang="zh-CN" altLang="en-US" sz="2000">
                <a:solidFill>
                  <a:schemeClr val="bg1"/>
                </a:solidFill>
              </a:rPr>
              <a:t>，</a:t>
            </a:r>
            <a:br>
              <a:rPr lang="zh-CN" altLang="en-US" sz="2000">
                <a:solidFill>
                  <a:schemeClr val="bg1"/>
                </a:solidFill>
              </a:rPr>
            </a:br>
            <a:r>
              <a:rPr lang="zh-CN" altLang="en-US" sz="2000">
                <a:solidFill>
                  <a:schemeClr val="bg1"/>
                </a:solidFill>
              </a:rPr>
              <a:t>      目前尚未见到明显效果</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914400" y="1371600"/>
            <a:ext cx="66294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zh-CN">
                <a:solidFill>
                  <a:srgbClr val="FFFF00"/>
                </a:solidFill>
                <a:latin typeface="黑体" panose="02010609060101010101" pitchFamily="49" charset="-122"/>
                <a:ea typeface="黑体" panose="02010609060101010101" pitchFamily="49" charset="-122"/>
              </a:rPr>
              <a:t>    </a:t>
            </a:r>
            <a:r>
              <a:rPr lang="zh-CN" altLang="en-US">
                <a:solidFill>
                  <a:srgbClr val="FFFF00"/>
                </a:solidFill>
                <a:latin typeface="黑体" panose="02010609060101010101" pitchFamily="49" charset="-122"/>
                <a:ea typeface="黑体" panose="02010609060101010101" pitchFamily="49" charset="-122"/>
              </a:rPr>
              <a:t>大庆油田公司虽处于国内领先地位，但与国际公司相比差距还很大。</a:t>
            </a:r>
          </a:p>
        </p:txBody>
      </p:sp>
      <p:sp>
        <p:nvSpPr>
          <p:cNvPr id="18435" name="Rectangle 3"/>
          <p:cNvSpPr>
            <a:spLocks noChangeArrowheads="1"/>
          </p:cNvSpPr>
          <p:nvPr/>
        </p:nvSpPr>
        <p:spPr bwMode="auto">
          <a:xfrm>
            <a:off x="628650" y="450850"/>
            <a:ext cx="4248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数字油田发展现状</a:t>
            </a:r>
          </a:p>
        </p:txBody>
      </p:sp>
      <p:sp>
        <p:nvSpPr>
          <p:cNvPr id="18436" name="Rectangle 4"/>
          <p:cNvSpPr>
            <a:spLocks noChangeArrowheads="1"/>
          </p:cNvSpPr>
          <p:nvPr/>
        </p:nvSpPr>
        <p:spPr bwMode="auto">
          <a:xfrm>
            <a:off x="1617663" y="2535238"/>
            <a:ext cx="3351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buFont typeface="Wingdings" panose="05000000000000000000" pitchFamily="2" charset="2"/>
              <a:buChar char="q"/>
            </a:pPr>
            <a:r>
              <a:rPr lang="en-US" altLang="zh-CN">
                <a:solidFill>
                  <a:schemeClr val="bg1"/>
                </a:solidFill>
              </a:rPr>
              <a:t>  </a:t>
            </a:r>
            <a:r>
              <a:rPr lang="zh-CN" altLang="en-US">
                <a:solidFill>
                  <a:schemeClr val="bg1"/>
                </a:solidFill>
              </a:rPr>
              <a:t>思想观念上存在差距</a:t>
            </a:r>
          </a:p>
        </p:txBody>
      </p:sp>
      <p:sp>
        <p:nvSpPr>
          <p:cNvPr id="18438" name="Rectangle 6"/>
          <p:cNvSpPr>
            <a:spLocks noChangeArrowheads="1"/>
          </p:cNvSpPr>
          <p:nvPr/>
        </p:nvSpPr>
        <p:spPr bwMode="auto">
          <a:xfrm>
            <a:off x="1617663" y="3259138"/>
            <a:ext cx="51800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buFont typeface="Wingdings" panose="05000000000000000000" pitchFamily="2" charset="2"/>
              <a:buChar char="q"/>
            </a:pPr>
            <a:r>
              <a:rPr lang="en-US" altLang="zh-CN">
                <a:solidFill>
                  <a:schemeClr val="bg1"/>
                </a:solidFill>
              </a:rPr>
              <a:t>  </a:t>
            </a:r>
            <a:r>
              <a:rPr lang="zh-CN" altLang="en-US">
                <a:solidFill>
                  <a:schemeClr val="bg1"/>
                </a:solidFill>
              </a:rPr>
              <a:t>信息技术总体应用水平上存在差距</a:t>
            </a:r>
          </a:p>
        </p:txBody>
      </p:sp>
      <p:sp>
        <p:nvSpPr>
          <p:cNvPr id="18441" name="Rectangle 9"/>
          <p:cNvSpPr>
            <a:spLocks noChangeArrowheads="1"/>
          </p:cNvSpPr>
          <p:nvPr/>
        </p:nvSpPr>
        <p:spPr bwMode="auto">
          <a:xfrm>
            <a:off x="1617663" y="3983038"/>
            <a:ext cx="4875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buFont typeface="Wingdings" panose="05000000000000000000" pitchFamily="2" charset="2"/>
              <a:buChar char="q"/>
            </a:pPr>
            <a:r>
              <a:rPr lang="en-US" altLang="zh-CN">
                <a:solidFill>
                  <a:schemeClr val="bg1"/>
                </a:solidFill>
              </a:rPr>
              <a:t>  </a:t>
            </a:r>
            <a:r>
              <a:rPr lang="zh-CN" altLang="en-US">
                <a:solidFill>
                  <a:schemeClr val="bg1"/>
                </a:solidFill>
              </a:rPr>
              <a:t>信息化建设运行机制上存在差距</a:t>
            </a:r>
          </a:p>
        </p:txBody>
      </p:sp>
      <p:sp>
        <p:nvSpPr>
          <p:cNvPr id="18443" name="Rectangle 11"/>
          <p:cNvSpPr>
            <a:spLocks noChangeArrowheads="1"/>
          </p:cNvSpPr>
          <p:nvPr/>
        </p:nvSpPr>
        <p:spPr bwMode="auto">
          <a:xfrm>
            <a:off x="990600" y="4724400"/>
            <a:ext cx="7315200"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zh-CN">
                <a:solidFill>
                  <a:schemeClr val="bg1"/>
                </a:solidFill>
                <a:latin typeface="黑体" panose="02010609060101010101" pitchFamily="49" charset="-122"/>
                <a:ea typeface="黑体" panose="02010609060101010101" pitchFamily="49" charset="-122"/>
              </a:rPr>
              <a:t>    </a:t>
            </a:r>
            <a:r>
              <a:rPr lang="zh-CN" altLang="en-US">
                <a:solidFill>
                  <a:schemeClr val="bg1"/>
                </a:solidFill>
                <a:latin typeface="黑体" panose="02010609060101010101" pitchFamily="49" charset="-122"/>
                <a:ea typeface="黑体" panose="02010609060101010101" pitchFamily="49" charset="-122"/>
              </a:rPr>
              <a:t>大庆油田的信息化建设尚处于初级阶段，具有不可跨越性，一蹴而就的奢望是不现实的，必须脚踏实地地做好基础工作，解决在数据资源开发、应用系统建设和信息化管理等方面的具体问题。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64" name="Group 8"/>
          <p:cNvGrpSpPr>
            <a:grpSpLocks/>
          </p:cNvGrpSpPr>
          <p:nvPr/>
        </p:nvGrpSpPr>
        <p:grpSpPr bwMode="auto">
          <a:xfrm>
            <a:off x="0" y="0"/>
            <a:ext cx="9144000" cy="6858000"/>
            <a:chOff x="0" y="0"/>
            <a:chExt cx="5760" cy="4320"/>
          </a:xfrm>
        </p:grpSpPr>
        <p:grpSp>
          <p:nvGrpSpPr>
            <p:cNvPr id="19461" name="Group 5"/>
            <p:cNvGrpSpPr>
              <a:grpSpLocks/>
            </p:cNvGrpSpPr>
            <p:nvPr/>
          </p:nvGrpSpPr>
          <p:grpSpPr bwMode="auto">
            <a:xfrm>
              <a:off x="0" y="0"/>
              <a:ext cx="5760" cy="4320"/>
              <a:chOff x="0" y="0"/>
              <a:chExt cx="5760" cy="4320"/>
            </a:xfrm>
          </p:grpSpPr>
          <p:sp>
            <p:nvSpPr>
              <p:cNvPr id="19462" name="Rectangle 6"/>
              <p:cNvSpPr>
                <a:spLocks noChangeArrowheads="1"/>
              </p:cNvSpPr>
              <p:nvPr/>
            </p:nvSpPr>
            <p:spPr bwMode="auto">
              <a:xfrm>
                <a:off x="0" y="0"/>
                <a:ext cx="5760" cy="4320"/>
              </a:xfrm>
              <a:prstGeom prst="rect">
                <a:avLst/>
              </a:prstGeom>
              <a:solidFill>
                <a:schemeClr val="tx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pic>
            <p:nvPicPr>
              <p:cNvPr id="19463" name="Picture 7" descr="D:\My Documents\数字油田宣传片\szyt-hu3.jpg"/>
              <p:cNvPicPr>
                <a:picLocks noChangeAspect="1" noChangeArrowheads="1"/>
              </p:cNvPicPr>
              <p:nvPr/>
            </p:nvPicPr>
            <p:blipFill>
              <a:blip r:embed="rId2">
                <a:lum contrast="48000"/>
                <a:extLst>
                  <a:ext uri="{28A0092B-C50C-407E-A947-70E740481C1C}">
                    <a14:useLocalDpi xmlns:a14="http://schemas.microsoft.com/office/drawing/2010/main" val="0"/>
                  </a:ext>
                </a:extLst>
              </a:blip>
              <a:srcRect/>
              <a:stretch>
                <a:fillRect/>
              </a:stretch>
            </p:blipFill>
            <p:spPr bwMode="auto">
              <a:xfrm>
                <a:off x="0" y="816"/>
                <a:ext cx="5760" cy="2641"/>
              </a:xfrm>
              <a:prstGeom prst="rect">
                <a:avLst/>
              </a:prstGeom>
              <a:noFill/>
              <a:extLst>
                <a:ext uri="{909E8E84-426E-40DD-AFC4-6F175D3DCCD1}">
                  <a14:hiddenFill xmlns:a14="http://schemas.microsoft.com/office/drawing/2010/main">
                    <a:solidFill>
                      <a:srgbClr val="FFFFFF"/>
                    </a:solidFill>
                  </a14:hiddenFill>
                </a:ext>
              </a:extLst>
            </p:spPr>
          </p:pic>
        </p:grpSp>
        <p:sp>
          <p:nvSpPr>
            <p:cNvPr id="19458" name="Rectangle 2"/>
            <p:cNvSpPr>
              <a:spLocks noChangeArrowheads="1"/>
            </p:cNvSpPr>
            <p:nvPr/>
          </p:nvSpPr>
          <p:spPr bwMode="auto">
            <a:xfrm>
              <a:off x="364" y="1804"/>
              <a:ext cx="5108"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800">
                  <a:solidFill>
                    <a:schemeClr val="bg1"/>
                  </a:solidFill>
                  <a:ea typeface="华文隶书" panose="02010800040101010101" pitchFamily="2" charset="-122"/>
                </a:rPr>
                <a:t>二、数字油田模式研究与设计</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1026"/>
          <p:cNvSpPr>
            <a:spLocks noChangeArrowheads="1"/>
          </p:cNvSpPr>
          <p:nvPr/>
        </p:nvSpPr>
        <p:spPr bwMode="auto">
          <a:xfrm>
            <a:off x="990600" y="4848225"/>
            <a:ext cx="6934200" cy="1828800"/>
          </a:xfrm>
          <a:prstGeom prst="downArrowCallout">
            <a:avLst>
              <a:gd name="adj1" fmla="val 94792"/>
              <a:gd name="adj2" fmla="val 94792"/>
              <a:gd name="adj3" fmla="val 16667"/>
              <a:gd name="adj4" fmla="val 66667"/>
            </a:avLst>
          </a:prstGeom>
          <a:solidFill>
            <a:schemeClr val="accent1"/>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accent1"/>
            </a:extrusionClr>
            <a:contourClr>
              <a:schemeClr val="accent1"/>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39939" name="AutoShape 1027"/>
          <p:cNvSpPr>
            <a:spLocks noChangeArrowheads="1"/>
          </p:cNvSpPr>
          <p:nvPr/>
        </p:nvSpPr>
        <p:spPr bwMode="auto">
          <a:xfrm>
            <a:off x="990600" y="2971800"/>
            <a:ext cx="6934200" cy="1828800"/>
          </a:xfrm>
          <a:prstGeom prst="downArrowCallout">
            <a:avLst>
              <a:gd name="adj1" fmla="val 94792"/>
              <a:gd name="adj2" fmla="val 94792"/>
              <a:gd name="adj3" fmla="val 16667"/>
              <a:gd name="adj4" fmla="val 66667"/>
            </a:avLst>
          </a:prstGeom>
          <a:solidFill>
            <a:schemeClr val="accent2"/>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39940" name="AutoShape 1028"/>
          <p:cNvSpPr>
            <a:spLocks noChangeArrowheads="1"/>
          </p:cNvSpPr>
          <p:nvPr/>
        </p:nvSpPr>
        <p:spPr bwMode="auto">
          <a:xfrm>
            <a:off x="990600" y="1600200"/>
            <a:ext cx="6934200" cy="1295400"/>
          </a:xfrm>
          <a:prstGeom prst="downArrowCallout">
            <a:avLst>
              <a:gd name="adj1" fmla="val 133824"/>
              <a:gd name="adj2" fmla="val 133824"/>
              <a:gd name="adj3" fmla="val 16667"/>
              <a:gd name="adj4" fmla="val 66667"/>
            </a:avLst>
          </a:prstGeom>
          <a:solidFill>
            <a:srgbClr val="FFCC66"/>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CC66"/>
            </a:extrusionClr>
            <a:contourClr>
              <a:srgbClr val="FFCC66"/>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39941" name="Rectangle 1029"/>
          <p:cNvSpPr>
            <a:spLocks noChangeArrowheads="1"/>
          </p:cNvSpPr>
          <p:nvPr/>
        </p:nvSpPr>
        <p:spPr bwMode="auto">
          <a:xfrm>
            <a:off x="374650" y="457200"/>
            <a:ext cx="73977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4000">
                <a:solidFill>
                  <a:schemeClr val="bg1"/>
                </a:solidFill>
                <a:ea typeface="华文隶书" panose="02010800040101010101" pitchFamily="2" charset="-122"/>
              </a:rPr>
              <a:t>数字油田的概念及其演变</a:t>
            </a:r>
          </a:p>
        </p:txBody>
      </p:sp>
      <p:sp>
        <p:nvSpPr>
          <p:cNvPr id="39942" name="Rectangle 1030"/>
          <p:cNvSpPr>
            <a:spLocks noChangeArrowheads="1"/>
          </p:cNvSpPr>
          <p:nvPr/>
        </p:nvSpPr>
        <p:spPr bwMode="auto">
          <a:xfrm>
            <a:off x="1905000" y="1828800"/>
            <a:ext cx="5638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ea typeface="华文新魏" panose="02010800040101010101" pitchFamily="2" charset="-122"/>
              </a:rPr>
              <a:t>数字地球：</a:t>
            </a:r>
            <a:r>
              <a:rPr lang="en-US" altLang="zh-CN" sz="2000">
                <a:solidFill>
                  <a:schemeClr val="bg1"/>
                </a:solidFill>
                <a:latin typeface="楷体_GB2312" panose="02010609030101010101" pitchFamily="49" charset="-122"/>
                <a:ea typeface="楷体_GB2312" panose="02010609030101010101" pitchFamily="49" charset="-122"/>
              </a:rPr>
              <a:t>1998</a:t>
            </a:r>
            <a:r>
              <a:rPr lang="zh-CN" altLang="en-US" sz="2000">
                <a:solidFill>
                  <a:schemeClr val="bg1"/>
                </a:solidFill>
                <a:latin typeface="楷体_GB2312" panose="02010609030101010101" pitchFamily="49" charset="-122"/>
                <a:ea typeface="楷体_GB2312" panose="02010609030101010101" pitchFamily="49" charset="-122"/>
              </a:rPr>
              <a:t>年，美国前副总统戈尔</a:t>
            </a:r>
          </a:p>
        </p:txBody>
      </p:sp>
      <p:sp>
        <p:nvSpPr>
          <p:cNvPr id="39943" name="Rectangle 1031"/>
          <p:cNvSpPr>
            <a:spLocks noChangeArrowheads="1"/>
          </p:cNvSpPr>
          <p:nvPr/>
        </p:nvSpPr>
        <p:spPr bwMode="auto">
          <a:xfrm>
            <a:off x="1143000" y="2971800"/>
            <a:ext cx="67056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ea typeface="华文新魏" panose="02010800040101010101" pitchFamily="2" charset="-122"/>
              </a:rPr>
              <a:t>数字地球是地球的虚拟表示，能够汇集地球的自然和人文信息，人们可以对该虚拟体进行探查和互动</a:t>
            </a:r>
            <a:r>
              <a:rPr lang="zh-CN" altLang="en-US">
                <a:solidFill>
                  <a:schemeClr val="bg1"/>
                </a:solidFill>
                <a:latin typeface="楷体_GB2312" panose="02010609030101010101" pitchFamily="49" charset="-122"/>
                <a:ea typeface="楷体_GB2312" panose="02010609030101010101" pitchFamily="49" charset="-122"/>
              </a:rPr>
              <a:t>：</a:t>
            </a:r>
            <a:r>
              <a:rPr lang="en-US" altLang="zh-CN" sz="2000">
                <a:solidFill>
                  <a:schemeClr val="bg1"/>
                </a:solidFill>
                <a:latin typeface="楷体_GB2312" panose="02010609030101010101" pitchFamily="49" charset="-122"/>
                <a:ea typeface="楷体_GB2312" panose="02010609030101010101" pitchFamily="49" charset="-122"/>
              </a:rPr>
              <a:t>1999</a:t>
            </a:r>
            <a:r>
              <a:rPr lang="zh-CN" altLang="en-US" sz="2000">
                <a:solidFill>
                  <a:schemeClr val="bg1"/>
                </a:solidFill>
                <a:latin typeface="楷体_GB2312" panose="02010609030101010101" pitchFamily="49" charset="-122"/>
                <a:ea typeface="楷体_GB2312" panose="02010609030101010101" pitchFamily="49" charset="-122"/>
              </a:rPr>
              <a:t>年，美国马里兰大学数字地球研讨会</a:t>
            </a:r>
          </a:p>
        </p:txBody>
      </p:sp>
      <p:sp>
        <p:nvSpPr>
          <p:cNvPr id="39944" name="Rectangle 1032"/>
          <p:cNvSpPr>
            <a:spLocks noChangeArrowheads="1"/>
          </p:cNvSpPr>
          <p:nvPr/>
        </p:nvSpPr>
        <p:spPr bwMode="auto">
          <a:xfrm>
            <a:off x="1143000" y="4832350"/>
            <a:ext cx="66294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ea typeface="华文新魏" panose="02010800040101010101" pitchFamily="2" charset="-122"/>
              </a:rPr>
              <a:t>数字油田是某油田的虚拟表示，能够汇集该油田的自然和人文信息，人们可以对该虚拟体进行探查和互动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AutoShape 8"/>
          <p:cNvSpPr>
            <a:spLocks noChangeArrowheads="1"/>
          </p:cNvSpPr>
          <p:nvPr/>
        </p:nvSpPr>
        <p:spPr bwMode="auto">
          <a:xfrm>
            <a:off x="990600" y="4343400"/>
            <a:ext cx="6934200" cy="1066800"/>
          </a:xfrm>
          <a:prstGeom prst="downArrowCallout">
            <a:avLst>
              <a:gd name="adj1" fmla="val 162500"/>
              <a:gd name="adj2" fmla="val 162500"/>
              <a:gd name="adj3" fmla="val 16667"/>
              <a:gd name="adj4" fmla="val 66667"/>
            </a:avLst>
          </a:prstGeom>
          <a:solidFill>
            <a:schemeClr val="accent1"/>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accent1"/>
            </a:extrusionClr>
            <a:contourClr>
              <a:schemeClr val="accent1"/>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20487" name="AutoShape 7"/>
          <p:cNvSpPr>
            <a:spLocks noChangeArrowheads="1"/>
          </p:cNvSpPr>
          <p:nvPr/>
        </p:nvSpPr>
        <p:spPr bwMode="auto">
          <a:xfrm>
            <a:off x="990600" y="2971800"/>
            <a:ext cx="6934200" cy="1295400"/>
          </a:xfrm>
          <a:prstGeom prst="downArrowCallout">
            <a:avLst>
              <a:gd name="adj1" fmla="val 133824"/>
              <a:gd name="adj2" fmla="val 133824"/>
              <a:gd name="adj3" fmla="val 16667"/>
              <a:gd name="adj4" fmla="val 66667"/>
            </a:avLst>
          </a:prstGeom>
          <a:solidFill>
            <a:srgbClr val="FF9933"/>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9933"/>
            </a:extrusionClr>
            <a:contourClr>
              <a:srgbClr val="FF9933"/>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20486" name="AutoShape 6"/>
          <p:cNvSpPr>
            <a:spLocks noChangeArrowheads="1"/>
          </p:cNvSpPr>
          <p:nvPr/>
        </p:nvSpPr>
        <p:spPr bwMode="auto">
          <a:xfrm>
            <a:off x="990600" y="1600200"/>
            <a:ext cx="6934200" cy="1295400"/>
          </a:xfrm>
          <a:prstGeom prst="downArrowCallout">
            <a:avLst>
              <a:gd name="adj1" fmla="val 133824"/>
              <a:gd name="adj2" fmla="val 133824"/>
              <a:gd name="adj3" fmla="val 16667"/>
              <a:gd name="adj4" fmla="val 66667"/>
            </a:avLst>
          </a:prstGeom>
          <a:solidFill>
            <a:schemeClr val="accent2"/>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20482" name="Rectangle 2"/>
          <p:cNvSpPr>
            <a:spLocks noChangeArrowheads="1"/>
          </p:cNvSpPr>
          <p:nvPr/>
        </p:nvSpPr>
        <p:spPr bwMode="auto">
          <a:xfrm>
            <a:off x="374650" y="457200"/>
            <a:ext cx="73977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4000">
                <a:solidFill>
                  <a:schemeClr val="bg1"/>
                </a:solidFill>
                <a:ea typeface="华文隶书" panose="02010800040101010101" pitchFamily="2" charset="-122"/>
              </a:rPr>
              <a:t>数字油田的概念及其演变</a:t>
            </a:r>
          </a:p>
        </p:txBody>
      </p:sp>
      <p:sp>
        <p:nvSpPr>
          <p:cNvPr id="20483" name="Rectangle 3"/>
          <p:cNvSpPr>
            <a:spLocks noChangeArrowheads="1"/>
          </p:cNvSpPr>
          <p:nvPr/>
        </p:nvSpPr>
        <p:spPr bwMode="auto">
          <a:xfrm>
            <a:off x="1905000" y="1828800"/>
            <a:ext cx="5638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ea typeface="华文新魏" panose="02010800040101010101" pitchFamily="2" charset="-122"/>
              </a:rPr>
              <a:t>数字油田：</a:t>
            </a:r>
            <a:r>
              <a:rPr lang="en-US" altLang="zh-CN" sz="2000">
                <a:solidFill>
                  <a:schemeClr val="bg1"/>
                </a:solidFill>
                <a:latin typeface="楷体_GB2312" panose="02010609030101010101" pitchFamily="49" charset="-122"/>
                <a:ea typeface="楷体_GB2312" panose="02010609030101010101" pitchFamily="49" charset="-122"/>
              </a:rPr>
              <a:t>1999</a:t>
            </a:r>
            <a:r>
              <a:rPr lang="zh-CN" altLang="en-US" sz="2000">
                <a:solidFill>
                  <a:schemeClr val="bg1"/>
                </a:solidFill>
                <a:latin typeface="楷体_GB2312" panose="02010609030101010101" pitchFamily="49" charset="-122"/>
                <a:ea typeface="楷体_GB2312" panose="02010609030101010101" pitchFamily="49" charset="-122"/>
              </a:rPr>
              <a:t>年，大庆油田有限责任公司</a:t>
            </a:r>
          </a:p>
        </p:txBody>
      </p:sp>
      <p:sp>
        <p:nvSpPr>
          <p:cNvPr id="20484" name="Rectangle 4"/>
          <p:cNvSpPr>
            <a:spLocks noChangeArrowheads="1"/>
          </p:cNvSpPr>
          <p:nvPr/>
        </p:nvSpPr>
        <p:spPr bwMode="auto">
          <a:xfrm>
            <a:off x="1447800" y="3200400"/>
            <a:ext cx="670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ea typeface="华文新魏" panose="02010800040101010101" pitchFamily="2" charset="-122"/>
              </a:rPr>
              <a:t>狭义数字油田：</a:t>
            </a:r>
            <a:r>
              <a:rPr lang="en-US" altLang="zh-CN" sz="2000">
                <a:solidFill>
                  <a:schemeClr val="bg1"/>
                </a:solidFill>
                <a:latin typeface="楷体_GB2312" panose="02010609030101010101" pitchFamily="49" charset="-122"/>
                <a:ea typeface="楷体_GB2312" panose="02010609030101010101" pitchFamily="49" charset="-122"/>
              </a:rPr>
              <a:t>2000</a:t>
            </a:r>
            <a:r>
              <a:rPr lang="zh-CN" altLang="en-US" sz="2000">
                <a:solidFill>
                  <a:schemeClr val="bg1"/>
                </a:solidFill>
                <a:latin typeface="楷体_GB2312" panose="02010609030101010101" pitchFamily="49" charset="-122"/>
                <a:ea typeface="楷体_GB2312" panose="02010609030101010101" pitchFamily="49" charset="-122"/>
              </a:rPr>
              <a:t>年，国内外石油行业及理论界</a:t>
            </a:r>
          </a:p>
        </p:txBody>
      </p:sp>
      <p:sp>
        <p:nvSpPr>
          <p:cNvPr id="20485" name="Rectangle 5"/>
          <p:cNvSpPr>
            <a:spLocks noChangeArrowheads="1"/>
          </p:cNvSpPr>
          <p:nvPr/>
        </p:nvSpPr>
        <p:spPr bwMode="auto">
          <a:xfrm>
            <a:off x="1143000" y="4451350"/>
            <a:ext cx="6629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chemeClr val="bg1"/>
                </a:solidFill>
                <a:ea typeface="华文新魏" panose="02010800040101010101" pitchFamily="2" charset="-122"/>
              </a:rPr>
              <a:t>广义数字油田：</a:t>
            </a:r>
            <a:r>
              <a:rPr lang="en-US" altLang="zh-CN" sz="2000">
                <a:solidFill>
                  <a:schemeClr val="bg1"/>
                </a:solidFill>
                <a:latin typeface="楷体_GB2312" panose="02010609030101010101" pitchFamily="49" charset="-122"/>
                <a:ea typeface="楷体_GB2312" panose="02010609030101010101" pitchFamily="49" charset="-122"/>
              </a:rPr>
              <a:t>2003</a:t>
            </a:r>
            <a:r>
              <a:rPr lang="zh-CN" altLang="en-US" sz="2000">
                <a:solidFill>
                  <a:schemeClr val="bg1"/>
                </a:solidFill>
                <a:latin typeface="楷体_GB2312" panose="02010609030101010101" pitchFamily="49" charset="-122"/>
                <a:ea typeface="楷体_GB2312" panose="02010609030101010101" pitchFamily="49" charset="-122"/>
              </a:rPr>
              <a:t>年，大庆油田有限责任公司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828800" y="1371600"/>
            <a:ext cx="6553200" cy="469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lnSpc>
                <a:spcPct val="90000"/>
              </a:lnSpc>
            </a:pPr>
            <a:r>
              <a:rPr kumimoji="1" lang="zh-CN" altLang="en-US">
                <a:solidFill>
                  <a:schemeClr val="bg1"/>
                </a:solidFill>
              </a:rPr>
              <a:t>划分了数字油田的模式，并对各个模式数字油田进行了对比；</a:t>
            </a:r>
          </a:p>
          <a:p>
            <a:pPr algn="l" eaLnBrk="1" hangingPunct="1">
              <a:lnSpc>
                <a:spcPct val="90000"/>
              </a:lnSpc>
            </a:pPr>
            <a:endParaRPr kumimoji="1" lang="zh-CN" altLang="en-US">
              <a:solidFill>
                <a:schemeClr val="bg1"/>
              </a:solidFill>
            </a:endParaRPr>
          </a:p>
          <a:p>
            <a:pPr algn="l" eaLnBrk="1" hangingPunct="1">
              <a:lnSpc>
                <a:spcPct val="90000"/>
              </a:lnSpc>
              <a:buFont typeface="Wingdings" panose="05000000000000000000" pitchFamily="2" charset="2"/>
              <a:buNone/>
            </a:pPr>
            <a:r>
              <a:rPr kumimoji="1" lang="zh-CN" altLang="en-US">
                <a:solidFill>
                  <a:schemeClr val="bg1"/>
                </a:solidFill>
              </a:rPr>
              <a:t>提出了广义数字油田的概念，并确定了它的基本框架；</a:t>
            </a:r>
          </a:p>
          <a:p>
            <a:pPr algn="l" eaLnBrk="1" hangingPunct="1">
              <a:lnSpc>
                <a:spcPct val="90000"/>
              </a:lnSpc>
              <a:buFont typeface="Wingdings" panose="05000000000000000000" pitchFamily="2" charset="2"/>
              <a:buNone/>
            </a:pPr>
            <a:endParaRPr kumimoji="1" lang="zh-CN" altLang="en-US">
              <a:solidFill>
                <a:schemeClr val="bg1"/>
              </a:solidFill>
            </a:endParaRPr>
          </a:p>
          <a:p>
            <a:pPr algn="l" eaLnBrk="1" hangingPunct="1">
              <a:lnSpc>
                <a:spcPct val="90000"/>
              </a:lnSpc>
              <a:buFont typeface="Wingdings" panose="05000000000000000000" pitchFamily="2" charset="2"/>
              <a:buNone/>
            </a:pPr>
            <a:r>
              <a:rPr kumimoji="1" lang="zh-CN" altLang="en-US">
                <a:solidFill>
                  <a:schemeClr val="bg1"/>
                </a:solidFill>
              </a:rPr>
              <a:t>使用</a:t>
            </a:r>
            <a:r>
              <a:rPr kumimoji="1" lang="en-US" altLang="zh-CN">
                <a:solidFill>
                  <a:schemeClr val="bg1"/>
                </a:solidFill>
              </a:rPr>
              <a:t>SWOT</a:t>
            </a:r>
            <a:r>
              <a:rPr kumimoji="1" lang="zh-CN" altLang="en-US">
                <a:solidFill>
                  <a:schemeClr val="bg1"/>
                </a:solidFill>
              </a:rPr>
              <a:t>方法制定了大庆油田有限责任公司数字油田的发展战略，并进行了战略评价与选择；</a:t>
            </a:r>
          </a:p>
          <a:p>
            <a:pPr algn="l" eaLnBrk="1" hangingPunct="1">
              <a:lnSpc>
                <a:spcPct val="90000"/>
              </a:lnSpc>
              <a:buFont typeface="Wingdings" panose="05000000000000000000" pitchFamily="2" charset="2"/>
              <a:buNone/>
            </a:pPr>
            <a:endParaRPr kumimoji="1" lang="zh-CN" altLang="en-US">
              <a:solidFill>
                <a:schemeClr val="bg1"/>
              </a:solidFill>
            </a:endParaRPr>
          </a:p>
          <a:p>
            <a:pPr algn="l" eaLnBrk="1" hangingPunct="1">
              <a:lnSpc>
                <a:spcPct val="90000"/>
              </a:lnSpc>
              <a:buFont typeface="Wingdings" panose="05000000000000000000" pitchFamily="2" charset="2"/>
              <a:buNone/>
            </a:pPr>
            <a:r>
              <a:rPr kumimoji="1" lang="zh-CN" altLang="en-US">
                <a:solidFill>
                  <a:schemeClr val="bg1"/>
                </a:solidFill>
              </a:rPr>
              <a:t>提出了数字油田的总体技术方案，并利用</a:t>
            </a:r>
            <a:r>
              <a:rPr kumimoji="1" lang="en-US" altLang="zh-CN">
                <a:solidFill>
                  <a:schemeClr val="bg1"/>
                </a:solidFill>
              </a:rPr>
              <a:t>AHP</a:t>
            </a:r>
            <a:r>
              <a:rPr kumimoji="1" lang="zh-CN" altLang="en-US">
                <a:solidFill>
                  <a:schemeClr val="bg1"/>
                </a:solidFill>
              </a:rPr>
              <a:t>法对实施方案进行了优选；</a:t>
            </a:r>
          </a:p>
          <a:p>
            <a:pPr algn="l" eaLnBrk="1" hangingPunct="1">
              <a:lnSpc>
                <a:spcPct val="90000"/>
              </a:lnSpc>
              <a:buFont typeface="Wingdings" panose="05000000000000000000" pitchFamily="2" charset="2"/>
              <a:buNone/>
            </a:pPr>
            <a:endParaRPr kumimoji="1" lang="zh-CN" altLang="en-US">
              <a:solidFill>
                <a:schemeClr val="bg1"/>
              </a:solidFill>
            </a:endParaRPr>
          </a:p>
          <a:p>
            <a:pPr algn="l" eaLnBrk="1" hangingPunct="1">
              <a:lnSpc>
                <a:spcPct val="90000"/>
              </a:lnSpc>
              <a:buFont typeface="Wingdings" panose="05000000000000000000" pitchFamily="2" charset="2"/>
              <a:buNone/>
            </a:pPr>
            <a:r>
              <a:rPr kumimoji="1" lang="zh-CN" altLang="en-US">
                <a:solidFill>
                  <a:schemeClr val="bg1"/>
                </a:solidFill>
              </a:rPr>
              <a:t>利用蒙特卡罗模拟对数字油田建设的经济效益和风险进行了定量分析。</a:t>
            </a:r>
          </a:p>
        </p:txBody>
      </p:sp>
      <p:sp>
        <p:nvSpPr>
          <p:cNvPr id="3075" name="Rectangle 3"/>
          <p:cNvSpPr>
            <a:spLocks noChangeArrowheads="1"/>
          </p:cNvSpPr>
          <p:nvPr/>
        </p:nvSpPr>
        <p:spPr bwMode="auto">
          <a:xfrm>
            <a:off x="990600" y="533400"/>
            <a:ext cx="262255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4800">
                <a:solidFill>
                  <a:schemeClr val="bg1"/>
                </a:solidFill>
                <a:ea typeface="华文隶书" panose="02010800040101010101" pitchFamily="2" charset="-122"/>
              </a:rPr>
              <a:t>主要内容</a:t>
            </a:r>
          </a:p>
        </p:txBody>
      </p:sp>
      <p:sp>
        <p:nvSpPr>
          <p:cNvPr id="3077" name="Text Box 5"/>
          <p:cNvSpPr txBox="1">
            <a:spLocks noChangeArrowheads="1"/>
          </p:cNvSpPr>
          <p:nvPr/>
        </p:nvSpPr>
        <p:spPr bwMode="auto">
          <a:xfrm>
            <a:off x="2270125" y="474503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endParaRPr kumimoji="1" lang="zh-CN" altLang="zh-CN"/>
          </a:p>
        </p:txBody>
      </p:sp>
      <p:sp>
        <p:nvSpPr>
          <p:cNvPr id="3079" name="Rectangle 7"/>
          <p:cNvSpPr>
            <a:spLocks noChangeArrowheads="1"/>
          </p:cNvSpPr>
          <p:nvPr/>
        </p:nvSpPr>
        <p:spPr bwMode="auto">
          <a:xfrm>
            <a:off x="1476375" y="1462088"/>
            <a:ext cx="2286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80" name="Rectangle 8"/>
          <p:cNvSpPr>
            <a:spLocks noChangeArrowheads="1"/>
          </p:cNvSpPr>
          <p:nvPr/>
        </p:nvSpPr>
        <p:spPr bwMode="auto">
          <a:xfrm>
            <a:off x="1476375" y="2438400"/>
            <a:ext cx="2286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81" name="Rectangle 9"/>
          <p:cNvSpPr>
            <a:spLocks noChangeArrowheads="1"/>
          </p:cNvSpPr>
          <p:nvPr/>
        </p:nvSpPr>
        <p:spPr bwMode="auto">
          <a:xfrm>
            <a:off x="1476375" y="3429000"/>
            <a:ext cx="2286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82" name="Rectangle 10"/>
          <p:cNvSpPr>
            <a:spLocks noChangeArrowheads="1"/>
          </p:cNvSpPr>
          <p:nvPr/>
        </p:nvSpPr>
        <p:spPr bwMode="auto">
          <a:xfrm>
            <a:off x="1476375" y="4419600"/>
            <a:ext cx="2286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83" name="Rectangle 11"/>
          <p:cNvSpPr>
            <a:spLocks noChangeArrowheads="1"/>
          </p:cNvSpPr>
          <p:nvPr/>
        </p:nvSpPr>
        <p:spPr bwMode="auto">
          <a:xfrm>
            <a:off x="1476375" y="5410200"/>
            <a:ext cx="2286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angle 6"/>
          <p:cNvSpPr>
            <a:spLocks noChangeArrowheads="1"/>
          </p:cNvSpPr>
          <p:nvPr/>
        </p:nvSpPr>
        <p:spPr bwMode="auto">
          <a:xfrm>
            <a:off x="1295400" y="3886200"/>
            <a:ext cx="6705600" cy="2286000"/>
          </a:xfrm>
          <a:prstGeom prst="rect">
            <a:avLst/>
          </a:prstGeom>
          <a:solidFill>
            <a:srgbClr val="006699"/>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006699"/>
            </a:extrusionClr>
            <a:contourClr>
              <a:srgbClr val="006699"/>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21506" name="Rectangle 2"/>
          <p:cNvSpPr>
            <a:spLocks noChangeArrowheads="1"/>
          </p:cNvSpPr>
          <p:nvPr/>
        </p:nvSpPr>
        <p:spPr bwMode="auto">
          <a:xfrm>
            <a:off x="762000" y="609600"/>
            <a:ext cx="3740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数字油田的模式</a:t>
            </a:r>
          </a:p>
        </p:txBody>
      </p:sp>
      <p:sp>
        <p:nvSpPr>
          <p:cNvPr id="21507" name="Rectangle 3"/>
          <p:cNvSpPr>
            <a:spLocks noChangeArrowheads="1"/>
          </p:cNvSpPr>
          <p:nvPr/>
        </p:nvSpPr>
        <p:spPr bwMode="auto">
          <a:xfrm>
            <a:off x="1117600" y="1573213"/>
            <a:ext cx="668655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ea typeface="华文新魏" panose="02010800040101010101" pitchFamily="2" charset="-122"/>
              </a:rPr>
              <a:t>狭义数字油田：</a:t>
            </a:r>
            <a:r>
              <a:rPr lang="zh-CN" altLang="en-US">
                <a:solidFill>
                  <a:schemeClr val="bg1"/>
                </a:solidFill>
              </a:rPr>
              <a:t>侧重于数字油田的技术含义</a:t>
            </a:r>
          </a:p>
        </p:txBody>
      </p:sp>
      <p:sp>
        <p:nvSpPr>
          <p:cNvPr id="21508" name="Rectangle 4"/>
          <p:cNvSpPr>
            <a:spLocks noChangeArrowheads="1"/>
          </p:cNvSpPr>
          <p:nvPr/>
        </p:nvSpPr>
        <p:spPr bwMode="auto">
          <a:xfrm>
            <a:off x="1081088" y="2271713"/>
            <a:ext cx="6781800" cy="1309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3200">
                <a:solidFill>
                  <a:srgbClr val="FFFF00"/>
                </a:solidFill>
                <a:ea typeface="华文新魏" panose="02010800040101010101" pitchFamily="2" charset="-122"/>
              </a:rPr>
              <a:t>广义数字油田：</a:t>
            </a:r>
            <a:r>
              <a:rPr lang="zh-CN" altLang="en-US">
                <a:solidFill>
                  <a:schemeClr val="bg1"/>
                </a:solidFill>
              </a:rPr>
              <a:t>兼顾数字油田在管理方面的内涵。数字油田不仅是技术目标，更是管理目标</a:t>
            </a:r>
            <a:r>
              <a:rPr lang="en-US" altLang="zh-CN">
                <a:solidFill>
                  <a:schemeClr val="bg1"/>
                </a:solidFill>
              </a:rPr>
              <a:t>——</a:t>
            </a:r>
            <a:r>
              <a:rPr lang="zh-CN" altLang="en-US">
                <a:solidFill>
                  <a:schemeClr val="bg1"/>
                </a:solidFill>
              </a:rPr>
              <a:t>油田企业总体发展战略的一部分</a:t>
            </a:r>
          </a:p>
        </p:txBody>
      </p:sp>
      <p:sp>
        <p:nvSpPr>
          <p:cNvPr id="21509" name="Rectangle 5"/>
          <p:cNvSpPr>
            <a:spLocks noChangeArrowheads="1"/>
          </p:cNvSpPr>
          <p:nvPr/>
        </p:nvSpPr>
        <p:spPr bwMode="auto">
          <a:xfrm>
            <a:off x="2133600" y="3962400"/>
            <a:ext cx="5943600" cy="2130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70000"/>
              </a:lnSpc>
              <a:spcBef>
                <a:spcPct val="50000"/>
              </a:spcBef>
              <a:buFont typeface="Wingdings" panose="05000000000000000000" pitchFamily="2" charset="2"/>
              <a:buChar char="q"/>
            </a:pPr>
            <a:r>
              <a:rPr lang="en-US" altLang="zh-CN" sz="2000">
                <a:solidFill>
                  <a:schemeClr val="bg1"/>
                </a:solidFill>
                <a:latin typeface="楷体_GB2312" panose="02010609030101010101" pitchFamily="49" charset="-122"/>
                <a:ea typeface="楷体_GB2312" panose="02010609030101010101" pitchFamily="49" charset="-122"/>
              </a:rPr>
              <a:t>  </a:t>
            </a:r>
            <a:r>
              <a:rPr lang="zh-CN" altLang="en-US" sz="2000">
                <a:solidFill>
                  <a:schemeClr val="bg1"/>
                </a:solidFill>
                <a:latin typeface="楷体_GB2312" panose="02010609030101010101" pitchFamily="49" charset="-122"/>
                <a:ea typeface="楷体_GB2312" panose="02010609030101010101" pitchFamily="49" charset="-122"/>
              </a:rPr>
              <a:t>数字油田是数字地球模型在油田的具体应用</a:t>
            </a:r>
          </a:p>
          <a:p>
            <a:pPr algn="l">
              <a:lnSpc>
                <a:spcPct val="70000"/>
              </a:lnSpc>
              <a:spcBef>
                <a:spcPct val="50000"/>
              </a:spcBef>
              <a:buFont typeface="Wingdings" panose="05000000000000000000" pitchFamily="2" charset="2"/>
              <a:buChar char="q"/>
            </a:pPr>
            <a:r>
              <a:rPr lang="zh-CN" altLang="en-US" sz="2000">
                <a:solidFill>
                  <a:schemeClr val="bg1"/>
                </a:solidFill>
                <a:latin typeface="楷体_GB2312" panose="02010609030101010101" pitchFamily="49" charset="-122"/>
                <a:ea typeface="楷体_GB2312" panose="02010609030101010101" pitchFamily="49" charset="-122"/>
              </a:rPr>
              <a:t>  数字油田是油田自然状态的数字化信息虚拟体</a:t>
            </a:r>
          </a:p>
          <a:p>
            <a:pPr algn="l">
              <a:lnSpc>
                <a:spcPct val="70000"/>
              </a:lnSpc>
              <a:spcBef>
                <a:spcPct val="50000"/>
              </a:spcBef>
              <a:buFont typeface="Wingdings" panose="05000000000000000000" pitchFamily="2" charset="2"/>
              <a:buChar char="q"/>
            </a:pPr>
            <a:r>
              <a:rPr lang="zh-CN" altLang="en-US" sz="2000">
                <a:solidFill>
                  <a:schemeClr val="bg1"/>
                </a:solidFill>
                <a:latin typeface="楷体_GB2312" panose="02010609030101010101" pitchFamily="49" charset="-122"/>
                <a:ea typeface="楷体_GB2312" panose="02010609030101010101" pitchFamily="49" charset="-122"/>
              </a:rPr>
              <a:t>  数字油田是油田应用系统的集成体</a:t>
            </a:r>
          </a:p>
          <a:p>
            <a:pPr algn="l">
              <a:lnSpc>
                <a:spcPct val="70000"/>
              </a:lnSpc>
              <a:spcBef>
                <a:spcPct val="50000"/>
              </a:spcBef>
              <a:buFont typeface="Wingdings" panose="05000000000000000000" pitchFamily="2" charset="2"/>
              <a:buChar char="q"/>
            </a:pPr>
            <a:r>
              <a:rPr lang="zh-CN" altLang="en-US" sz="2000">
                <a:solidFill>
                  <a:schemeClr val="bg1"/>
                </a:solidFill>
                <a:latin typeface="楷体_GB2312" panose="02010609030101010101" pitchFamily="49" charset="-122"/>
                <a:ea typeface="楷体_GB2312" panose="02010609030101010101" pitchFamily="49" charset="-122"/>
              </a:rPr>
              <a:t>  数字油田是企业的数字化模型</a:t>
            </a:r>
          </a:p>
          <a:p>
            <a:pPr algn="l">
              <a:lnSpc>
                <a:spcPct val="70000"/>
              </a:lnSpc>
              <a:spcBef>
                <a:spcPct val="50000"/>
              </a:spcBef>
              <a:buFont typeface="Wingdings" panose="05000000000000000000" pitchFamily="2" charset="2"/>
              <a:buChar char="q"/>
            </a:pPr>
            <a:r>
              <a:rPr lang="zh-CN" altLang="en-US" sz="2000">
                <a:solidFill>
                  <a:schemeClr val="bg1"/>
                </a:solidFill>
                <a:latin typeface="楷体_GB2312" panose="02010609030101010101" pitchFamily="49" charset="-122"/>
                <a:ea typeface="楷体_GB2312" panose="02010609030101010101" pitchFamily="49" charset="-122"/>
              </a:rPr>
              <a:t>  数字油田是数字化的企业实体</a:t>
            </a:r>
          </a:p>
          <a:p>
            <a:pPr algn="l">
              <a:lnSpc>
                <a:spcPct val="70000"/>
              </a:lnSpc>
              <a:spcBef>
                <a:spcPct val="50000"/>
              </a:spcBef>
              <a:buFont typeface="Wingdings" panose="05000000000000000000" pitchFamily="2" charset="2"/>
              <a:buChar char="q"/>
            </a:pPr>
            <a:r>
              <a:rPr lang="zh-CN" altLang="en-US" sz="2000">
                <a:solidFill>
                  <a:schemeClr val="bg1"/>
                </a:solidFill>
                <a:latin typeface="楷体_GB2312" panose="02010609030101010101" pitchFamily="49" charset="-122"/>
                <a:ea typeface="楷体_GB2312" panose="02010609030101010101" pitchFamily="49" charset="-122"/>
              </a:rPr>
              <a:t>  数字油田的能动者是数字化的人</a:t>
            </a:r>
          </a:p>
        </p:txBody>
      </p:sp>
      <p:sp>
        <p:nvSpPr>
          <p:cNvPr id="21511" name="Rectangle 7"/>
          <p:cNvSpPr>
            <a:spLocks noChangeArrowheads="1"/>
          </p:cNvSpPr>
          <p:nvPr/>
        </p:nvSpPr>
        <p:spPr bwMode="auto">
          <a:xfrm>
            <a:off x="1524000" y="4070350"/>
            <a:ext cx="549275" cy="210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a:spAutoFit/>
          </a:bodyPr>
          <a:lstStyle/>
          <a:p>
            <a:pPr algn="l"/>
            <a:r>
              <a:rPr lang="zh-CN" altLang="en-US">
                <a:solidFill>
                  <a:srgbClr val="FFFF00"/>
                </a:solidFill>
                <a:ea typeface="华文新魏" panose="02010800040101010101" pitchFamily="2" charset="-122"/>
              </a:rPr>
              <a:t>广义数字油田</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43" name="Group 15"/>
          <p:cNvGrpSpPr>
            <a:grpSpLocks/>
          </p:cNvGrpSpPr>
          <p:nvPr/>
        </p:nvGrpSpPr>
        <p:grpSpPr bwMode="auto">
          <a:xfrm>
            <a:off x="1295400" y="1295400"/>
            <a:ext cx="6954838" cy="4953000"/>
            <a:chOff x="816" y="816"/>
            <a:chExt cx="4381" cy="3120"/>
          </a:xfrm>
        </p:grpSpPr>
        <p:sp>
          <p:nvSpPr>
            <p:cNvPr id="22531" name="Text Box 3"/>
            <p:cNvSpPr txBox="1">
              <a:spLocks noChangeArrowheads="1"/>
            </p:cNvSpPr>
            <p:nvPr/>
          </p:nvSpPr>
          <p:spPr bwMode="auto">
            <a:xfrm>
              <a:off x="816" y="816"/>
              <a:ext cx="3504" cy="519"/>
            </a:xfrm>
            <a:prstGeom prst="rect">
              <a:avLst/>
            </a:prstGeom>
            <a:solidFill>
              <a:srgbClr val="FFFFFF"/>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p:spPr>
          <p:txBody>
            <a:bodyPr>
              <a:flatTx/>
            </a:bodyPr>
            <a:lstStyle/>
            <a:p>
              <a:pPr algn="just"/>
              <a:r>
                <a:rPr lang="zh-CN" altLang="en-US" sz="1400" b="1">
                  <a:latin typeface="宋体" panose="02010600030101010101" pitchFamily="2" charset="-122"/>
                </a:rPr>
                <a:t>数字地球流派</a:t>
              </a:r>
            </a:p>
            <a:p>
              <a:pPr algn="just"/>
              <a:r>
                <a:rPr lang="zh-CN" altLang="en-US" sz="1400">
                  <a:latin typeface="宋体" panose="02010600030101010101" pitchFamily="2" charset="-122"/>
                </a:rPr>
                <a:t>数字油田是数字地球的分支，与数字城市、数字农业等同类。</a:t>
              </a:r>
            </a:p>
            <a:p>
              <a:pPr algn="just"/>
              <a:r>
                <a:rPr lang="zh-CN" altLang="en-US" sz="1400">
                  <a:latin typeface="宋体" panose="02010600030101010101" pitchFamily="2" charset="-122"/>
                </a:rPr>
                <a:t>强调数字地球的指导作用和</a:t>
              </a:r>
              <a:r>
                <a:rPr lang="en-US" altLang="zh-CN" sz="1400">
                  <a:latin typeface="宋体" panose="02010600030101010101" pitchFamily="2" charset="-122"/>
                </a:rPr>
                <a:t>GIS</a:t>
              </a:r>
              <a:r>
                <a:rPr lang="zh-CN" altLang="en-US" sz="1400">
                  <a:latin typeface="宋体" panose="02010600030101010101" pitchFamily="2" charset="-122"/>
                </a:rPr>
                <a:t>的作用。</a:t>
              </a:r>
            </a:p>
          </p:txBody>
        </p:sp>
        <p:sp>
          <p:nvSpPr>
            <p:cNvPr id="22532" name="Text Box 4"/>
            <p:cNvSpPr txBox="1">
              <a:spLocks noChangeArrowheads="1"/>
            </p:cNvSpPr>
            <p:nvPr/>
          </p:nvSpPr>
          <p:spPr bwMode="auto">
            <a:xfrm>
              <a:off x="816" y="1409"/>
              <a:ext cx="3504" cy="519"/>
            </a:xfrm>
            <a:prstGeom prst="rect">
              <a:avLst/>
            </a:prstGeom>
            <a:solidFill>
              <a:srgbClr val="FFFFFF"/>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p:spPr>
          <p:txBody>
            <a:bodyPr>
              <a:flatTx/>
            </a:bodyPr>
            <a:lstStyle/>
            <a:p>
              <a:pPr algn="just"/>
              <a:r>
                <a:rPr lang="zh-CN" altLang="en-US" sz="1400" b="1">
                  <a:latin typeface="宋体" panose="02010600030101010101" pitchFamily="2" charset="-122"/>
                </a:rPr>
                <a:t>地质模型流派</a:t>
              </a:r>
              <a:endParaRPr lang="zh-CN" altLang="en-US" sz="1400">
                <a:latin typeface="宋体" panose="02010600030101010101" pitchFamily="2" charset="-122"/>
              </a:endParaRPr>
            </a:p>
            <a:p>
              <a:pPr algn="just"/>
              <a:r>
                <a:rPr lang="zh-CN" altLang="en-US" sz="1400">
                  <a:latin typeface="宋体" panose="02010600030101010101" pitchFamily="2" charset="-122"/>
                </a:rPr>
                <a:t>数字油田是油田地质的数字化模型。</a:t>
              </a:r>
            </a:p>
            <a:p>
              <a:pPr algn="just"/>
              <a:r>
                <a:rPr lang="zh-CN" altLang="en-US" sz="1400">
                  <a:latin typeface="宋体" panose="02010600030101010101" pitchFamily="2" charset="-122"/>
                </a:rPr>
                <a:t>强调对地质实体的模拟功能、模型的互动性和地质属性的精细度。</a:t>
              </a:r>
            </a:p>
          </p:txBody>
        </p:sp>
        <p:sp>
          <p:nvSpPr>
            <p:cNvPr id="22533" name="Text Box 5"/>
            <p:cNvSpPr txBox="1">
              <a:spLocks noChangeArrowheads="1"/>
            </p:cNvSpPr>
            <p:nvPr/>
          </p:nvSpPr>
          <p:spPr bwMode="auto">
            <a:xfrm>
              <a:off x="816" y="2001"/>
              <a:ext cx="3504" cy="519"/>
            </a:xfrm>
            <a:prstGeom prst="rect">
              <a:avLst/>
            </a:prstGeom>
            <a:solidFill>
              <a:srgbClr val="FFFFFF"/>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p:spPr>
          <p:txBody>
            <a:bodyPr>
              <a:flatTx/>
            </a:bodyPr>
            <a:lstStyle/>
            <a:p>
              <a:pPr algn="just"/>
              <a:r>
                <a:rPr lang="zh-CN" altLang="en-US" sz="1400" b="1">
                  <a:latin typeface="宋体" panose="02010600030101010101" pitchFamily="2" charset="-122"/>
                </a:rPr>
                <a:t>工程应用流派</a:t>
              </a:r>
            </a:p>
            <a:p>
              <a:pPr algn="just"/>
              <a:r>
                <a:rPr lang="zh-CN" altLang="en-US" sz="1400">
                  <a:latin typeface="宋体" panose="02010600030101010101" pitchFamily="2" charset="-122"/>
                </a:rPr>
                <a:t>数字油田是油田专业应用系统的集成体。</a:t>
              </a:r>
            </a:p>
            <a:p>
              <a:pPr algn="just"/>
              <a:r>
                <a:rPr lang="zh-CN" altLang="en-US" sz="1400">
                  <a:latin typeface="宋体" panose="02010600030101010101" pitchFamily="2" charset="-122"/>
                </a:rPr>
                <a:t>强调应用系统的整合、数据共享和整体实用性。</a:t>
              </a:r>
            </a:p>
          </p:txBody>
        </p:sp>
        <p:sp>
          <p:nvSpPr>
            <p:cNvPr id="22534" name="Text Box 6"/>
            <p:cNvSpPr txBox="1">
              <a:spLocks noChangeArrowheads="1"/>
            </p:cNvSpPr>
            <p:nvPr/>
          </p:nvSpPr>
          <p:spPr bwMode="auto">
            <a:xfrm>
              <a:off x="816" y="2595"/>
              <a:ext cx="3504" cy="518"/>
            </a:xfrm>
            <a:prstGeom prst="rect">
              <a:avLst/>
            </a:prstGeom>
            <a:solidFill>
              <a:srgbClr val="FFFFFF"/>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p:spPr>
          <p:txBody>
            <a:bodyPr>
              <a:flatTx/>
            </a:bodyPr>
            <a:lstStyle/>
            <a:p>
              <a:pPr algn="just"/>
              <a:r>
                <a:rPr lang="zh-CN" altLang="en-US" sz="1400" b="1">
                  <a:latin typeface="宋体" panose="02010600030101010101" pitchFamily="2" charset="-122"/>
                </a:rPr>
                <a:t>信息管理流派</a:t>
              </a:r>
              <a:endParaRPr lang="zh-CN" altLang="en-US" sz="1400">
                <a:latin typeface="宋体" panose="02010600030101010101" pitchFamily="2" charset="-122"/>
              </a:endParaRPr>
            </a:p>
            <a:p>
              <a:pPr algn="just"/>
              <a:r>
                <a:rPr lang="zh-CN" altLang="en-US" sz="1400">
                  <a:latin typeface="宋体" panose="02010600030101010101" pitchFamily="2" charset="-122"/>
                </a:rPr>
                <a:t>数字油田是企业的神经系统。</a:t>
              </a:r>
            </a:p>
            <a:p>
              <a:pPr algn="just"/>
              <a:r>
                <a:rPr lang="zh-CN" altLang="en-US" sz="1400">
                  <a:latin typeface="宋体" panose="02010600030101010101" pitchFamily="2" charset="-122"/>
                </a:rPr>
                <a:t>强调信息流、业务流、知识管理、协同工作环境和决策支持。</a:t>
              </a:r>
            </a:p>
          </p:txBody>
        </p:sp>
        <p:sp>
          <p:nvSpPr>
            <p:cNvPr id="22535" name="Text Box 7"/>
            <p:cNvSpPr txBox="1">
              <a:spLocks noChangeArrowheads="1"/>
            </p:cNvSpPr>
            <p:nvPr/>
          </p:nvSpPr>
          <p:spPr bwMode="auto">
            <a:xfrm>
              <a:off x="816" y="3187"/>
              <a:ext cx="3504" cy="749"/>
            </a:xfrm>
            <a:prstGeom prst="rect">
              <a:avLst/>
            </a:prstGeom>
            <a:solidFill>
              <a:srgbClr val="CCFF66"/>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CCFF66"/>
              </a:extrusionClr>
              <a:contourClr>
                <a:srgbClr val="CCFF66"/>
              </a:contourClr>
            </a:sp3d>
          </p:spPr>
          <p:txBody>
            <a:bodyPr>
              <a:flatTx/>
            </a:bodyPr>
            <a:lstStyle/>
            <a:p>
              <a:pPr algn="just"/>
              <a:r>
                <a:rPr lang="zh-CN" altLang="en-US" sz="1400" b="1">
                  <a:latin typeface="宋体" panose="02010600030101010101" pitchFamily="2" charset="-122"/>
                </a:rPr>
                <a:t>企业再造流派</a:t>
              </a:r>
              <a:endParaRPr lang="zh-CN" altLang="en-US" sz="1400">
                <a:latin typeface="宋体" panose="02010600030101010101" pitchFamily="2" charset="-122"/>
              </a:endParaRPr>
            </a:p>
            <a:p>
              <a:pPr algn="just"/>
              <a:r>
                <a:rPr lang="zh-CN" altLang="en-US" sz="1400">
                  <a:latin typeface="宋体" panose="02010600030101010101" pitchFamily="2" charset="-122"/>
                </a:rPr>
                <a:t>数字油田是数字化的油田企业。</a:t>
              </a:r>
            </a:p>
            <a:p>
              <a:pPr algn="just"/>
              <a:r>
                <a:rPr lang="zh-CN" altLang="en-US" sz="1400">
                  <a:latin typeface="宋体" panose="02010600030101010101" pitchFamily="2" charset="-122"/>
                </a:rPr>
                <a:t>强调信息技术在油田的全面的、深层次的应用，兼顾各流派数字油田的技术功能和对企业实体的改造作用。</a:t>
              </a:r>
            </a:p>
            <a:p>
              <a:pPr algn="just"/>
              <a:r>
                <a:rPr lang="zh-CN" altLang="en-US" sz="1400">
                  <a:latin typeface="宋体" panose="02010600030101010101" pitchFamily="2" charset="-122"/>
                </a:rPr>
                <a:t>重视资源的重整与优化，突出数字油田的战略意义。</a:t>
              </a:r>
            </a:p>
          </p:txBody>
        </p:sp>
        <p:sp>
          <p:nvSpPr>
            <p:cNvPr id="22536" name="AutoShape 8"/>
            <p:cNvSpPr>
              <a:spLocks/>
            </p:cNvSpPr>
            <p:nvPr/>
          </p:nvSpPr>
          <p:spPr bwMode="auto">
            <a:xfrm>
              <a:off x="4425" y="819"/>
              <a:ext cx="120" cy="2277"/>
            </a:xfrm>
            <a:prstGeom prst="rightBrace">
              <a:avLst>
                <a:gd name="adj1" fmla="val 158125"/>
                <a:gd name="adj2" fmla="val 50000"/>
              </a:avLst>
            </a:pr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37" name="Rectangle 9"/>
            <p:cNvSpPr>
              <a:spLocks noChangeArrowheads="1"/>
            </p:cNvSpPr>
            <p:nvPr/>
          </p:nvSpPr>
          <p:spPr bwMode="auto">
            <a:xfrm>
              <a:off x="4483" y="1725"/>
              <a:ext cx="650" cy="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solidFill>
                    <a:schemeClr val="bg1"/>
                  </a:solidFill>
                  <a:latin typeface="宋体" panose="02010600030101010101" pitchFamily="2" charset="-122"/>
                </a:rPr>
                <a:t>狭义</a:t>
              </a:r>
            </a:p>
            <a:p>
              <a:r>
                <a:rPr lang="zh-CN" altLang="en-US" sz="1400">
                  <a:solidFill>
                    <a:schemeClr val="bg1"/>
                  </a:solidFill>
                  <a:latin typeface="宋体" panose="02010600030101010101" pitchFamily="2" charset="-122"/>
                </a:rPr>
                <a:t>数字油田</a:t>
              </a:r>
            </a:p>
          </p:txBody>
        </p:sp>
        <p:sp>
          <p:nvSpPr>
            <p:cNvPr id="22538" name="Rectangle 10"/>
            <p:cNvSpPr>
              <a:spLocks noChangeArrowheads="1"/>
            </p:cNvSpPr>
            <p:nvPr/>
          </p:nvSpPr>
          <p:spPr bwMode="auto">
            <a:xfrm>
              <a:off x="4547" y="3354"/>
              <a:ext cx="650" cy="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solidFill>
                    <a:schemeClr val="bg1"/>
                  </a:solidFill>
                  <a:latin typeface="宋体" panose="02010600030101010101" pitchFamily="2" charset="-122"/>
                </a:rPr>
                <a:t>广义</a:t>
              </a:r>
            </a:p>
            <a:p>
              <a:r>
                <a:rPr lang="zh-CN" altLang="en-US" sz="1400">
                  <a:solidFill>
                    <a:schemeClr val="bg1"/>
                  </a:solidFill>
                  <a:latin typeface="宋体" panose="02010600030101010101" pitchFamily="2" charset="-122"/>
                </a:rPr>
                <a:t>数字油田</a:t>
              </a:r>
            </a:p>
          </p:txBody>
        </p:sp>
        <p:sp>
          <p:nvSpPr>
            <p:cNvPr id="22539" name="Line 11"/>
            <p:cNvSpPr>
              <a:spLocks noChangeShapeType="1"/>
            </p:cNvSpPr>
            <p:nvPr/>
          </p:nvSpPr>
          <p:spPr bwMode="auto">
            <a:xfrm>
              <a:off x="4352" y="3595"/>
              <a:ext cx="185" cy="0"/>
            </a:xfrm>
            <a:prstGeom prst="line">
              <a:avLst/>
            </a:prstGeom>
            <a:noFill/>
            <a:ln w="12700">
              <a:solidFill>
                <a:schemeClr val="bg1"/>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grpSp>
      <p:sp>
        <p:nvSpPr>
          <p:cNvPr id="22541" name="Rectangle 13"/>
          <p:cNvSpPr>
            <a:spLocks noChangeArrowheads="1"/>
          </p:cNvSpPr>
          <p:nvPr/>
        </p:nvSpPr>
        <p:spPr bwMode="auto">
          <a:xfrm>
            <a:off x="762000" y="609600"/>
            <a:ext cx="3740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数字油田的流派</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Line 2"/>
          <p:cNvSpPr>
            <a:spLocks noChangeShapeType="1"/>
          </p:cNvSpPr>
          <p:nvPr/>
        </p:nvSpPr>
        <p:spPr bwMode="auto">
          <a:xfrm>
            <a:off x="1692275" y="5249863"/>
            <a:ext cx="4164013" cy="0"/>
          </a:xfrm>
          <a:prstGeom prst="line">
            <a:avLst/>
          </a:prstGeom>
          <a:noFill/>
          <a:ln w="76200">
            <a:solidFill>
              <a:srgbClr val="FFFF00"/>
            </a:solidFill>
            <a:round/>
            <a:headEnd/>
            <a:tailEnd type="triangle" w="med" len="med"/>
          </a:ln>
          <a:scene3d>
            <a:camera prst="legacyObliqueTopRight"/>
            <a:lightRig rig="legacyFlat3" dir="b"/>
          </a:scene3d>
          <a:sp3d extrusionH="100000" prstMaterial="legacyMatte">
            <a:bevelT w="13500" h="13500" prst="angle"/>
            <a:bevelB w="13500" h="13500" prst="angle"/>
            <a:extrusionClr>
              <a:srgbClr val="FFFF00"/>
            </a:extrusionClr>
            <a:contourClr>
              <a:srgbClr val="FFFF00"/>
            </a:contourClr>
          </a:sp3d>
          <a:extLst>
            <a:ext uri="{909E8E84-426E-40DD-AFC4-6F175D3DCCD1}">
              <a14:hiddenFill xmlns:a14="http://schemas.microsoft.com/office/drawing/2010/main">
                <a:noFill/>
              </a14:hiddenFill>
            </a:ext>
          </a:extLst>
        </p:spPr>
        <p:txBody>
          <a:bodyPr>
            <a:flatTx/>
          </a:bodyPr>
          <a:lstStyle/>
          <a:p>
            <a:endParaRPr lang="zh-CN" altLang="en-US"/>
          </a:p>
        </p:txBody>
      </p:sp>
      <p:sp>
        <p:nvSpPr>
          <p:cNvPr id="40963" name="Line 3"/>
          <p:cNvSpPr>
            <a:spLocks noChangeShapeType="1"/>
          </p:cNvSpPr>
          <p:nvPr/>
        </p:nvSpPr>
        <p:spPr bwMode="auto">
          <a:xfrm flipV="1">
            <a:off x="1692275" y="2133600"/>
            <a:ext cx="0" cy="3116263"/>
          </a:xfrm>
          <a:prstGeom prst="line">
            <a:avLst/>
          </a:prstGeom>
          <a:noFill/>
          <a:ln w="76200">
            <a:solidFill>
              <a:srgbClr val="FFFF00"/>
            </a:solidFill>
            <a:round/>
            <a:headEnd/>
            <a:tailEnd type="triangle" w="med" len="med"/>
          </a:ln>
          <a:scene3d>
            <a:camera prst="legacyObliqueTopRight"/>
            <a:lightRig rig="legacyFlat3" dir="b"/>
          </a:scene3d>
          <a:sp3d extrusionH="100000" prstMaterial="legacyMatte">
            <a:bevelT w="13500" h="13500" prst="angle"/>
            <a:bevelB w="13500" h="13500" prst="angle"/>
            <a:extrusionClr>
              <a:srgbClr val="FFFF00"/>
            </a:extrusionClr>
            <a:contourClr>
              <a:srgbClr val="FFFF00"/>
            </a:contourClr>
          </a:sp3d>
          <a:extLst>
            <a:ext uri="{909E8E84-426E-40DD-AFC4-6F175D3DCCD1}">
              <a14:hiddenFill xmlns:a14="http://schemas.microsoft.com/office/drawing/2010/main">
                <a:noFill/>
              </a14:hiddenFill>
            </a:ext>
          </a:extLst>
        </p:spPr>
        <p:txBody>
          <a:bodyPr>
            <a:flatTx/>
          </a:bodyPr>
          <a:lstStyle/>
          <a:p>
            <a:endParaRPr lang="zh-CN" altLang="en-US"/>
          </a:p>
        </p:txBody>
      </p:sp>
      <p:sp>
        <p:nvSpPr>
          <p:cNvPr id="40964" name="Text Box 4"/>
          <p:cNvSpPr txBox="1">
            <a:spLocks noChangeArrowheads="1"/>
          </p:cNvSpPr>
          <p:nvPr/>
        </p:nvSpPr>
        <p:spPr bwMode="auto">
          <a:xfrm>
            <a:off x="1066800" y="2259013"/>
            <a:ext cx="647700" cy="117316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p>
            <a:r>
              <a:rPr lang="zh-CN" altLang="en-US" sz="1400">
                <a:solidFill>
                  <a:schemeClr val="bg1"/>
                </a:solidFill>
                <a:latin typeface="宋体" panose="02010600030101010101" pitchFamily="2" charset="-122"/>
              </a:rPr>
              <a:t>理论性强</a:t>
            </a:r>
          </a:p>
        </p:txBody>
      </p:sp>
      <p:sp>
        <p:nvSpPr>
          <p:cNvPr id="40965" name="Text Box 5"/>
          <p:cNvSpPr txBox="1">
            <a:spLocks noChangeArrowheads="1"/>
          </p:cNvSpPr>
          <p:nvPr/>
        </p:nvSpPr>
        <p:spPr bwMode="auto">
          <a:xfrm>
            <a:off x="4479925" y="5391150"/>
            <a:ext cx="2144713" cy="32385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solidFill>
                  <a:schemeClr val="bg1"/>
                </a:solidFill>
                <a:latin typeface="宋体" panose="02010600030101010101" pitchFamily="2" charset="-122"/>
              </a:rPr>
              <a:t>现实实用性强</a:t>
            </a:r>
          </a:p>
        </p:txBody>
      </p:sp>
      <p:sp>
        <p:nvSpPr>
          <p:cNvPr id="40966" name="Line 6"/>
          <p:cNvSpPr>
            <a:spLocks noChangeShapeType="1"/>
          </p:cNvSpPr>
          <p:nvPr/>
        </p:nvSpPr>
        <p:spPr bwMode="auto">
          <a:xfrm flipV="1">
            <a:off x="6804025" y="2135188"/>
            <a:ext cx="0" cy="3116262"/>
          </a:xfrm>
          <a:prstGeom prst="line">
            <a:avLst/>
          </a:prstGeom>
          <a:noFill/>
          <a:ln w="76200">
            <a:solidFill>
              <a:srgbClr val="FFFF00"/>
            </a:solidFill>
            <a:round/>
            <a:headEnd/>
            <a:tailEnd type="triangle" w="med" len="med"/>
          </a:ln>
          <a:scene3d>
            <a:camera prst="legacyObliqueTopRight"/>
            <a:lightRig rig="legacyFlat3" dir="b"/>
          </a:scene3d>
          <a:sp3d extrusionH="100000" prstMaterial="legacyMatte">
            <a:bevelT w="13500" h="13500" prst="angle"/>
            <a:bevelB w="13500" h="13500" prst="angle"/>
            <a:extrusionClr>
              <a:srgbClr val="FFFF00"/>
            </a:extrusionClr>
            <a:contourClr>
              <a:srgbClr val="FFFF00"/>
            </a:contourClr>
          </a:sp3d>
          <a:extLst>
            <a:ext uri="{909E8E84-426E-40DD-AFC4-6F175D3DCCD1}">
              <a14:hiddenFill xmlns:a14="http://schemas.microsoft.com/office/drawing/2010/main">
                <a:noFill/>
              </a14:hiddenFill>
            </a:ext>
          </a:extLst>
        </p:spPr>
        <p:txBody>
          <a:bodyPr>
            <a:flatTx/>
          </a:bodyPr>
          <a:lstStyle/>
          <a:p>
            <a:endParaRPr lang="zh-CN" altLang="en-US"/>
          </a:p>
        </p:txBody>
      </p:sp>
      <p:sp>
        <p:nvSpPr>
          <p:cNvPr id="40967" name="Text Box 7"/>
          <p:cNvSpPr txBox="1">
            <a:spLocks noChangeArrowheads="1"/>
          </p:cNvSpPr>
          <p:nvPr/>
        </p:nvSpPr>
        <p:spPr bwMode="auto">
          <a:xfrm>
            <a:off x="6172200" y="2259013"/>
            <a:ext cx="647700" cy="20986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p>
            <a:r>
              <a:rPr lang="zh-CN" altLang="en-US" sz="1400">
                <a:solidFill>
                  <a:schemeClr val="bg1"/>
                </a:solidFill>
                <a:latin typeface="宋体" panose="02010600030101010101" pitchFamily="2" charset="-122"/>
              </a:rPr>
              <a:t>实施难度大、投入大</a:t>
            </a:r>
          </a:p>
        </p:txBody>
      </p:sp>
      <p:sp>
        <p:nvSpPr>
          <p:cNvPr id="40968" name="Rectangle 8"/>
          <p:cNvSpPr>
            <a:spLocks noChangeArrowheads="1"/>
          </p:cNvSpPr>
          <p:nvPr/>
        </p:nvSpPr>
        <p:spPr bwMode="auto">
          <a:xfrm>
            <a:off x="6961188" y="4643438"/>
            <a:ext cx="811212"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数字地球模式</a:t>
            </a:r>
          </a:p>
        </p:txBody>
      </p:sp>
      <p:sp>
        <p:nvSpPr>
          <p:cNvPr id="40969" name="Rectangle 9"/>
          <p:cNvSpPr>
            <a:spLocks noChangeArrowheads="1"/>
          </p:cNvSpPr>
          <p:nvPr/>
        </p:nvSpPr>
        <p:spPr bwMode="auto">
          <a:xfrm>
            <a:off x="6961188" y="4041775"/>
            <a:ext cx="811212"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地质模型模式</a:t>
            </a:r>
          </a:p>
        </p:txBody>
      </p:sp>
      <p:sp>
        <p:nvSpPr>
          <p:cNvPr id="40970" name="Rectangle 10"/>
          <p:cNvSpPr>
            <a:spLocks noChangeArrowheads="1"/>
          </p:cNvSpPr>
          <p:nvPr/>
        </p:nvSpPr>
        <p:spPr bwMode="auto">
          <a:xfrm>
            <a:off x="6961188" y="3440113"/>
            <a:ext cx="811212"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工程应用模式</a:t>
            </a:r>
          </a:p>
        </p:txBody>
      </p:sp>
      <p:sp>
        <p:nvSpPr>
          <p:cNvPr id="40971" name="Rectangle 11"/>
          <p:cNvSpPr>
            <a:spLocks noChangeArrowheads="1"/>
          </p:cNvSpPr>
          <p:nvPr/>
        </p:nvSpPr>
        <p:spPr bwMode="auto">
          <a:xfrm>
            <a:off x="1843088" y="2262188"/>
            <a:ext cx="809625" cy="614362"/>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数字地球模式</a:t>
            </a:r>
          </a:p>
        </p:txBody>
      </p:sp>
      <p:sp>
        <p:nvSpPr>
          <p:cNvPr id="40972" name="Rectangle 12"/>
          <p:cNvSpPr>
            <a:spLocks noChangeArrowheads="1"/>
          </p:cNvSpPr>
          <p:nvPr/>
        </p:nvSpPr>
        <p:spPr bwMode="auto">
          <a:xfrm>
            <a:off x="2803525" y="2262188"/>
            <a:ext cx="809625" cy="614362"/>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73" name="Rectangle 13"/>
          <p:cNvSpPr>
            <a:spLocks noChangeArrowheads="1"/>
          </p:cNvSpPr>
          <p:nvPr/>
        </p:nvSpPr>
        <p:spPr bwMode="auto">
          <a:xfrm>
            <a:off x="3763963" y="2262188"/>
            <a:ext cx="809625" cy="614362"/>
          </a:xfrm>
          <a:prstGeom prst="rect">
            <a:avLst/>
          </a:prstGeom>
          <a:solidFill>
            <a:srgbClr val="CCFF66"/>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CCFF66"/>
            </a:extrusionClr>
            <a:contourClr>
              <a:srgbClr val="CCFF66"/>
            </a:contourClr>
          </a:sp3d>
        </p:spPr>
        <p:txBody>
          <a:bodyPr>
            <a:flatTx/>
          </a:bodyPr>
          <a:lstStyle/>
          <a:p>
            <a:r>
              <a:rPr lang="zh-CN" altLang="en-US" sz="1400">
                <a:latin typeface="宋体" panose="02010600030101010101" pitchFamily="2" charset="-122"/>
              </a:rPr>
              <a:t>企业再造模式</a:t>
            </a:r>
          </a:p>
        </p:txBody>
      </p:sp>
      <p:sp>
        <p:nvSpPr>
          <p:cNvPr id="40974" name="Rectangle 14"/>
          <p:cNvSpPr>
            <a:spLocks noChangeArrowheads="1"/>
          </p:cNvSpPr>
          <p:nvPr/>
        </p:nvSpPr>
        <p:spPr bwMode="auto">
          <a:xfrm>
            <a:off x="4722813" y="2262188"/>
            <a:ext cx="811212" cy="614362"/>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75" name="Rectangle 15"/>
          <p:cNvSpPr>
            <a:spLocks noChangeArrowheads="1"/>
          </p:cNvSpPr>
          <p:nvPr/>
        </p:nvSpPr>
        <p:spPr bwMode="auto">
          <a:xfrm>
            <a:off x="1843088" y="2997200"/>
            <a:ext cx="809625"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76" name="Rectangle 16"/>
          <p:cNvSpPr>
            <a:spLocks noChangeArrowheads="1"/>
          </p:cNvSpPr>
          <p:nvPr/>
        </p:nvSpPr>
        <p:spPr bwMode="auto">
          <a:xfrm>
            <a:off x="2803525" y="2997200"/>
            <a:ext cx="809625"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地质模型模式</a:t>
            </a:r>
          </a:p>
        </p:txBody>
      </p:sp>
      <p:sp>
        <p:nvSpPr>
          <p:cNvPr id="40977" name="Rectangle 17"/>
          <p:cNvSpPr>
            <a:spLocks noChangeArrowheads="1"/>
          </p:cNvSpPr>
          <p:nvPr/>
        </p:nvSpPr>
        <p:spPr bwMode="auto">
          <a:xfrm>
            <a:off x="3763963" y="2997200"/>
            <a:ext cx="809625"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78" name="Rectangle 18"/>
          <p:cNvSpPr>
            <a:spLocks noChangeArrowheads="1"/>
          </p:cNvSpPr>
          <p:nvPr/>
        </p:nvSpPr>
        <p:spPr bwMode="auto">
          <a:xfrm>
            <a:off x="4722813" y="2997200"/>
            <a:ext cx="811212"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nSpc>
                <a:spcPct val="144000"/>
              </a:lnSpc>
            </a:pPr>
            <a:endParaRPr lang="zh-CN" altLang="zh-CN" sz="1400"/>
          </a:p>
        </p:txBody>
      </p:sp>
      <p:sp>
        <p:nvSpPr>
          <p:cNvPr id="40979" name="Rectangle 19"/>
          <p:cNvSpPr>
            <a:spLocks noChangeArrowheads="1"/>
          </p:cNvSpPr>
          <p:nvPr/>
        </p:nvSpPr>
        <p:spPr bwMode="auto">
          <a:xfrm>
            <a:off x="1843088" y="3756025"/>
            <a:ext cx="809625" cy="611188"/>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80" name="Rectangle 20"/>
          <p:cNvSpPr>
            <a:spLocks noChangeArrowheads="1"/>
          </p:cNvSpPr>
          <p:nvPr/>
        </p:nvSpPr>
        <p:spPr bwMode="auto">
          <a:xfrm>
            <a:off x="2803525" y="3756025"/>
            <a:ext cx="809625" cy="611188"/>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81" name="Rectangle 21"/>
          <p:cNvSpPr>
            <a:spLocks noChangeArrowheads="1"/>
          </p:cNvSpPr>
          <p:nvPr/>
        </p:nvSpPr>
        <p:spPr bwMode="auto">
          <a:xfrm>
            <a:off x="3763963" y="3756025"/>
            <a:ext cx="809625" cy="611188"/>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信息管理模式</a:t>
            </a:r>
          </a:p>
        </p:txBody>
      </p:sp>
      <p:sp>
        <p:nvSpPr>
          <p:cNvPr id="40982" name="Rectangle 22"/>
          <p:cNvSpPr>
            <a:spLocks noChangeArrowheads="1"/>
          </p:cNvSpPr>
          <p:nvPr/>
        </p:nvSpPr>
        <p:spPr bwMode="auto">
          <a:xfrm>
            <a:off x="4722813" y="3756025"/>
            <a:ext cx="811212" cy="611188"/>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nSpc>
                <a:spcPct val="144000"/>
              </a:lnSpc>
            </a:pPr>
            <a:endParaRPr lang="zh-CN" altLang="zh-CN" sz="1400"/>
          </a:p>
        </p:txBody>
      </p:sp>
      <p:sp>
        <p:nvSpPr>
          <p:cNvPr id="40983" name="Rectangle 23"/>
          <p:cNvSpPr>
            <a:spLocks noChangeArrowheads="1"/>
          </p:cNvSpPr>
          <p:nvPr/>
        </p:nvSpPr>
        <p:spPr bwMode="auto">
          <a:xfrm>
            <a:off x="1843088" y="4492625"/>
            <a:ext cx="809625"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84" name="Rectangle 24"/>
          <p:cNvSpPr>
            <a:spLocks noChangeArrowheads="1"/>
          </p:cNvSpPr>
          <p:nvPr/>
        </p:nvSpPr>
        <p:spPr bwMode="auto">
          <a:xfrm>
            <a:off x="2803525" y="4492625"/>
            <a:ext cx="809625"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85" name="Rectangle 25"/>
          <p:cNvSpPr>
            <a:spLocks noChangeArrowheads="1"/>
          </p:cNvSpPr>
          <p:nvPr/>
        </p:nvSpPr>
        <p:spPr bwMode="auto">
          <a:xfrm>
            <a:off x="3763963" y="4492625"/>
            <a:ext cx="809625" cy="612775"/>
          </a:xfrm>
          <a:prstGeom prst="rect">
            <a:avLst/>
          </a:prstGeom>
          <a:solidFill>
            <a:schemeClr val="bg1"/>
          </a:solidFill>
          <a:ln w="9525" cap="rnd">
            <a:prstDash val="sysDot"/>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pPr algn="just"/>
            <a:endParaRPr lang="zh-CN" altLang="zh-CN" sz="1400"/>
          </a:p>
        </p:txBody>
      </p:sp>
      <p:sp>
        <p:nvSpPr>
          <p:cNvPr id="40986" name="Rectangle 26"/>
          <p:cNvSpPr>
            <a:spLocks noChangeArrowheads="1"/>
          </p:cNvSpPr>
          <p:nvPr/>
        </p:nvSpPr>
        <p:spPr bwMode="auto">
          <a:xfrm>
            <a:off x="4722813" y="4492625"/>
            <a:ext cx="811212"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工程应用模式</a:t>
            </a:r>
          </a:p>
        </p:txBody>
      </p:sp>
      <p:sp>
        <p:nvSpPr>
          <p:cNvPr id="40987" name="Rectangle 27"/>
          <p:cNvSpPr>
            <a:spLocks noChangeArrowheads="1"/>
          </p:cNvSpPr>
          <p:nvPr/>
        </p:nvSpPr>
        <p:spPr bwMode="auto">
          <a:xfrm>
            <a:off x="6961188" y="2836863"/>
            <a:ext cx="811212" cy="612775"/>
          </a:xfrm>
          <a:prstGeom prst="rect">
            <a:avLst/>
          </a:prstGeom>
          <a:solidFill>
            <a:schemeClr val="bg1"/>
          </a:solidFill>
          <a:ln w="9525">
            <a:miter lim="800000"/>
            <a:headEnd/>
            <a:tailEnd/>
          </a:ln>
          <a:scene3d>
            <a:camera prst="legacyObliqueTopRight"/>
            <a:lightRig rig="legacyFlat3" dir="b"/>
          </a:scene3d>
          <a:sp3d extrusionH="227000" prstMaterial="legacyMatte">
            <a:bevelT w="13500" h="13500" prst="angle"/>
            <a:bevelB w="13500" h="13500" prst="angle"/>
            <a:extrusionClr>
              <a:schemeClr val="bg1"/>
            </a:extrusionClr>
            <a:contourClr>
              <a:schemeClr val="bg1"/>
            </a:contourClr>
          </a:sp3d>
        </p:spPr>
        <p:txBody>
          <a:bodyPr>
            <a:flatTx/>
          </a:bodyPr>
          <a:lstStyle/>
          <a:p>
            <a:r>
              <a:rPr lang="zh-CN" altLang="en-US" sz="1400">
                <a:latin typeface="宋体" panose="02010600030101010101" pitchFamily="2" charset="-122"/>
              </a:rPr>
              <a:t>信息管理模式</a:t>
            </a:r>
          </a:p>
        </p:txBody>
      </p:sp>
      <p:sp>
        <p:nvSpPr>
          <p:cNvPr id="40988" name="Rectangle 28"/>
          <p:cNvSpPr>
            <a:spLocks noChangeArrowheads="1"/>
          </p:cNvSpPr>
          <p:nvPr/>
        </p:nvSpPr>
        <p:spPr bwMode="auto">
          <a:xfrm>
            <a:off x="6961188" y="2238375"/>
            <a:ext cx="811212" cy="614363"/>
          </a:xfrm>
          <a:prstGeom prst="rect">
            <a:avLst/>
          </a:prstGeom>
          <a:solidFill>
            <a:srgbClr val="CCFF66"/>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CCFF66"/>
            </a:extrusionClr>
            <a:contourClr>
              <a:srgbClr val="CCFF66"/>
            </a:contourClr>
          </a:sp3d>
        </p:spPr>
        <p:txBody>
          <a:bodyPr>
            <a:flatTx/>
          </a:bodyPr>
          <a:lstStyle/>
          <a:p>
            <a:r>
              <a:rPr lang="zh-CN" altLang="en-US" sz="1400">
                <a:latin typeface="宋体" panose="02010600030101010101" pitchFamily="2" charset="-122"/>
              </a:rPr>
              <a:t>企业再造模式</a:t>
            </a:r>
          </a:p>
        </p:txBody>
      </p:sp>
      <p:sp>
        <p:nvSpPr>
          <p:cNvPr id="40989" name="Rectangle 29"/>
          <p:cNvSpPr>
            <a:spLocks noChangeArrowheads="1"/>
          </p:cNvSpPr>
          <p:nvPr/>
        </p:nvSpPr>
        <p:spPr bwMode="auto">
          <a:xfrm>
            <a:off x="762000" y="609600"/>
            <a:ext cx="3740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数字油田的模式</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027"/>
          <p:cNvSpPr>
            <a:spLocks noChangeArrowheads="1"/>
          </p:cNvSpPr>
          <p:nvPr/>
        </p:nvSpPr>
        <p:spPr bwMode="auto">
          <a:xfrm>
            <a:off x="547688" y="228600"/>
            <a:ext cx="671512" cy="624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a:spAutoFit/>
          </a:bodyPr>
          <a:lstStyle/>
          <a:p>
            <a:pPr>
              <a:lnSpc>
                <a:spcPct val="80000"/>
              </a:lnSpc>
            </a:pPr>
            <a:r>
              <a:rPr lang="zh-CN" altLang="en-US" sz="4000">
                <a:solidFill>
                  <a:schemeClr val="bg1"/>
                </a:solidFill>
                <a:ea typeface="华文隶书" panose="02010800040101010101" pitchFamily="2" charset="-122"/>
              </a:rPr>
              <a:t>数字油田的主要理论基础</a:t>
            </a:r>
          </a:p>
        </p:txBody>
      </p:sp>
      <p:graphicFrame>
        <p:nvGraphicFramePr>
          <p:cNvPr id="24580" name="Object 1028"/>
          <p:cNvGraphicFramePr>
            <a:graphicFrameLocks noChangeAspect="1"/>
          </p:cNvGraphicFramePr>
          <p:nvPr/>
        </p:nvGraphicFramePr>
        <p:xfrm>
          <a:off x="1830388" y="0"/>
          <a:ext cx="7237412" cy="6846888"/>
        </p:xfrm>
        <a:graphic>
          <a:graphicData uri="http://schemas.openxmlformats.org/presentationml/2006/ole">
            <mc:AlternateContent xmlns:mc="http://schemas.openxmlformats.org/markup-compatibility/2006">
              <mc:Choice xmlns:v="urn:schemas-microsoft-com:vml" Requires="v">
                <p:oleObj spid="_x0000_s24581" name="Chart" r:id="rId3" imgW="5277307" imgH="4991405" progId="MSGraph.Chart.8">
                  <p:embed/>
                </p:oleObj>
              </mc:Choice>
              <mc:Fallback>
                <p:oleObj name="Chart" r:id="rId3" imgW="5277307" imgH="4991405" progId="MSGraph.Chart.8">
                  <p:embed/>
                  <p:pic>
                    <p:nvPicPr>
                      <p:cNvPr id="0" name="Object 10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0388" y="0"/>
                        <a:ext cx="7237412"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84" name="Rectangle 32"/>
          <p:cNvSpPr>
            <a:spLocks noChangeArrowheads="1"/>
          </p:cNvSpPr>
          <p:nvPr/>
        </p:nvSpPr>
        <p:spPr bwMode="auto">
          <a:xfrm>
            <a:off x="228600" y="762000"/>
            <a:ext cx="5772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数字油田模式的发展趋势</a:t>
            </a:r>
          </a:p>
        </p:txBody>
      </p:sp>
      <p:sp>
        <p:nvSpPr>
          <p:cNvPr id="23588" name="AutoShape 36"/>
          <p:cNvSpPr>
            <a:spLocks noChangeArrowheads="1"/>
          </p:cNvSpPr>
          <p:nvPr/>
        </p:nvSpPr>
        <p:spPr bwMode="auto">
          <a:xfrm>
            <a:off x="2209800" y="2971800"/>
            <a:ext cx="1524000" cy="2057400"/>
          </a:xfrm>
          <a:prstGeom prst="rightArrowCallout">
            <a:avLst>
              <a:gd name="adj1" fmla="val 33750"/>
              <a:gd name="adj2" fmla="val 33750"/>
              <a:gd name="adj3" fmla="val 16667"/>
              <a:gd name="adj4" fmla="val 66667"/>
            </a:avLst>
          </a:prstGeom>
          <a:solidFill>
            <a:srgbClr val="FFFF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FF00"/>
            </a:extrusionClr>
            <a:contourClr>
              <a:srgbClr val="FFFF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wrap="none" anchor="ctr">
            <a:flatTx/>
          </a:bodyPr>
          <a:lstStyle/>
          <a:p>
            <a:r>
              <a:rPr lang="zh-CN" altLang="en-US"/>
              <a:t>信息管理模式</a:t>
            </a:r>
          </a:p>
        </p:txBody>
      </p:sp>
      <p:sp>
        <p:nvSpPr>
          <p:cNvPr id="23590" name="AutoShape 38"/>
          <p:cNvSpPr>
            <a:spLocks noChangeArrowheads="1"/>
          </p:cNvSpPr>
          <p:nvPr/>
        </p:nvSpPr>
        <p:spPr bwMode="auto">
          <a:xfrm>
            <a:off x="3352800" y="4648200"/>
            <a:ext cx="2438400" cy="1524000"/>
          </a:xfrm>
          <a:prstGeom prst="upArrowCallout">
            <a:avLst>
              <a:gd name="adj1" fmla="val 40000"/>
              <a:gd name="adj2" fmla="val 40000"/>
              <a:gd name="adj3" fmla="val 16667"/>
              <a:gd name="adj4" fmla="val 66667"/>
            </a:avLst>
          </a:prstGeom>
          <a:solidFill>
            <a:srgbClr val="FF3300"/>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3300"/>
            </a:extrusionClr>
            <a:contourClr>
              <a:srgbClr val="FF33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r>
              <a:rPr lang="zh-CN" altLang="en-US"/>
              <a:t>地质模型模式</a:t>
            </a:r>
          </a:p>
        </p:txBody>
      </p:sp>
      <p:sp>
        <p:nvSpPr>
          <p:cNvPr id="23585" name="Rectangle 33"/>
          <p:cNvSpPr>
            <a:spLocks noChangeArrowheads="1"/>
          </p:cNvSpPr>
          <p:nvPr/>
        </p:nvSpPr>
        <p:spPr bwMode="auto">
          <a:xfrm>
            <a:off x="3733800" y="3352800"/>
            <a:ext cx="1676400" cy="1295400"/>
          </a:xfrm>
          <a:prstGeom prst="rect">
            <a:avLst/>
          </a:prstGeom>
          <a:solidFill>
            <a:srgbClr val="FFFFFF"/>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r>
              <a:rPr lang="zh-CN" altLang="en-US"/>
              <a:t>企业再造</a:t>
            </a:r>
          </a:p>
          <a:p>
            <a:r>
              <a:rPr lang="zh-CN" altLang="en-US"/>
              <a:t>模式</a:t>
            </a:r>
          </a:p>
        </p:txBody>
      </p:sp>
      <p:sp>
        <p:nvSpPr>
          <p:cNvPr id="23586" name="AutoShape 34"/>
          <p:cNvSpPr>
            <a:spLocks noChangeArrowheads="1"/>
          </p:cNvSpPr>
          <p:nvPr/>
        </p:nvSpPr>
        <p:spPr bwMode="auto">
          <a:xfrm>
            <a:off x="3352800" y="1905000"/>
            <a:ext cx="2438400" cy="1447800"/>
          </a:xfrm>
          <a:prstGeom prst="downArrowCallout">
            <a:avLst>
              <a:gd name="adj1" fmla="val 42105"/>
              <a:gd name="adj2" fmla="val 42105"/>
              <a:gd name="adj3" fmla="val 16667"/>
              <a:gd name="adj4" fmla="val 66667"/>
            </a:avLst>
          </a:prstGeom>
          <a:solidFill>
            <a:srgbClr val="99FF99"/>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99FF99"/>
            </a:extrusionClr>
            <a:contourClr>
              <a:srgbClr val="99FF99"/>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r>
              <a:rPr lang="zh-CN" altLang="en-US"/>
              <a:t>数字地球模式</a:t>
            </a:r>
          </a:p>
        </p:txBody>
      </p:sp>
      <p:sp>
        <p:nvSpPr>
          <p:cNvPr id="23591" name="AutoShape 39"/>
          <p:cNvSpPr>
            <a:spLocks noChangeArrowheads="1"/>
          </p:cNvSpPr>
          <p:nvPr/>
        </p:nvSpPr>
        <p:spPr bwMode="auto">
          <a:xfrm>
            <a:off x="5410200" y="2946400"/>
            <a:ext cx="1600200" cy="2133600"/>
          </a:xfrm>
          <a:prstGeom prst="leftArrowCallout">
            <a:avLst>
              <a:gd name="adj1" fmla="val 33333"/>
              <a:gd name="adj2" fmla="val 33333"/>
              <a:gd name="adj3" fmla="val 16667"/>
              <a:gd name="adj4" fmla="val 66667"/>
            </a:avLst>
          </a:prstGeom>
          <a:solidFill>
            <a:srgbClr val="99CCFF"/>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wrap="none" anchor="ctr">
            <a:flatTx/>
          </a:bodyPr>
          <a:lstStyle/>
          <a:p>
            <a:r>
              <a:rPr lang="zh-CN" altLang="en-US"/>
              <a:t>工程应用模式</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1447800" y="2209800"/>
            <a:ext cx="7696200" cy="354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50000"/>
              </a:lnSpc>
              <a:spcBef>
                <a:spcPct val="50000"/>
              </a:spcBef>
              <a:buFont typeface="Wingdings" panose="05000000000000000000" pitchFamily="2" charset="2"/>
              <a:buChar char="q"/>
            </a:pPr>
            <a:r>
              <a:rPr lang="en-US" altLang="zh-CN" sz="1800">
                <a:solidFill>
                  <a:schemeClr val="bg1"/>
                </a:solidFill>
              </a:rPr>
              <a:t>  </a:t>
            </a:r>
            <a:r>
              <a:rPr lang="zh-CN" altLang="en-US" sz="1800">
                <a:solidFill>
                  <a:schemeClr val="bg1"/>
                </a:solidFill>
              </a:rPr>
              <a:t>数字油田的总体技术框架</a:t>
            </a:r>
          </a:p>
          <a:p>
            <a:pPr algn="l">
              <a:lnSpc>
                <a:spcPct val="50000"/>
              </a:lnSpc>
              <a:spcBef>
                <a:spcPct val="50000"/>
              </a:spcBef>
              <a:buFont typeface="Wingdings" panose="05000000000000000000" pitchFamily="2" charset="2"/>
              <a:buChar char="q"/>
            </a:pPr>
            <a:r>
              <a:rPr lang="zh-CN" altLang="en-US" sz="1800">
                <a:solidFill>
                  <a:schemeClr val="bg1"/>
                </a:solidFill>
              </a:rPr>
              <a:t>  地理信息系统（</a:t>
            </a:r>
            <a:r>
              <a:rPr lang="en-US" altLang="zh-CN" sz="1800">
                <a:solidFill>
                  <a:schemeClr val="bg1"/>
                </a:solidFill>
              </a:rPr>
              <a:t>GIS</a:t>
            </a:r>
            <a:r>
              <a:rPr lang="zh-CN" altLang="en-US" sz="1800">
                <a:solidFill>
                  <a:schemeClr val="bg1"/>
                </a:solidFill>
              </a:rPr>
              <a:t>）在油田的应用</a:t>
            </a:r>
          </a:p>
          <a:p>
            <a:pPr algn="l">
              <a:lnSpc>
                <a:spcPct val="50000"/>
              </a:lnSpc>
              <a:spcBef>
                <a:spcPct val="50000"/>
              </a:spcBef>
              <a:buFont typeface="Wingdings" panose="05000000000000000000" pitchFamily="2" charset="2"/>
              <a:buChar char="q"/>
            </a:pPr>
            <a:r>
              <a:rPr lang="zh-CN" altLang="en-US" sz="1800">
                <a:solidFill>
                  <a:schemeClr val="bg1"/>
                </a:solidFill>
              </a:rPr>
              <a:t>  多学科地质模型研究</a:t>
            </a:r>
          </a:p>
          <a:p>
            <a:pPr algn="l">
              <a:lnSpc>
                <a:spcPct val="50000"/>
              </a:lnSpc>
              <a:spcBef>
                <a:spcPct val="50000"/>
              </a:spcBef>
              <a:buFont typeface="Wingdings" panose="05000000000000000000" pitchFamily="2" charset="2"/>
              <a:buChar char="q"/>
            </a:pPr>
            <a:r>
              <a:rPr lang="zh-CN" altLang="en-US" sz="1800">
                <a:solidFill>
                  <a:schemeClr val="bg1"/>
                </a:solidFill>
              </a:rPr>
              <a:t>  勘探开发业务与信息一体化模式</a:t>
            </a:r>
          </a:p>
          <a:p>
            <a:pPr algn="l">
              <a:lnSpc>
                <a:spcPct val="50000"/>
              </a:lnSpc>
              <a:spcBef>
                <a:spcPct val="50000"/>
              </a:spcBef>
              <a:buFont typeface="Wingdings" panose="05000000000000000000" pitchFamily="2" charset="2"/>
              <a:buChar char="q"/>
            </a:pPr>
            <a:r>
              <a:rPr lang="zh-CN" altLang="en-US" sz="1800">
                <a:solidFill>
                  <a:schemeClr val="bg1"/>
                </a:solidFill>
              </a:rPr>
              <a:t>  应用系统、数据和网络基础设施体系</a:t>
            </a:r>
          </a:p>
          <a:p>
            <a:pPr algn="l">
              <a:lnSpc>
                <a:spcPct val="50000"/>
              </a:lnSpc>
              <a:spcBef>
                <a:spcPct val="50000"/>
              </a:spcBef>
              <a:buFont typeface="Wingdings" panose="05000000000000000000" pitchFamily="2" charset="2"/>
              <a:buChar char="q"/>
            </a:pPr>
            <a:r>
              <a:rPr lang="zh-CN" altLang="en-US" sz="1800">
                <a:solidFill>
                  <a:schemeClr val="bg1"/>
                </a:solidFill>
              </a:rPr>
              <a:t>  企业信息门户（</a:t>
            </a:r>
            <a:r>
              <a:rPr lang="en-US" altLang="zh-CN" sz="1800">
                <a:solidFill>
                  <a:schemeClr val="bg1"/>
                </a:solidFill>
              </a:rPr>
              <a:t>Portal</a:t>
            </a:r>
            <a:r>
              <a:rPr lang="zh-CN" altLang="en-US" sz="1800">
                <a:solidFill>
                  <a:schemeClr val="bg1"/>
                </a:solidFill>
              </a:rPr>
              <a:t>）</a:t>
            </a:r>
          </a:p>
          <a:p>
            <a:pPr algn="l">
              <a:lnSpc>
                <a:spcPct val="50000"/>
              </a:lnSpc>
              <a:spcBef>
                <a:spcPct val="50000"/>
              </a:spcBef>
              <a:buFont typeface="Wingdings" panose="05000000000000000000" pitchFamily="2" charset="2"/>
              <a:buChar char="q"/>
            </a:pPr>
            <a:r>
              <a:rPr lang="zh-CN" altLang="en-US" sz="1800">
                <a:solidFill>
                  <a:schemeClr val="bg1"/>
                </a:solidFill>
              </a:rPr>
              <a:t>  海量数据存储方案</a:t>
            </a:r>
          </a:p>
          <a:p>
            <a:pPr algn="l">
              <a:lnSpc>
                <a:spcPct val="50000"/>
              </a:lnSpc>
              <a:spcBef>
                <a:spcPct val="50000"/>
              </a:spcBef>
              <a:buFont typeface="Wingdings" panose="05000000000000000000" pitchFamily="2" charset="2"/>
              <a:buChar char="q"/>
            </a:pPr>
            <a:r>
              <a:rPr lang="zh-CN" altLang="en-US" sz="1800">
                <a:solidFill>
                  <a:schemeClr val="bg1"/>
                </a:solidFill>
              </a:rPr>
              <a:t>  虚拟现实技术的应用</a:t>
            </a:r>
          </a:p>
          <a:p>
            <a:pPr algn="l">
              <a:lnSpc>
                <a:spcPct val="50000"/>
              </a:lnSpc>
              <a:spcBef>
                <a:spcPct val="50000"/>
              </a:spcBef>
              <a:buFont typeface="Wingdings" panose="05000000000000000000" pitchFamily="2" charset="2"/>
              <a:buChar char="q"/>
            </a:pPr>
            <a:r>
              <a:rPr lang="zh-CN" altLang="en-US" sz="1800">
                <a:solidFill>
                  <a:schemeClr val="bg1"/>
                </a:solidFill>
              </a:rPr>
              <a:t>  数据与应用系统的标准体系</a:t>
            </a:r>
          </a:p>
          <a:p>
            <a:pPr algn="l">
              <a:lnSpc>
                <a:spcPct val="50000"/>
              </a:lnSpc>
              <a:spcBef>
                <a:spcPct val="50000"/>
              </a:spcBef>
              <a:buFont typeface="Wingdings" panose="05000000000000000000" pitchFamily="2" charset="2"/>
              <a:buChar char="q"/>
            </a:pPr>
            <a:r>
              <a:rPr lang="zh-CN" altLang="en-US" sz="1800">
                <a:solidFill>
                  <a:schemeClr val="bg1"/>
                </a:solidFill>
              </a:rPr>
              <a:t>  企业的数字化概要模型</a:t>
            </a:r>
          </a:p>
          <a:p>
            <a:pPr algn="l">
              <a:lnSpc>
                <a:spcPct val="50000"/>
              </a:lnSpc>
              <a:spcBef>
                <a:spcPct val="50000"/>
              </a:spcBef>
              <a:buFont typeface="Wingdings" panose="05000000000000000000" pitchFamily="2" charset="2"/>
              <a:buChar char="q"/>
            </a:pPr>
            <a:r>
              <a:rPr lang="zh-CN" altLang="en-US" sz="1800">
                <a:solidFill>
                  <a:schemeClr val="bg1"/>
                </a:solidFill>
              </a:rPr>
              <a:t>  信息流、业务流、物流、知识管理、协同环境、决策支持等业务模型</a:t>
            </a:r>
          </a:p>
          <a:p>
            <a:pPr algn="l">
              <a:lnSpc>
                <a:spcPct val="50000"/>
              </a:lnSpc>
              <a:spcBef>
                <a:spcPct val="50000"/>
              </a:spcBef>
              <a:buFont typeface="Wingdings" panose="05000000000000000000" pitchFamily="2" charset="2"/>
              <a:buChar char="q"/>
            </a:pPr>
            <a:r>
              <a:rPr lang="zh-CN" altLang="en-US" sz="1800">
                <a:solidFill>
                  <a:schemeClr val="bg1"/>
                </a:solidFill>
              </a:rPr>
              <a:t>  人力资源的数字化、知识化</a:t>
            </a:r>
          </a:p>
          <a:p>
            <a:pPr algn="l">
              <a:lnSpc>
                <a:spcPct val="50000"/>
              </a:lnSpc>
              <a:spcBef>
                <a:spcPct val="50000"/>
              </a:spcBef>
              <a:buFont typeface="Wingdings" panose="05000000000000000000" pitchFamily="2" charset="2"/>
              <a:buChar char="q"/>
            </a:pPr>
            <a:r>
              <a:rPr lang="zh-CN" altLang="en-US" sz="1800">
                <a:solidFill>
                  <a:schemeClr val="bg1"/>
                </a:solidFill>
              </a:rPr>
              <a:t>  数字油田的发展战略</a:t>
            </a:r>
          </a:p>
        </p:txBody>
      </p:sp>
      <p:sp>
        <p:nvSpPr>
          <p:cNvPr id="25603" name="Rectangle 3"/>
          <p:cNvSpPr>
            <a:spLocks noChangeArrowheads="1"/>
          </p:cNvSpPr>
          <p:nvPr/>
        </p:nvSpPr>
        <p:spPr bwMode="auto">
          <a:xfrm>
            <a:off x="762000" y="1270000"/>
            <a:ext cx="765175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30000"/>
              </a:lnSpc>
              <a:spcBef>
                <a:spcPct val="50000"/>
              </a:spcBef>
              <a:buFont typeface="Wingdings" panose="05000000000000000000" pitchFamily="2" charset="2"/>
              <a:buNone/>
            </a:pPr>
            <a:r>
              <a:rPr lang="zh-CN" altLang="en-US" sz="2800">
                <a:solidFill>
                  <a:srgbClr val="FFFF00"/>
                </a:solidFill>
                <a:ea typeface="华文新魏" panose="02010800040101010101" pitchFamily="2" charset="-122"/>
              </a:rPr>
              <a:t>大庆油田有限责任公司数字油田的主要研究内容</a:t>
            </a:r>
          </a:p>
        </p:txBody>
      </p:sp>
      <p:sp>
        <p:nvSpPr>
          <p:cNvPr id="25604" name="Rectangle 4"/>
          <p:cNvSpPr>
            <a:spLocks noChangeArrowheads="1"/>
          </p:cNvSpPr>
          <p:nvPr/>
        </p:nvSpPr>
        <p:spPr bwMode="auto">
          <a:xfrm>
            <a:off x="319088" y="639763"/>
            <a:ext cx="76819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数字油田的主要研究内容</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19088" y="639763"/>
            <a:ext cx="47863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数字油田的基本架构</a:t>
            </a:r>
          </a:p>
        </p:txBody>
      </p:sp>
      <p:sp>
        <p:nvSpPr>
          <p:cNvPr id="26702" name="AutoShape 78"/>
          <p:cNvSpPr>
            <a:spLocks noChangeArrowheads="1"/>
          </p:cNvSpPr>
          <p:nvPr/>
        </p:nvSpPr>
        <p:spPr bwMode="auto">
          <a:xfrm>
            <a:off x="1301750" y="1447800"/>
            <a:ext cx="4852988" cy="603250"/>
          </a:xfrm>
          <a:prstGeom prst="triangle">
            <a:avLst>
              <a:gd name="adj" fmla="val 50000"/>
            </a:avLst>
          </a:prstGeom>
          <a:solidFill>
            <a:srgbClr val="CCFF66"/>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66"/>
            </a:extrusionClr>
            <a:contourClr>
              <a:srgbClr val="CCFF66"/>
            </a:contourClr>
          </a:sp3d>
        </p:spPr>
        <p:txBody>
          <a:bodyPr>
            <a:flatTx/>
          </a:bodyPr>
          <a:lstStyle/>
          <a:p>
            <a:r>
              <a:rPr lang="zh-CN" altLang="en-US" sz="1400">
                <a:latin typeface="宋体" panose="02010600030101010101" pitchFamily="2" charset="-122"/>
              </a:rPr>
              <a:t>企业再造</a:t>
            </a:r>
          </a:p>
        </p:txBody>
      </p:sp>
      <p:sp>
        <p:nvSpPr>
          <p:cNvPr id="26703" name="Rectangle 79"/>
          <p:cNvSpPr>
            <a:spLocks noChangeArrowheads="1"/>
          </p:cNvSpPr>
          <p:nvPr/>
        </p:nvSpPr>
        <p:spPr bwMode="auto">
          <a:xfrm>
            <a:off x="1311275" y="2120900"/>
            <a:ext cx="4822825" cy="292100"/>
          </a:xfrm>
          <a:prstGeom prst="rect">
            <a:avLst/>
          </a:prstGeom>
          <a:solidFill>
            <a:srgbClr val="FFFFFF"/>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FFFFFF"/>
            </a:extrusionClr>
            <a:contourClr>
              <a:srgbClr val="FFFFFF"/>
            </a:contourClr>
          </a:sp3d>
        </p:spPr>
        <p:txBody>
          <a:bodyPr>
            <a:flatTx/>
          </a:bodyPr>
          <a:lstStyle/>
          <a:p>
            <a:pPr algn="l"/>
            <a:r>
              <a:rPr lang="en-US" altLang="zh-CN" sz="1400">
                <a:latin typeface="宋体" panose="02010600030101010101" pitchFamily="2" charset="-122"/>
              </a:rPr>
              <a:t>          </a:t>
            </a:r>
            <a:r>
              <a:rPr lang="zh-CN" altLang="en-US" sz="1400">
                <a:latin typeface="宋体" panose="02010600030101010101" pitchFamily="2" charset="-122"/>
              </a:rPr>
              <a:t>企业信息门户</a:t>
            </a:r>
          </a:p>
        </p:txBody>
      </p:sp>
      <p:sp>
        <p:nvSpPr>
          <p:cNvPr id="26704" name="Rectangle 80"/>
          <p:cNvSpPr>
            <a:spLocks noChangeArrowheads="1"/>
          </p:cNvSpPr>
          <p:nvPr/>
        </p:nvSpPr>
        <p:spPr bwMode="auto">
          <a:xfrm>
            <a:off x="1311275" y="2489200"/>
            <a:ext cx="2846388" cy="357188"/>
          </a:xfrm>
          <a:prstGeom prst="rect">
            <a:avLst/>
          </a:prstGeom>
          <a:solidFill>
            <a:srgbClr val="FFCC66"/>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FFCC66"/>
            </a:extrusionClr>
            <a:contourClr>
              <a:srgbClr val="FFCC66"/>
            </a:contourClr>
          </a:sp3d>
        </p:spPr>
        <p:txBody>
          <a:bodyPr>
            <a:flatTx/>
          </a:bodyPr>
          <a:lstStyle/>
          <a:p>
            <a:r>
              <a:rPr lang="en-US" altLang="zh-CN" sz="1400">
                <a:latin typeface="宋体" panose="02010600030101010101" pitchFamily="2" charset="-122"/>
              </a:rPr>
              <a:t>    </a:t>
            </a:r>
            <a:r>
              <a:rPr lang="zh-CN" altLang="en-US" sz="1400">
                <a:latin typeface="宋体" panose="02010600030101010101" pitchFamily="2" charset="-122"/>
              </a:rPr>
              <a:t>专业应用系统</a:t>
            </a:r>
          </a:p>
        </p:txBody>
      </p:sp>
      <p:sp>
        <p:nvSpPr>
          <p:cNvPr id="26705" name="Rectangle 81"/>
          <p:cNvSpPr>
            <a:spLocks noChangeArrowheads="1"/>
          </p:cNvSpPr>
          <p:nvPr/>
        </p:nvSpPr>
        <p:spPr bwMode="auto">
          <a:xfrm>
            <a:off x="4273550" y="2489200"/>
            <a:ext cx="1863725" cy="357188"/>
          </a:xfrm>
          <a:prstGeom prst="rect">
            <a:avLst/>
          </a:prstGeom>
          <a:solidFill>
            <a:srgbClr val="FFFF00"/>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FFFF00"/>
            </a:extrusionClr>
            <a:contourClr>
              <a:srgbClr val="FFFF00"/>
            </a:contourClr>
          </a:sp3d>
        </p:spPr>
        <p:txBody>
          <a:bodyPr>
            <a:flatTx/>
          </a:bodyPr>
          <a:lstStyle/>
          <a:p>
            <a:r>
              <a:rPr lang="zh-CN" altLang="en-US" sz="1400">
                <a:latin typeface="宋体" panose="02010600030101010101" pitchFamily="2" charset="-122"/>
              </a:rPr>
              <a:t>经营管理信息系统</a:t>
            </a:r>
          </a:p>
        </p:txBody>
      </p:sp>
      <p:sp>
        <p:nvSpPr>
          <p:cNvPr id="26706" name="Rectangle 82"/>
          <p:cNvSpPr>
            <a:spLocks noChangeArrowheads="1"/>
          </p:cNvSpPr>
          <p:nvPr/>
        </p:nvSpPr>
        <p:spPr bwMode="auto">
          <a:xfrm>
            <a:off x="1309688" y="2925763"/>
            <a:ext cx="3211512" cy="349250"/>
          </a:xfrm>
          <a:prstGeom prst="rect">
            <a:avLst/>
          </a:prstGeom>
          <a:solidFill>
            <a:srgbClr val="99FF99"/>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99FF99"/>
            </a:extrusionClr>
            <a:contourClr>
              <a:srgbClr val="99FF99"/>
            </a:contourClr>
          </a:sp3d>
        </p:spPr>
        <p:txBody>
          <a:bodyPr>
            <a:flatTx/>
          </a:bodyPr>
          <a:lstStyle/>
          <a:p>
            <a:r>
              <a:rPr lang="en-US" altLang="zh-CN" sz="1400">
                <a:latin typeface="宋体" panose="02010600030101010101" pitchFamily="2" charset="-122"/>
              </a:rPr>
              <a:t>       </a:t>
            </a:r>
            <a:r>
              <a:rPr lang="zh-CN" altLang="en-US" sz="1400">
                <a:latin typeface="宋体" panose="02010600030101010101" pitchFamily="2" charset="-122"/>
              </a:rPr>
              <a:t>地质模型</a:t>
            </a:r>
          </a:p>
        </p:txBody>
      </p:sp>
      <p:sp>
        <p:nvSpPr>
          <p:cNvPr id="26707" name="Rectangle 83"/>
          <p:cNvSpPr>
            <a:spLocks noChangeArrowheads="1"/>
          </p:cNvSpPr>
          <p:nvPr/>
        </p:nvSpPr>
        <p:spPr bwMode="auto">
          <a:xfrm>
            <a:off x="4622800" y="2930525"/>
            <a:ext cx="1514475" cy="344488"/>
          </a:xfrm>
          <a:prstGeom prst="rect">
            <a:avLst/>
          </a:prstGeom>
          <a:solidFill>
            <a:srgbClr val="CCFFFF"/>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CCFFFF"/>
            </a:contourClr>
          </a:sp3d>
        </p:spPr>
        <p:txBody>
          <a:bodyPr>
            <a:flatTx/>
          </a:bodyPr>
          <a:lstStyle/>
          <a:p>
            <a:r>
              <a:rPr lang="zh-CN" altLang="en-US" sz="1400">
                <a:latin typeface="宋体" panose="02010600030101010101" pitchFamily="2" charset="-122"/>
              </a:rPr>
              <a:t>企业模型</a:t>
            </a:r>
          </a:p>
        </p:txBody>
      </p:sp>
      <p:sp>
        <p:nvSpPr>
          <p:cNvPr id="26708" name="AutoShape 84"/>
          <p:cNvSpPr>
            <a:spLocks noChangeArrowheads="1"/>
          </p:cNvSpPr>
          <p:nvPr/>
        </p:nvSpPr>
        <p:spPr bwMode="auto">
          <a:xfrm>
            <a:off x="1373188" y="4176713"/>
            <a:ext cx="495300" cy="1371600"/>
          </a:xfrm>
          <a:prstGeom prst="can">
            <a:avLst>
              <a:gd name="adj" fmla="val 14577"/>
            </a:avLst>
          </a:prstGeom>
          <a:gradFill rotWithShape="0">
            <a:gsLst>
              <a:gs pos="0">
                <a:srgbClr val="CCECFF"/>
              </a:gs>
              <a:gs pos="50000">
                <a:srgbClr val="99FF99"/>
              </a:gs>
              <a:gs pos="100000">
                <a:srgbClr val="CCECFF"/>
              </a:gs>
            </a:gsLst>
            <a:lin ang="0" scaled="1"/>
          </a:gradFill>
          <a:ln w="9525">
            <a:solidFill>
              <a:srgbClr val="000000"/>
            </a:solidFill>
            <a:round/>
            <a:headEnd/>
            <a:tailEnd/>
          </a:ln>
        </p:spPr>
        <p:txBody>
          <a:bodyPr/>
          <a:lstStyle/>
          <a:p>
            <a:r>
              <a:rPr lang="zh-CN" altLang="en-US" sz="1400">
                <a:latin typeface="宋体" panose="02010600030101010101" pitchFamily="2" charset="-122"/>
              </a:rPr>
              <a:t>地理信息库</a:t>
            </a:r>
          </a:p>
        </p:txBody>
      </p:sp>
      <p:sp>
        <p:nvSpPr>
          <p:cNvPr id="26709" name="Rectangle 85"/>
          <p:cNvSpPr>
            <a:spLocks noChangeArrowheads="1"/>
          </p:cNvSpPr>
          <p:nvPr/>
        </p:nvSpPr>
        <p:spPr bwMode="auto">
          <a:xfrm>
            <a:off x="1311275" y="2584450"/>
            <a:ext cx="927100" cy="265113"/>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z="1400">
                <a:latin typeface="宋体" panose="02010600030101010101" pitchFamily="2" charset="-122"/>
              </a:rPr>
              <a:t>GIS</a:t>
            </a:r>
          </a:p>
        </p:txBody>
      </p:sp>
      <p:sp>
        <p:nvSpPr>
          <p:cNvPr id="26710" name="AutoShape 86"/>
          <p:cNvSpPr>
            <a:spLocks noChangeArrowheads="1"/>
          </p:cNvSpPr>
          <p:nvPr/>
        </p:nvSpPr>
        <p:spPr bwMode="auto">
          <a:xfrm>
            <a:off x="1897063" y="4176713"/>
            <a:ext cx="804862" cy="844550"/>
          </a:xfrm>
          <a:prstGeom prst="can">
            <a:avLst>
              <a:gd name="adj" fmla="val 14054"/>
            </a:avLst>
          </a:prstGeom>
          <a:gradFill rotWithShape="0">
            <a:gsLst>
              <a:gs pos="0">
                <a:srgbClr val="FF9933"/>
              </a:gs>
              <a:gs pos="100000">
                <a:srgbClr val="FF9933">
                  <a:gamma/>
                  <a:tint val="24314"/>
                  <a:invGamma/>
                </a:srgbClr>
              </a:gs>
            </a:gsLst>
            <a:lin ang="0" scaled="1"/>
          </a:gradFill>
          <a:ln w="9525">
            <a:solidFill>
              <a:srgbClr val="000000"/>
            </a:solidFill>
            <a:round/>
            <a:headEnd/>
            <a:tailEnd/>
          </a:ln>
        </p:spPr>
        <p:txBody>
          <a:bodyPr/>
          <a:lstStyle/>
          <a:p>
            <a:r>
              <a:rPr lang="zh-CN" altLang="en-US" sz="1400">
                <a:latin typeface="宋体" panose="02010600030101010101" pitchFamily="2" charset="-122"/>
              </a:rPr>
              <a:t>油田</a:t>
            </a:r>
          </a:p>
          <a:p>
            <a:r>
              <a:rPr lang="zh-CN" altLang="en-US" sz="1400">
                <a:latin typeface="宋体" panose="02010600030101010101" pitchFamily="2" charset="-122"/>
              </a:rPr>
              <a:t>基础</a:t>
            </a:r>
          </a:p>
          <a:p>
            <a:r>
              <a:rPr lang="zh-CN" altLang="en-US" sz="1400">
                <a:latin typeface="宋体" panose="02010600030101010101" pitchFamily="2" charset="-122"/>
              </a:rPr>
              <a:t>数据库</a:t>
            </a:r>
          </a:p>
        </p:txBody>
      </p:sp>
      <p:sp>
        <p:nvSpPr>
          <p:cNvPr id="26711" name="AutoShape 87"/>
          <p:cNvSpPr>
            <a:spLocks noChangeArrowheads="1"/>
          </p:cNvSpPr>
          <p:nvPr/>
        </p:nvSpPr>
        <p:spPr bwMode="auto">
          <a:xfrm>
            <a:off x="2730500" y="4176713"/>
            <a:ext cx="804863" cy="844550"/>
          </a:xfrm>
          <a:prstGeom prst="can">
            <a:avLst>
              <a:gd name="adj" fmla="val 14054"/>
            </a:avLst>
          </a:prstGeom>
          <a:gradFill rotWithShape="0">
            <a:gsLst>
              <a:gs pos="0">
                <a:srgbClr val="3399FF"/>
              </a:gs>
              <a:gs pos="100000">
                <a:srgbClr val="3399FF">
                  <a:gamma/>
                  <a:tint val="30196"/>
                  <a:invGamma/>
                </a:srgbClr>
              </a:gs>
            </a:gsLst>
            <a:lin ang="0" scaled="1"/>
          </a:gradFill>
          <a:ln w="9525">
            <a:solidFill>
              <a:srgbClr val="000000"/>
            </a:solidFill>
            <a:round/>
            <a:headEnd/>
            <a:tailEnd/>
          </a:ln>
        </p:spPr>
        <p:txBody>
          <a:bodyPr/>
          <a:lstStyle/>
          <a:p>
            <a:r>
              <a:rPr lang="zh-CN" altLang="en-US" sz="1400">
                <a:latin typeface="宋体" panose="02010600030101010101" pitchFamily="2" charset="-122"/>
              </a:rPr>
              <a:t>勘探</a:t>
            </a:r>
          </a:p>
          <a:p>
            <a:r>
              <a:rPr lang="zh-CN" altLang="en-US" sz="1400">
                <a:latin typeface="宋体" panose="02010600030101010101" pitchFamily="2" charset="-122"/>
              </a:rPr>
              <a:t>开发</a:t>
            </a:r>
          </a:p>
          <a:p>
            <a:r>
              <a:rPr lang="zh-CN" altLang="en-US" sz="1400">
                <a:latin typeface="宋体" panose="02010600030101010101" pitchFamily="2" charset="-122"/>
              </a:rPr>
              <a:t>数据库</a:t>
            </a:r>
          </a:p>
        </p:txBody>
      </p:sp>
      <p:sp>
        <p:nvSpPr>
          <p:cNvPr id="26712" name="AutoShape 88"/>
          <p:cNvSpPr>
            <a:spLocks noChangeArrowheads="1"/>
          </p:cNvSpPr>
          <p:nvPr/>
        </p:nvSpPr>
        <p:spPr bwMode="auto">
          <a:xfrm>
            <a:off x="3557588" y="4176713"/>
            <a:ext cx="801687" cy="844550"/>
          </a:xfrm>
          <a:prstGeom prst="can">
            <a:avLst>
              <a:gd name="adj" fmla="val 14110"/>
            </a:avLst>
          </a:prstGeom>
          <a:gradFill rotWithShape="0">
            <a:gsLst>
              <a:gs pos="0">
                <a:srgbClr val="CCECFF"/>
              </a:gs>
              <a:gs pos="100000">
                <a:srgbClr val="CCECFF">
                  <a:gamma/>
                  <a:shade val="46275"/>
                  <a:invGamma/>
                </a:srgbClr>
              </a:gs>
            </a:gsLst>
            <a:lin ang="0" scaled="1"/>
          </a:gradFill>
          <a:ln w="9525">
            <a:solidFill>
              <a:srgbClr val="000000"/>
            </a:solidFill>
            <a:round/>
            <a:headEnd/>
            <a:tailEnd/>
          </a:ln>
        </p:spPr>
        <p:txBody>
          <a:bodyPr/>
          <a:lstStyle/>
          <a:p>
            <a:r>
              <a:rPr lang="zh-CN" altLang="en-US" sz="1400">
                <a:latin typeface="宋体" panose="02010600030101010101" pitchFamily="2" charset="-122"/>
              </a:rPr>
              <a:t>地面</a:t>
            </a:r>
          </a:p>
          <a:p>
            <a:r>
              <a:rPr lang="zh-CN" altLang="en-US" sz="1400">
                <a:latin typeface="宋体" panose="02010600030101010101" pitchFamily="2" charset="-122"/>
              </a:rPr>
              <a:t>工程</a:t>
            </a:r>
          </a:p>
          <a:p>
            <a:r>
              <a:rPr lang="zh-CN" altLang="en-US" sz="1400">
                <a:latin typeface="宋体" panose="02010600030101010101" pitchFamily="2" charset="-122"/>
              </a:rPr>
              <a:t>数据库</a:t>
            </a:r>
          </a:p>
        </p:txBody>
      </p:sp>
      <p:sp>
        <p:nvSpPr>
          <p:cNvPr id="26713" name="AutoShape 89"/>
          <p:cNvSpPr>
            <a:spLocks noChangeArrowheads="1"/>
          </p:cNvSpPr>
          <p:nvPr/>
        </p:nvSpPr>
        <p:spPr bwMode="auto">
          <a:xfrm>
            <a:off x="4427538" y="4176713"/>
            <a:ext cx="803275" cy="844550"/>
          </a:xfrm>
          <a:prstGeom prst="can">
            <a:avLst>
              <a:gd name="adj" fmla="val 14082"/>
            </a:avLst>
          </a:prstGeom>
          <a:gradFill rotWithShape="0">
            <a:gsLst>
              <a:gs pos="0">
                <a:srgbClr val="CC99FF"/>
              </a:gs>
              <a:gs pos="100000">
                <a:srgbClr val="CC99FF">
                  <a:gamma/>
                  <a:tint val="0"/>
                  <a:invGamma/>
                </a:srgbClr>
              </a:gs>
            </a:gsLst>
            <a:lin ang="0" scaled="1"/>
          </a:gradFill>
          <a:ln w="9525">
            <a:solidFill>
              <a:srgbClr val="000000"/>
            </a:solidFill>
            <a:round/>
            <a:headEnd/>
            <a:tailEnd/>
          </a:ln>
        </p:spPr>
        <p:txBody>
          <a:bodyPr/>
          <a:lstStyle/>
          <a:p>
            <a:r>
              <a:rPr lang="zh-CN" altLang="en-US" sz="1400">
                <a:latin typeface="宋体" panose="02010600030101010101" pitchFamily="2" charset="-122"/>
              </a:rPr>
              <a:t>储运</a:t>
            </a:r>
          </a:p>
          <a:p>
            <a:r>
              <a:rPr lang="zh-CN" altLang="en-US" sz="1400">
                <a:latin typeface="宋体" panose="02010600030101010101" pitchFamily="2" charset="-122"/>
              </a:rPr>
              <a:t>工程</a:t>
            </a:r>
          </a:p>
          <a:p>
            <a:r>
              <a:rPr lang="zh-CN" altLang="en-US" sz="1400">
                <a:latin typeface="宋体" panose="02010600030101010101" pitchFamily="2" charset="-122"/>
              </a:rPr>
              <a:t>数据库</a:t>
            </a:r>
          </a:p>
        </p:txBody>
      </p:sp>
      <p:sp>
        <p:nvSpPr>
          <p:cNvPr id="26714" name="AutoShape 90"/>
          <p:cNvSpPr>
            <a:spLocks noChangeArrowheads="1"/>
          </p:cNvSpPr>
          <p:nvPr/>
        </p:nvSpPr>
        <p:spPr bwMode="auto">
          <a:xfrm>
            <a:off x="5268913" y="4176713"/>
            <a:ext cx="803275" cy="844550"/>
          </a:xfrm>
          <a:prstGeom prst="can">
            <a:avLst>
              <a:gd name="adj" fmla="val 14082"/>
            </a:avLst>
          </a:prstGeom>
          <a:gradFill rotWithShape="0">
            <a:gsLst>
              <a:gs pos="0">
                <a:srgbClr val="FFFF00"/>
              </a:gs>
              <a:gs pos="100000">
                <a:srgbClr val="FFFF00">
                  <a:gamma/>
                  <a:tint val="0"/>
                  <a:invGamma/>
                </a:srgbClr>
              </a:gs>
            </a:gsLst>
            <a:lin ang="0" scaled="1"/>
          </a:gradFill>
          <a:ln w="9525">
            <a:solidFill>
              <a:srgbClr val="000000"/>
            </a:solidFill>
            <a:round/>
            <a:headEnd/>
            <a:tailEnd/>
          </a:ln>
        </p:spPr>
        <p:txBody>
          <a:bodyPr/>
          <a:lstStyle/>
          <a:p>
            <a:r>
              <a:rPr lang="zh-CN" altLang="en-US" sz="1400">
                <a:latin typeface="宋体" panose="02010600030101010101" pitchFamily="2" charset="-122"/>
              </a:rPr>
              <a:t>经营</a:t>
            </a:r>
          </a:p>
          <a:p>
            <a:r>
              <a:rPr lang="zh-CN" altLang="en-US" sz="1400">
                <a:latin typeface="宋体" panose="02010600030101010101" pitchFamily="2" charset="-122"/>
              </a:rPr>
              <a:t>管理</a:t>
            </a:r>
          </a:p>
          <a:p>
            <a:r>
              <a:rPr lang="zh-CN" altLang="en-US" sz="1400">
                <a:latin typeface="宋体" panose="02010600030101010101" pitchFamily="2" charset="-122"/>
              </a:rPr>
              <a:t>数据库</a:t>
            </a:r>
          </a:p>
        </p:txBody>
      </p:sp>
      <p:sp>
        <p:nvSpPr>
          <p:cNvPr id="26715" name="AutoShape 91"/>
          <p:cNvSpPr>
            <a:spLocks noChangeArrowheads="1"/>
          </p:cNvSpPr>
          <p:nvPr/>
        </p:nvSpPr>
        <p:spPr bwMode="auto">
          <a:xfrm>
            <a:off x="2063750" y="5033963"/>
            <a:ext cx="473075" cy="482600"/>
          </a:xfrm>
          <a:prstGeom prst="can">
            <a:avLst>
              <a:gd name="adj" fmla="val 25503"/>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16" name="AutoShape 92"/>
          <p:cNvSpPr>
            <a:spLocks noChangeArrowheads="1"/>
          </p:cNvSpPr>
          <p:nvPr/>
        </p:nvSpPr>
        <p:spPr bwMode="auto">
          <a:xfrm rot="5400000">
            <a:off x="3498851" y="1622425"/>
            <a:ext cx="430212" cy="4687887"/>
          </a:xfrm>
          <a:prstGeom prst="can">
            <a:avLst>
              <a:gd name="adj" fmla="val 27746"/>
            </a:avLst>
          </a:prstGeom>
          <a:gradFill rotWithShape="0">
            <a:gsLst>
              <a:gs pos="0">
                <a:srgbClr val="5E9EFF"/>
              </a:gs>
              <a:gs pos="39999">
                <a:srgbClr val="85C2FF"/>
              </a:gs>
              <a:gs pos="70000">
                <a:srgbClr val="C4D6EB"/>
              </a:gs>
              <a:gs pos="100000">
                <a:srgbClr val="FFEBFA"/>
              </a:gs>
            </a:gsLst>
            <a:lin ang="5400000" scaled="1"/>
          </a:gradFill>
          <a:ln w="9525">
            <a:solidFill>
              <a:srgbClr val="000000"/>
            </a:solidFill>
            <a:round/>
            <a:headEnd/>
            <a:tailEnd/>
          </a:ln>
        </p:spPr>
        <p:txBody>
          <a:bodyPr rot="10800000" vert="eaVert"/>
          <a:lstStyle/>
          <a:p>
            <a:endParaRPr lang="zh-CN" altLang="zh-CN" sz="1400">
              <a:latin typeface="宋体" panose="02010600030101010101" pitchFamily="2" charset="-122"/>
            </a:endParaRPr>
          </a:p>
        </p:txBody>
      </p:sp>
      <p:sp>
        <p:nvSpPr>
          <p:cNvPr id="26717" name="AutoShape 93"/>
          <p:cNvSpPr>
            <a:spLocks noChangeArrowheads="1"/>
          </p:cNvSpPr>
          <p:nvPr/>
        </p:nvSpPr>
        <p:spPr bwMode="auto">
          <a:xfrm>
            <a:off x="2413000" y="5033963"/>
            <a:ext cx="474663" cy="482600"/>
          </a:xfrm>
          <a:prstGeom prst="can">
            <a:avLst>
              <a:gd name="adj" fmla="val 25418"/>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18" name="AutoShape 94"/>
          <p:cNvSpPr>
            <a:spLocks noChangeArrowheads="1"/>
          </p:cNvSpPr>
          <p:nvPr/>
        </p:nvSpPr>
        <p:spPr bwMode="auto">
          <a:xfrm>
            <a:off x="2763838" y="5033963"/>
            <a:ext cx="474662" cy="482600"/>
          </a:xfrm>
          <a:prstGeom prst="can">
            <a:avLst>
              <a:gd name="adj" fmla="val 25418"/>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19" name="AutoShape 95"/>
          <p:cNvSpPr>
            <a:spLocks noChangeArrowheads="1"/>
          </p:cNvSpPr>
          <p:nvPr/>
        </p:nvSpPr>
        <p:spPr bwMode="auto">
          <a:xfrm>
            <a:off x="3114675" y="5033963"/>
            <a:ext cx="473075" cy="482600"/>
          </a:xfrm>
          <a:prstGeom prst="can">
            <a:avLst>
              <a:gd name="adj" fmla="val 25503"/>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0" name="AutoShape 96"/>
          <p:cNvSpPr>
            <a:spLocks noChangeArrowheads="1"/>
          </p:cNvSpPr>
          <p:nvPr/>
        </p:nvSpPr>
        <p:spPr bwMode="auto">
          <a:xfrm>
            <a:off x="3465513" y="5033963"/>
            <a:ext cx="474662" cy="482600"/>
          </a:xfrm>
          <a:prstGeom prst="can">
            <a:avLst>
              <a:gd name="adj" fmla="val 25418"/>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1" name="AutoShape 97"/>
          <p:cNvSpPr>
            <a:spLocks noChangeArrowheads="1"/>
          </p:cNvSpPr>
          <p:nvPr/>
        </p:nvSpPr>
        <p:spPr bwMode="auto">
          <a:xfrm>
            <a:off x="3816350" y="5033963"/>
            <a:ext cx="473075" cy="482600"/>
          </a:xfrm>
          <a:prstGeom prst="can">
            <a:avLst>
              <a:gd name="adj" fmla="val 25503"/>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2" name="AutoShape 98"/>
          <p:cNvSpPr>
            <a:spLocks noChangeArrowheads="1"/>
          </p:cNvSpPr>
          <p:nvPr/>
        </p:nvSpPr>
        <p:spPr bwMode="auto">
          <a:xfrm>
            <a:off x="4165600" y="5033963"/>
            <a:ext cx="474663" cy="482600"/>
          </a:xfrm>
          <a:prstGeom prst="can">
            <a:avLst>
              <a:gd name="adj" fmla="val 25418"/>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3" name="AutoShape 99"/>
          <p:cNvSpPr>
            <a:spLocks noChangeArrowheads="1"/>
          </p:cNvSpPr>
          <p:nvPr/>
        </p:nvSpPr>
        <p:spPr bwMode="auto">
          <a:xfrm>
            <a:off x="4516438" y="5033963"/>
            <a:ext cx="473075" cy="482600"/>
          </a:xfrm>
          <a:prstGeom prst="can">
            <a:avLst>
              <a:gd name="adj" fmla="val 25503"/>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4" name="AutoShape 100"/>
          <p:cNvSpPr>
            <a:spLocks noChangeArrowheads="1"/>
          </p:cNvSpPr>
          <p:nvPr/>
        </p:nvSpPr>
        <p:spPr bwMode="auto">
          <a:xfrm>
            <a:off x="4865688" y="5033963"/>
            <a:ext cx="474662" cy="482600"/>
          </a:xfrm>
          <a:prstGeom prst="can">
            <a:avLst>
              <a:gd name="adj" fmla="val 25418"/>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5" name="AutoShape 101"/>
          <p:cNvSpPr>
            <a:spLocks noChangeArrowheads="1"/>
          </p:cNvSpPr>
          <p:nvPr/>
        </p:nvSpPr>
        <p:spPr bwMode="auto">
          <a:xfrm>
            <a:off x="5567363" y="5033963"/>
            <a:ext cx="473075" cy="482600"/>
          </a:xfrm>
          <a:prstGeom prst="can">
            <a:avLst>
              <a:gd name="adj" fmla="val 25503"/>
            </a:avLst>
          </a:prstGeom>
          <a:gradFill rotWithShape="0">
            <a:gsLst>
              <a:gs pos="0">
                <a:srgbClr val="000000"/>
              </a:gs>
              <a:gs pos="50000">
                <a:srgbClr val="FFFFFF"/>
              </a:gs>
              <a:gs pos="100000">
                <a:srgbClr val="000000"/>
              </a:gs>
            </a:gsLst>
            <a:lin ang="0" scaled="1"/>
          </a:gradFill>
          <a:ln w="9525">
            <a:solidFill>
              <a:srgbClr val="000000"/>
            </a:solidFill>
            <a:round/>
            <a:headEnd/>
            <a:tailEnd/>
          </a:ln>
        </p:spPr>
        <p:txBody>
          <a:bodyPr/>
          <a:lstStyle/>
          <a:p>
            <a:endParaRPr lang="zh-CN" altLang="zh-CN" sz="1600"/>
          </a:p>
        </p:txBody>
      </p:sp>
      <p:sp>
        <p:nvSpPr>
          <p:cNvPr id="26727" name="Rectangle 103"/>
          <p:cNvSpPr>
            <a:spLocks noChangeArrowheads="1"/>
          </p:cNvSpPr>
          <p:nvPr/>
        </p:nvSpPr>
        <p:spPr bwMode="auto">
          <a:xfrm>
            <a:off x="3048000" y="5167313"/>
            <a:ext cx="241141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latin typeface="宋体" panose="02010600030101010101" pitchFamily="2" charset="-122"/>
              </a:rPr>
              <a:t>源数据库</a:t>
            </a:r>
          </a:p>
        </p:txBody>
      </p:sp>
      <p:sp>
        <p:nvSpPr>
          <p:cNvPr id="26728" name="Line 104"/>
          <p:cNvSpPr>
            <a:spLocks noChangeShapeType="1"/>
          </p:cNvSpPr>
          <p:nvPr/>
        </p:nvSpPr>
        <p:spPr bwMode="auto">
          <a:xfrm flipV="1">
            <a:off x="6315075" y="1371600"/>
            <a:ext cx="0" cy="4608513"/>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729" name="Line 105"/>
          <p:cNvSpPr>
            <a:spLocks noChangeShapeType="1"/>
          </p:cNvSpPr>
          <p:nvPr/>
        </p:nvSpPr>
        <p:spPr bwMode="auto">
          <a:xfrm>
            <a:off x="6316663" y="3698875"/>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0" name="Line 106"/>
          <p:cNvSpPr>
            <a:spLocks noChangeShapeType="1"/>
          </p:cNvSpPr>
          <p:nvPr/>
        </p:nvSpPr>
        <p:spPr bwMode="auto">
          <a:xfrm>
            <a:off x="6316663" y="3303588"/>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1" name="Line 107"/>
          <p:cNvSpPr>
            <a:spLocks noChangeShapeType="1"/>
          </p:cNvSpPr>
          <p:nvPr/>
        </p:nvSpPr>
        <p:spPr bwMode="auto">
          <a:xfrm>
            <a:off x="6316663" y="2887663"/>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2" name="Line 108"/>
          <p:cNvSpPr>
            <a:spLocks noChangeShapeType="1"/>
          </p:cNvSpPr>
          <p:nvPr/>
        </p:nvSpPr>
        <p:spPr bwMode="auto">
          <a:xfrm>
            <a:off x="6316663" y="2443163"/>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3" name="Line 109"/>
          <p:cNvSpPr>
            <a:spLocks noChangeShapeType="1"/>
          </p:cNvSpPr>
          <p:nvPr/>
        </p:nvSpPr>
        <p:spPr bwMode="auto">
          <a:xfrm>
            <a:off x="6316663" y="2082800"/>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4" name="Line 110"/>
          <p:cNvSpPr>
            <a:spLocks noChangeShapeType="1"/>
          </p:cNvSpPr>
          <p:nvPr/>
        </p:nvSpPr>
        <p:spPr bwMode="auto">
          <a:xfrm>
            <a:off x="6316663" y="1519238"/>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35" name="Text Box 111"/>
          <p:cNvSpPr txBox="1">
            <a:spLocks noChangeArrowheads="1"/>
          </p:cNvSpPr>
          <p:nvPr/>
        </p:nvSpPr>
        <p:spPr bwMode="auto">
          <a:xfrm>
            <a:off x="6305550" y="2090738"/>
            <a:ext cx="12112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集成层</a:t>
            </a:r>
          </a:p>
        </p:txBody>
      </p:sp>
      <p:sp>
        <p:nvSpPr>
          <p:cNvPr id="26736" name="Text Box 112"/>
          <p:cNvSpPr txBox="1">
            <a:spLocks noChangeArrowheads="1"/>
          </p:cNvSpPr>
          <p:nvPr/>
        </p:nvSpPr>
        <p:spPr bwMode="auto">
          <a:xfrm>
            <a:off x="6305550" y="1641475"/>
            <a:ext cx="12112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战略层</a:t>
            </a:r>
          </a:p>
        </p:txBody>
      </p:sp>
      <p:sp>
        <p:nvSpPr>
          <p:cNvPr id="26737" name="Text Box 113"/>
          <p:cNvSpPr txBox="1">
            <a:spLocks noChangeArrowheads="1"/>
          </p:cNvSpPr>
          <p:nvPr/>
        </p:nvSpPr>
        <p:spPr bwMode="auto">
          <a:xfrm>
            <a:off x="6305550" y="2489200"/>
            <a:ext cx="12112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应用层</a:t>
            </a:r>
          </a:p>
        </p:txBody>
      </p:sp>
      <p:sp>
        <p:nvSpPr>
          <p:cNvPr id="26738" name="Text Box 114"/>
          <p:cNvSpPr txBox="1">
            <a:spLocks noChangeArrowheads="1"/>
          </p:cNvSpPr>
          <p:nvPr/>
        </p:nvSpPr>
        <p:spPr bwMode="auto">
          <a:xfrm>
            <a:off x="6305550" y="2951163"/>
            <a:ext cx="12112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模型层</a:t>
            </a:r>
          </a:p>
        </p:txBody>
      </p:sp>
      <p:sp>
        <p:nvSpPr>
          <p:cNvPr id="26739" name="Text Box 115"/>
          <p:cNvSpPr txBox="1">
            <a:spLocks noChangeArrowheads="1"/>
          </p:cNvSpPr>
          <p:nvPr/>
        </p:nvSpPr>
        <p:spPr bwMode="auto">
          <a:xfrm>
            <a:off x="6305550" y="3341688"/>
            <a:ext cx="12112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专题层</a:t>
            </a:r>
          </a:p>
        </p:txBody>
      </p:sp>
      <p:sp>
        <p:nvSpPr>
          <p:cNvPr id="26740" name="Text Box 116"/>
          <p:cNvSpPr txBox="1">
            <a:spLocks noChangeArrowheads="1"/>
          </p:cNvSpPr>
          <p:nvPr/>
        </p:nvSpPr>
        <p:spPr bwMode="auto">
          <a:xfrm>
            <a:off x="7131050" y="3770313"/>
            <a:ext cx="1403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数据仓库子层</a:t>
            </a:r>
          </a:p>
        </p:txBody>
      </p:sp>
      <p:sp>
        <p:nvSpPr>
          <p:cNvPr id="26741" name="Text Box 117"/>
          <p:cNvSpPr txBox="1">
            <a:spLocks noChangeArrowheads="1"/>
          </p:cNvSpPr>
          <p:nvPr/>
        </p:nvSpPr>
        <p:spPr bwMode="auto">
          <a:xfrm>
            <a:off x="7131050" y="4405313"/>
            <a:ext cx="1403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专业主库子层</a:t>
            </a:r>
          </a:p>
        </p:txBody>
      </p:sp>
      <p:sp>
        <p:nvSpPr>
          <p:cNvPr id="26742" name="Text Box 118"/>
          <p:cNvSpPr txBox="1">
            <a:spLocks noChangeArrowheads="1"/>
          </p:cNvSpPr>
          <p:nvPr/>
        </p:nvSpPr>
        <p:spPr bwMode="auto">
          <a:xfrm>
            <a:off x="7131050" y="5137150"/>
            <a:ext cx="1403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源数据子层</a:t>
            </a:r>
          </a:p>
        </p:txBody>
      </p:sp>
      <p:sp>
        <p:nvSpPr>
          <p:cNvPr id="26744" name="Line 120"/>
          <p:cNvSpPr>
            <a:spLocks noChangeShapeType="1"/>
          </p:cNvSpPr>
          <p:nvPr/>
        </p:nvSpPr>
        <p:spPr bwMode="auto">
          <a:xfrm>
            <a:off x="7056438" y="3686175"/>
            <a:ext cx="44450" cy="158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45" name="Line 121"/>
          <p:cNvSpPr>
            <a:spLocks noChangeShapeType="1"/>
          </p:cNvSpPr>
          <p:nvPr/>
        </p:nvSpPr>
        <p:spPr bwMode="auto">
          <a:xfrm>
            <a:off x="7056438" y="4206875"/>
            <a:ext cx="44450" cy="158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46" name="Line 122"/>
          <p:cNvSpPr>
            <a:spLocks noChangeShapeType="1"/>
          </p:cNvSpPr>
          <p:nvPr/>
        </p:nvSpPr>
        <p:spPr bwMode="auto">
          <a:xfrm>
            <a:off x="7056438" y="5013325"/>
            <a:ext cx="4445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47" name="Text Box 123"/>
          <p:cNvSpPr txBox="1">
            <a:spLocks noChangeArrowheads="1"/>
          </p:cNvSpPr>
          <p:nvPr/>
        </p:nvSpPr>
        <p:spPr bwMode="auto">
          <a:xfrm>
            <a:off x="6305550" y="4392613"/>
            <a:ext cx="1211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数据层</a:t>
            </a:r>
          </a:p>
        </p:txBody>
      </p:sp>
      <p:sp>
        <p:nvSpPr>
          <p:cNvPr id="26748" name="Line 124"/>
          <p:cNvSpPr>
            <a:spLocks noChangeShapeType="1"/>
          </p:cNvSpPr>
          <p:nvPr/>
        </p:nvSpPr>
        <p:spPr bwMode="auto">
          <a:xfrm>
            <a:off x="7056438" y="5673725"/>
            <a:ext cx="4445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49" name="Line 125"/>
          <p:cNvSpPr>
            <a:spLocks noChangeShapeType="1"/>
          </p:cNvSpPr>
          <p:nvPr/>
        </p:nvSpPr>
        <p:spPr bwMode="auto">
          <a:xfrm>
            <a:off x="6316663" y="5646738"/>
            <a:ext cx="4603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51" name="Rectangle 127"/>
          <p:cNvSpPr>
            <a:spLocks noChangeArrowheads="1"/>
          </p:cNvSpPr>
          <p:nvPr/>
        </p:nvSpPr>
        <p:spPr bwMode="auto">
          <a:xfrm>
            <a:off x="5214938" y="5040313"/>
            <a:ext cx="5238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z="1600">
                <a:solidFill>
                  <a:schemeClr val="bg1"/>
                </a:solidFill>
              </a:rPr>
              <a:t>…</a:t>
            </a:r>
          </a:p>
        </p:txBody>
      </p:sp>
      <p:sp>
        <p:nvSpPr>
          <p:cNvPr id="26752" name="Rectangle 128"/>
          <p:cNvSpPr>
            <a:spLocks noChangeArrowheads="1"/>
          </p:cNvSpPr>
          <p:nvPr/>
        </p:nvSpPr>
        <p:spPr bwMode="auto">
          <a:xfrm>
            <a:off x="1311275" y="3727450"/>
            <a:ext cx="4822825" cy="1878013"/>
          </a:xfrm>
          <a:prstGeom prst="rect">
            <a:avLst/>
          </a:prstGeom>
          <a:noFill/>
          <a:ln w="9525">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754" name="Rectangle 130"/>
          <p:cNvSpPr>
            <a:spLocks noChangeArrowheads="1"/>
          </p:cNvSpPr>
          <p:nvPr/>
        </p:nvSpPr>
        <p:spPr bwMode="auto">
          <a:xfrm>
            <a:off x="1304925" y="3351213"/>
            <a:ext cx="4832350" cy="307975"/>
          </a:xfrm>
          <a:prstGeom prst="rect">
            <a:avLst/>
          </a:prstGeom>
          <a:noFill/>
          <a:ln w="9525">
            <a:solidFill>
              <a:schemeClr val="bg1"/>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zh-CN" sz="1600"/>
          </a:p>
        </p:txBody>
      </p:sp>
      <p:sp>
        <p:nvSpPr>
          <p:cNvPr id="26755" name="AutoShape 131"/>
          <p:cNvSpPr>
            <a:spLocks noChangeArrowheads="1"/>
          </p:cNvSpPr>
          <p:nvPr/>
        </p:nvSpPr>
        <p:spPr bwMode="auto">
          <a:xfrm>
            <a:off x="1343025" y="3376613"/>
            <a:ext cx="1257300" cy="258762"/>
          </a:xfrm>
          <a:prstGeom prst="can">
            <a:avLst>
              <a:gd name="adj" fmla="val 25000"/>
            </a:avLst>
          </a:prstGeom>
          <a:gradFill rotWithShape="0">
            <a:gsLst>
              <a:gs pos="0">
                <a:srgbClr val="FF6600"/>
              </a:gs>
              <a:gs pos="100000">
                <a:srgbClr val="FF6600">
                  <a:gamma/>
                  <a:tint val="0"/>
                  <a:invGamma/>
                </a:srgbClr>
              </a:gs>
            </a:gsLst>
            <a:lin ang="0" scaled="1"/>
          </a:gradFill>
          <a:ln w="9525">
            <a:solidFill>
              <a:srgbClr val="000000"/>
            </a:solidFill>
            <a:round/>
            <a:headEnd/>
            <a:tailEnd/>
          </a:ln>
        </p:spPr>
        <p:txBody>
          <a:bodyPr/>
          <a:lstStyle/>
          <a:p>
            <a:endParaRPr lang="zh-CN" altLang="zh-CN" sz="1600"/>
          </a:p>
        </p:txBody>
      </p:sp>
      <p:sp>
        <p:nvSpPr>
          <p:cNvPr id="26756" name="AutoShape 132"/>
          <p:cNvSpPr>
            <a:spLocks noChangeArrowheads="1"/>
          </p:cNvSpPr>
          <p:nvPr/>
        </p:nvSpPr>
        <p:spPr bwMode="auto">
          <a:xfrm>
            <a:off x="1693863" y="3376613"/>
            <a:ext cx="1255712" cy="258762"/>
          </a:xfrm>
          <a:prstGeom prst="can">
            <a:avLst>
              <a:gd name="adj" fmla="val 25000"/>
            </a:avLst>
          </a:prstGeom>
          <a:gradFill rotWithShape="0">
            <a:gsLst>
              <a:gs pos="0">
                <a:srgbClr val="FFFF66"/>
              </a:gs>
              <a:gs pos="100000">
                <a:srgbClr val="FFFF66">
                  <a:gamma/>
                  <a:tint val="0"/>
                  <a:invGamma/>
                </a:srgbClr>
              </a:gs>
            </a:gsLst>
            <a:lin ang="0" scaled="1"/>
          </a:gradFill>
          <a:ln w="9525">
            <a:solidFill>
              <a:srgbClr val="000000"/>
            </a:solidFill>
            <a:round/>
            <a:headEnd/>
            <a:tailEnd/>
          </a:ln>
        </p:spPr>
        <p:txBody>
          <a:bodyPr/>
          <a:lstStyle/>
          <a:p>
            <a:endParaRPr lang="zh-CN" altLang="zh-CN" sz="1600"/>
          </a:p>
        </p:txBody>
      </p:sp>
      <p:sp>
        <p:nvSpPr>
          <p:cNvPr id="26757" name="AutoShape 133"/>
          <p:cNvSpPr>
            <a:spLocks noChangeArrowheads="1"/>
          </p:cNvSpPr>
          <p:nvPr/>
        </p:nvSpPr>
        <p:spPr bwMode="auto">
          <a:xfrm>
            <a:off x="2043113" y="3376613"/>
            <a:ext cx="1257300" cy="258762"/>
          </a:xfrm>
          <a:prstGeom prst="can">
            <a:avLst>
              <a:gd name="adj" fmla="val 25000"/>
            </a:avLst>
          </a:prstGeom>
          <a:gradFill rotWithShape="0">
            <a:gsLst>
              <a:gs pos="0">
                <a:srgbClr val="FF9933"/>
              </a:gs>
              <a:gs pos="100000">
                <a:srgbClr val="FF9933">
                  <a:gamma/>
                  <a:tint val="0"/>
                  <a:invGamma/>
                </a:srgbClr>
              </a:gs>
            </a:gsLst>
            <a:lin ang="0" scaled="1"/>
          </a:gradFill>
          <a:ln w="9525">
            <a:solidFill>
              <a:srgbClr val="000000"/>
            </a:solidFill>
            <a:round/>
            <a:headEnd/>
            <a:tailEnd/>
          </a:ln>
        </p:spPr>
        <p:txBody>
          <a:bodyPr/>
          <a:lstStyle/>
          <a:p>
            <a:endParaRPr lang="zh-CN" altLang="zh-CN" sz="1600"/>
          </a:p>
        </p:txBody>
      </p:sp>
      <p:sp>
        <p:nvSpPr>
          <p:cNvPr id="26758" name="AutoShape 134"/>
          <p:cNvSpPr>
            <a:spLocks noChangeArrowheads="1"/>
          </p:cNvSpPr>
          <p:nvPr/>
        </p:nvSpPr>
        <p:spPr bwMode="auto">
          <a:xfrm>
            <a:off x="2393950" y="3376613"/>
            <a:ext cx="1255713" cy="258762"/>
          </a:xfrm>
          <a:prstGeom prst="can">
            <a:avLst>
              <a:gd name="adj" fmla="val 25000"/>
            </a:avLst>
          </a:prstGeom>
          <a:gradFill rotWithShape="0">
            <a:gsLst>
              <a:gs pos="0">
                <a:srgbClr val="00FF00"/>
              </a:gs>
              <a:gs pos="100000">
                <a:srgbClr val="00FF00">
                  <a:gamma/>
                  <a:tint val="0"/>
                  <a:invGamma/>
                </a:srgbClr>
              </a:gs>
            </a:gsLst>
            <a:lin ang="0" scaled="1"/>
          </a:gradFill>
          <a:ln w="9525">
            <a:solidFill>
              <a:srgbClr val="000000"/>
            </a:solidFill>
            <a:round/>
            <a:headEnd/>
            <a:tailEnd/>
          </a:ln>
        </p:spPr>
        <p:txBody>
          <a:bodyPr/>
          <a:lstStyle/>
          <a:p>
            <a:endParaRPr lang="zh-CN" altLang="zh-CN" sz="1600"/>
          </a:p>
        </p:txBody>
      </p:sp>
      <p:sp>
        <p:nvSpPr>
          <p:cNvPr id="26759" name="AutoShape 135"/>
          <p:cNvSpPr>
            <a:spLocks noChangeArrowheads="1"/>
          </p:cNvSpPr>
          <p:nvPr/>
        </p:nvSpPr>
        <p:spPr bwMode="auto">
          <a:xfrm>
            <a:off x="2744788" y="3376613"/>
            <a:ext cx="1257300" cy="258762"/>
          </a:xfrm>
          <a:prstGeom prst="can">
            <a:avLst>
              <a:gd name="adj" fmla="val 25000"/>
            </a:avLst>
          </a:prstGeom>
          <a:gradFill rotWithShape="0">
            <a:gsLst>
              <a:gs pos="0">
                <a:schemeClr val="accent1"/>
              </a:gs>
              <a:gs pos="100000">
                <a:schemeClr val="accent1">
                  <a:gamma/>
                  <a:tint val="0"/>
                  <a:invGamma/>
                </a:schemeClr>
              </a:gs>
            </a:gsLst>
            <a:lin ang="0" scaled="1"/>
          </a:gradFill>
          <a:ln w="9525">
            <a:solidFill>
              <a:srgbClr val="000000"/>
            </a:solidFill>
            <a:round/>
            <a:headEnd/>
            <a:tailEnd/>
          </a:ln>
        </p:spPr>
        <p:txBody>
          <a:bodyPr/>
          <a:lstStyle/>
          <a:p>
            <a:endParaRPr lang="zh-CN" altLang="zh-CN" sz="1600"/>
          </a:p>
        </p:txBody>
      </p:sp>
      <p:sp>
        <p:nvSpPr>
          <p:cNvPr id="26760" name="AutoShape 136"/>
          <p:cNvSpPr>
            <a:spLocks noChangeArrowheads="1"/>
          </p:cNvSpPr>
          <p:nvPr/>
        </p:nvSpPr>
        <p:spPr bwMode="auto">
          <a:xfrm>
            <a:off x="3095625" y="3376613"/>
            <a:ext cx="1257300" cy="258762"/>
          </a:xfrm>
          <a:prstGeom prst="can">
            <a:avLst>
              <a:gd name="adj" fmla="val 25000"/>
            </a:avLst>
          </a:prstGeom>
          <a:gradFill rotWithShape="0">
            <a:gsLst>
              <a:gs pos="0">
                <a:srgbClr val="3399FF"/>
              </a:gs>
              <a:gs pos="100000">
                <a:srgbClr val="3399FF">
                  <a:gamma/>
                  <a:tint val="0"/>
                  <a:invGamma/>
                </a:srgbClr>
              </a:gs>
            </a:gsLst>
            <a:lin ang="0" scaled="1"/>
          </a:gradFill>
          <a:ln w="9525">
            <a:solidFill>
              <a:srgbClr val="000000"/>
            </a:solidFill>
            <a:round/>
            <a:headEnd/>
            <a:tailEnd/>
          </a:ln>
        </p:spPr>
        <p:txBody>
          <a:bodyPr/>
          <a:lstStyle/>
          <a:p>
            <a:endParaRPr lang="zh-CN" altLang="zh-CN" sz="1600"/>
          </a:p>
        </p:txBody>
      </p:sp>
      <p:sp>
        <p:nvSpPr>
          <p:cNvPr id="26761" name="AutoShape 137"/>
          <p:cNvSpPr>
            <a:spLocks noChangeArrowheads="1"/>
          </p:cNvSpPr>
          <p:nvPr/>
        </p:nvSpPr>
        <p:spPr bwMode="auto">
          <a:xfrm>
            <a:off x="3446463" y="3376613"/>
            <a:ext cx="1254125" cy="258762"/>
          </a:xfrm>
          <a:prstGeom prst="can">
            <a:avLst>
              <a:gd name="adj" fmla="val 25000"/>
            </a:avLst>
          </a:prstGeom>
          <a:gradFill rotWithShape="0">
            <a:gsLst>
              <a:gs pos="0">
                <a:srgbClr val="FF99CC"/>
              </a:gs>
              <a:gs pos="100000">
                <a:srgbClr val="FF99CC">
                  <a:gamma/>
                  <a:tint val="0"/>
                  <a:invGamma/>
                </a:srgbClr>
              </a:gs>
            </a:gsLst>
            <a:lin ang="0" scaled="1"/>
          </a:gradFill>
          <a:ln w="9525">
            <a:solidFill>
              <a:srgbClr val="000000"/>
            </a:solidFill>
            <a:round/>
            <a:headEnd/>
            <a:tailEnd/>
          </a:ln>
        </p:spPr>
        <p:txBody>
          <a:bodyPr/>
          <a:lstStyle/>
          <a:p>
            <a:endParaRPr lang="zh-CN" altLang="zh-CN" sz="1600"/>
          </a:p>
        </p:txBody>
      </p:sp>
      <p:sp>
        <p:nvSpPr>
          <p:cNvPr id="26762" name="AutoShape 138"/>
          <p:cNvSpPr>
            <a:spLocks noChangeArrowheads="1"/>
          </p:cNvSpPr>
          <p:nvPr/>
        </p:nvSpPr>
        <p:spPr bwMode="auto">
          <a:xfrm>
            <a:off x="3795713" y="3376613"/>
            <a:ext cx="1255712" cy="258762"/>
          </a:xfrm>
          <a:prstGeom prst="can">
            <a:avLst>
              <a:gd name="adj" fmla="val 25000"/>
            </a:avLst>
          </a:prstGeom>
          <a:gradFill rotWithShape="0">
            <a:gsLst>
              <a:gs pos="0">
                <a:srgbClr val="FFFF00"/>
              </a:gs>
              <a:gs pos="100000">
                <a:srgbClr val="FFFF00">
                  <a:gamma/>
                  <a:tint val="0"/>
                  <a:invGamma/>
                </a:srgbClr>
              </a:gs>
            </a:gsLst>
            <a:lin ang="0" scaled="1"/>
          </a:gradFill>
          <a:ln w="9525">
            <a:solidFill>
              <a:srgbClr val="000000"/>
            </a:solidFill>
            <a:round/>
            <a:headEnd/>
            <a:tailEnd/>
          </a:ln>
        </p:spPr>
        <p:txBody>
          <a:bodyPr/>
          <a:lstStyle/>
          <a:p>
            <a:endParaRPr lang="zh-CN" altLang="zh-CN" sz="1600"/>
          </a:p>
        </p:txBody>
      </p:sp>
      <p:sp>
        <p:nvSpPr>
          <p:cNvPr id="26763" name="AutoShape 139"/>
          <p:cNvSpPr>
            <a:spLocks noChangeArrowheads="1"/>
          </p:cNvSpPr>
          <p:nvPr/>
        </p:nvSpPr>
        <p:spPr bwMode="auto">
          <a:xfrm>
            <a:off x="4144963" y="3376613"/>
            <a:ext cx="1257300" cy="258762"/>
          </a:xfrm>
          <a:prstGeom prst="can">
            <a:avLst>
              <a:gd name="adj" fmla="val 25000"/>
            </a:avLst>
          </a:prstGeom>
          <a:gradFill rotWithShape="0">
            <a:gsLst>
              <a:gs pos="0">
                <a:srgbClr val="99FF99"/>
              </a:gs>
              <a:gs pos="100000">
                <a:srgbClr val="99FF99">
                  <a:gamma/>
                  <a:tint val="0"/>
                  <a:invGamma/>
                </a:srgbClr>
              </a:gs>
            </a:gsLst>
            <a:lin ang="0" scaled="1"/>
          </a:gradFill>
          <a:ln w="9525">
            <a:solidFill>
              <a:srgbClr val="000000"/>
            </a:solidFill>
            <a:round/>
            <a:headEnd/>
            <a:tailEnd/>
          </a:ln>
        </p:spPr>
        <p:txBody>
          <a:bodyPr/>
          <a:lstStyle/>
          <a:p>
            <a:endParaRPr lang="zh-CN" altLang="zh-CN" sz="1600"/>
          </a:p>
        </p:txBody>
      </p:sp>
      <p:sp>
        <p:nvSpPr>
          <p:cNvPr id="26764" name="AutoShape 140"/>
          <p:cNvSpPr>
            <a:spLocks noChangeArrowheads="1"/>
          </p:cNvSpPr>
          <p:nvPr/>
        </p:nvSpPr>
        <p:spPr bwMode="auto">
          <a:xfrm>
            <a:off x="4846638" y="3376613"/>
            <a:ext cx="1257300" cy="258762"/>
          </a:xfrm>
          <a:prstGeom prst="can">
            <a:avLst>
              <a:gd name="adj" fmla="val 25000"/>
            </a:avLst>
          </a:prstGeom>
          <a:gradFill rotWithShape="0">
            <a:gsLst>
              <a:gs pos="0">
                <a:srgbClr val="CCFFFF"/>
              </a:gs>
              <a:gs pos="100000">
                <a:srgbClr val="CCFFFF">
                  <a:gamma/>
                  <a:shade val="46275"/>
                  <a:invGamma/>
                </a:srgbClr>
              </a:gs>
            </a:gsLst>
            <a:lin ang="0" scaled="1"/>
          </a:gradFill>
          <a:ln w="9525">
            <a:solidFill>
              <a:srgbClr val="000000"/>
            </a:solidFill>
            <a:round/>
            <a:headEnd/>
            <a:tailEnd/>
          </a:ln>
        </p:spPr>
        <p:txBody>
          <a:bodyPr/>
          <a:lstStyle/>
          <a:p>
            <a:endParaRPr lang="zh-CN" altLang="zh-CN" sz="1600"/>
          </a:p>
        </p:txBody>
      </p:sp>
      <p:sp>
        <p:nvSpPr>
          <p:cNvPr id="26765" name="Rectangle 141"/>
          <p:cNvSpPr>
            <a:spLocks noChangeArrowheads="1"/>
          </p:cNvSpPr>
          <p:nvPr/>
        </p:nvSpPr>
        <p:spPr bwMode="auto">
          <a:xfrm>
            <a:off x="1303338" y="3059113"/>
            <a:ext cx="1384300" cy="2159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767" name="Rectangle 143"/>
          <p:cNvSpPr>
            <a:spLocks noChangeArrowheads="1"/>
          </p:cNvSpPr>
          <p:nvPr/>
        </p:nvSpPr>
        <p:spPr bwMode="auto">
          <a:xfrm>
            <a:off x="2997200" y="3378200"/>
            <a:ext cx="14478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latin typeface="宋体" panose="02010600030101010101" pitchFamily="2" charset="-122"/>
              </a:rPr>
              <a:t>专题数据库</a:t>
            </a:r>
          </a:p>
        </p:txBody>
      </p:sp>
      <p:sp>
        <p:nvSpPr>
          <p:cNvPr id="26768" name="Rectangle 144"/>
          <p:cNvSpPr>
            <a:spLocks noChangeArrowheads="1"/>
          </p:cNvSpPr>
          <p:nvPr/>
        </p:nvSpPr>
        <p:spPr bwMode="auto">
          <a:xfrm>
            <a:off x="1311275" y="3019425"/>
            <a:ext cx="138906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latin typeface="宋体" panose="02010600030101010101" pitchFamily="2" charset="-122"/>
              </a:rPr>
              <a:t>数字地球模型</a:t>
            </a:r>
          </a:p>
        </p:txBody>
      </p:sp>
      <p:sp>
        <p:nvSpPr>
          <p:cNvPr id="26769" name="Rectangle 145"/>
          <p:cNvSpPr>
            <a:spLocks noChangeArrowheads="1"/>
          </p:cNvSpPr>
          <p:nvPr/>
        </p:nvSpPr>
        <p:spPr bwMode="auto">
          <a:xfrm>
            <a:off x="1898650" y="5022850"/>
            <a:ext cx="4173538" cy="530225"/>
          </a:xfrm>
          <a:prstGeom prst="rect">
            <a:avLst/>
          </a:prstGeom>
          <a:noFill/>
          <a:ln w="9525">
            <a:solidFill>
              <a:schemeClr val="bg1"/>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770" name="Rectangle 146"/>
          <p:cNvSpPr>
            <a:spLocks noChangeArrowheads="1"/>
          </p:cNvSpPr>
          <p:nvPr/>
        </p:nvSpPr>
        <p:spPr bwMode="auto">
          <a:xfrm>
            <a:off x="1308100" y="5668963"/>
            <a:ext cx="4819650" cy="304800"/>
          </a:xfrm>
          <a:prstGeom prst="rect">
            <a:avLst/>
          </a:prstGeom>
          <a:solidFill>
            <a:srgbClr val="FFFFFF"/>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FFFFFF"/>
            </a:extrusionClr>
            <a:contourClr>
              <a:srgbClr val="FFFFFF"/>
            </a:contourClr>
          </a:sp3d>
        </p:spPr>
        <p:txBody>
          <a:bodyPr>
            <a:flatTx/>
          </a:bodyPr>
          <a:lstStyle/>
          <a:p>
            <a:r>
              <a:rPr lang="en-US" altLang="zh-CN" sz="1400">
                <a:latin typeface="宋体" panose="02010600030101010101" pitchFamily="2" charset="-122"/>
              </a:rPr>
              <a:t>IT</a:t>
            </a:r>
            <a:r>
              <a:rPr lang="zh-CN" altLang="en-US" sz="1400">
                <a:latin typeface="宋体" panose="02010600030101010101" pitchFamily="2" charset="-122"/>
              </a:rPr>
              <a:t>基础设施</a:t>
            </a:r>
          </a:p>
        </p:txBody>
      </p:sp>
      <p:sp>
        <p:nvSpPr>
          <p:cNvPr id="26771" name="Line 147"/>
          <p:cNvSpPr>
            <a:spLocks noChangeShapeType="1"/>
          </p:cNvSpPr>
          <p:nvPr/>
        </p:nvSpPr>
        <p:spPr bwMode="auto">
          <a:xfrm>
            <a:off x="6319838" y="5976938"/>
            <a:ext cx="4445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772" name="Text Box 148"/>
          <p:cNvSpPr txBox="1">
            <a:spLocks noChangeArrowheads="1"/>
          </p:cNvSpPr>
          <p:nvPr/>
        </p:nvSpPr>
        <p:spPr bwMode="auto">
          <a:xfrm>
            <a:off x="6316663" y="5676900"/>
            <a:ext cx="12112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zh-CN" altLang="en-US" sz="1600" b="1">
                <a:solidFill>
                  <a:schemeClr val="bg1"/>
                </a:solidFill>
                <a:latin typeface="华文细黑" panose="02010600040101010101" pitchFamily="2" charset="-122"/>
                <a:ea typeface="华文细黑" panose="02010600040101010101" pitchFamily="2" charset="-122"/>
              </a:rPr>
              <a:t>环境层</a:t>
            </a:r>
          </a:p>
        </p:txBody>
      </p:sp>
      <p:sp>
        <p:nvSpPr>
          <p:cNvPr id="26773" name="Rectangle 149"/>
          <p:cNvSpPr>
            <a:spLocks noChangeArrowheads="1"/>
          </p:cNvSpPr>
          <p:nvPr/>
        </p:nvSpPr>
        <p:spPr bwMode="auto">
          <a:xfrm>
            <a:off x="3551238" y="2208213"/>
            <a:ext cx="1703387" cy="20478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774" name="Text Box 150"/>
          <p:cNvSpPr txBox="1">
            <a:spLocks noChangeArrowheads="1"/>
          </p:cNvSpPr>
          <p:nvPr/>
        </p:nvSpPr>
        <p:spPr bwMode="auto">
          <a:xfrm>
            <a:off x="3789363" y="2179638"/>
            <a:ext cx="148748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latin typeface="宋体" panose="02010600030101010101" pitchFamily="2" charset="-122"/>
              </a:rPr>
              <a:t>知识管理系统</a:t>
            </a:r>
          </a:p>
        </p:txBody>
      </p:sp>
      <p:sp>
        <p:nvSpPr>
          <p:cNvPr id="26776" name="Rectangle 152"/>
          <p:cNvSpPr>
            <a:spLocks noChangeArrowheads="1"/>
          </p:cNvSpPr>
          <p:nvPr/>
        </p:nvSpPr>
        <p:spPr bwMode="auto">
          <a:xfrm>
            <a:off x="3048000" y="3810000"/>
            <a:ext cx="14478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1400">
                <a:latin typeface="宋体" panose="02010600030101010101" pitchFamily="2" charset="-122"/>
              </a:rPr>
              <a:t>数据仓库</a:t>
            </a:r>
          </a:p>
        </p:txBody>
      </p:sp>
      <p:sp>
        <p:nvSpPr>
          <p:cNvPr id="26778" name="Line 154"/>
          <p:cNvSpPr>
            <a:spLocks noChangeShapeType="1"/>
          </p:cNvSpPr>
          <p:nvPr/>
        </p:nvSpPr>
        <p:spPr bwMode="auto">
          <a:xfrm>
            <a:off x="7050088" y="3690938"/>
            <a:ext cx="0" cy="198120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nvGrpSpPr>
          <p:cNvPr id="26780" name="Group 156"/>
          <p:cNvGrpSpPr>
            <a:grpSpLocks/>
          </p:cNvGrpSpPr>
          <p:nvPr/>
        </p:nvGrpSpPr>
        <p:grpSpPr bwMode="auto">
          <a:xfrm>
            <a:off x="1266825" y="2439988"/>
            <a:ext cx="4926013" cy="3578225"/>
            <a:chOff x="798" y="1537"/>
            <a:chExt cx="3103" cy="2254"/>
          </a:xfrm>
        </p:grpSpPr>
        <p:sp>
          <p:nvSpPr>
            <p:cNvPr id="26701" name="Freeform 77"/>
            <p:cNvSpPr>
              <a:spLocks/>
            </p:cNvSpPr>
            <p:nvPr/>
          </p:nvSpPr>
          <p:spPr bwMode="auto">
            <a:xfrm>
              <a:off x="798" y="1537"/>
              <a:ext cx="3103" cy="2254"/>
            </a:xfrm>
            <a:custGeom>
              <a:avLst/>
              <a:gdLst>
                <a:gd name="T0" fmla="*/ 0 w 5764"/>
                <a:gd name="T1" fmla="*/ 0 h 6599"/>
                <a:gd name="T2" fmla="*/ 2968 w 5764"/>
                <a:gd name="T3" fmla="*/ 0 h 6599"/>
                <a:gd name="T4" fmla="*/ 2984 w 5764"/>
                <a:gd name="T5" fmla="*/ 825 h 6599"/>
                <a:gd name="T6" fmla="*/ 3884 w 5764"/>
                <a:gd name="T7" fmla="*/ 825 h 6599"/>
                <a:gd name="T8" fmla="*/ 3884 w 5764"/>
                <a:gd name="T9" fmla="*/ 3150 h 6599"/>
                <a:gd name="T10" fmla="*/ 3659 w 5764"/>
                <a:gd name="T11" fmla="*/ 3150 h 6599"/>
                <a:gd name="T12" fmla="*/ 3664 w 5764"/>
                <a:gd name="T13" fmla="*/ 5894 h 6599"/>
                <a:gd name="T14" fmla="*/ 5764 w 5764"/>
                <a:gd name="T15" fmla="*/ 5894 h 6599"/>
                <a:gd name="T16" fmla="*/ 5764 w 5764"/>
                <a:gd name="T17" fmla="*/ 6599 h 6599"/>
                <a:gd name="T18" fmla="*/ 3664 w 5764"/>
                <a:gd name="T19" fmla="*/ 6599 h 6599"/>
                <a:gd name="T20" fmla="*/ 4 w 5764"/>
                <a:gd name="T21" fmla="*/ 6599 h 6599"/>
                <a:gd name="T22" fmla="*/ 0 w 5764"/>
                <a:gd name="T23" fmla="*/ 0 h 6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4" h="6599">
                  <a:moveTo>
                    <a:pt x="0" y="0"/>
                  </a:moveTo>
                  <a:lnTo>
                    <a:pt x="2968" y="0"/>
                  </a:lnTo>
                  <a:lnTo>
                    <a:pt x="2984" y="825"/>
                  </a:lnTo>
                  <a:lnTo>
                    <a:pt x="3884" y="825"/>
                  </a:lnTo>
                  <a:lnTo>
                    <a:pt x="3884" y="3150"/>
                  </a:lnTo>
                  <a:lnTo>
                    <a:pt x="3659" y="3150"/>
                  </a:lnTo>
                  <a:lnTo>
                    <a:pt x="3664" y="5894"/>
                  </a:lnTo>
                  <a:lnTo>
                    <a:pt x="5764" y="5894"/>
                  </a:lnTo>
                  <a:lnTo>
                    <a:pt x="5764" y="6599"/>
                  </a:lnTo>
                  <a:lnTo>
                    <a:pt x="3664" y="6599"/>
                  </a:lnTo>
                  <a:lnTo>
                    <a:pt x="4" y="6599"/>
                  </a:lnTo>
                  <a:lnTo>
                    <a:pt x="0" y="0"/>
                  </a:lnTo>
                  <a:close/>
                </a:path>
              </a:pathLst>
            </a:custGeom>
            <a:solidFill>
              <a:srgbClr val="CCFFFF">
                <a:alpha val="50000"/>
              </a:srgbClr>
            </a:solidFill>
            <a:ln>
              <a:noFill/>
            </a:ln>
            <a:extLst>
              <a:ext uri="{91240B29-F687-4F45-9708-019B960494DF}">
                <a14:hiddenLine xmlns:a14="http://schemas.microsoft.com/office/drawing/2010/main" w="9525" cap="flat">
                  <a:solidFill>
                    <a:srgbClr val="000000"/>
                  </a:solidFill>
                  <a:prstDash val="solid"/>
                  <a:round/>
                  <a:headEnd/>
                  <a:tailEnd/>
                </a14:hiddenLine>
              </a:ext>
            </a:extLst>
          </p:spPr>
          <p:txBody>
            <a:bodyPr/>
            <a:lstStyle/>
            <a:p>
              <a:endParaRPr lang="zh-CN" altLang="en-US"/>
            </a:p>
          </p:txBody>
        </p:sp>
        <p:sp>
          <p:nvSpPr>
            <p:cNvPr id="26753" name="Rectangle 129"/>
            <p:cNvSpPr>
              <a:spLocks noChangeArrowheads="1"/>
            </p:cNvSpPr>
            <p:nvPr/>
          </p:nvSpPr>
          <p:spPr bwMode="auto">
            <a:xfrm>
              <a:off x="1152" y="2160"/>
              <a:ext cx="1296"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z="3600" b="1">
                  <a:solidFill>
                    <a:srgbClr val="000099"/>
                  </a:solidFill>
                  <a:latin typeface="华文新魏" panose="02010800040101010101" pitchFamily="2" charset="-122"/>
                  <a:ea typeface="华文新魏" panose="02010800040101010101" pitchFamily="2" charset="-122"/>
                </a:rPr>
                <a:t>狭义</a:t>
              </a:r>
            </a:p>
            <a:p>
              <a:r>
                <a:rPr lang="zh-CN" altLang="en-US" sz="3600" b="1">
                  <a:solidFill>
                    <a:srgbClr val="000099"/>
                  </a:solidFill>
                  <a:latin typeface="华文新魏" panose="02010800040101010101" pitchFamily="2" charset="-122"/>
                  <a:ea typeface="华文新魏" panose="02010800040101010101" pitchFamily="2" charset="-122"/>
                </a:rPr>
                <a:t>数字油田</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780"/>
                                        </p:tgtEl>
                                        <p:attrNameLst>
                                          <p:attrName>style.visibility</p:attrName>
                                        </p:attrNameLst>
                                      </p:cBhvr>
                                      <p:to>
                                        <p:strVal val="visible"/>
                                      </p:to>
                                    </p:set>
                                    <p:anim calcmode="lin" valueType="num">
                                      <p:cBhvr additive="base">
                                        <p:cTn id="7" dur="500" fill="hold"/>
                                        <p:tgtEl>
                                          <p:spTgt spid="26780"/>
                                        </p:tgtEl>
                                        <p:attrNameLst>
                                          <p:attrName>ppt_x</p:attrName>
                                        </p:attrNameLst>
                                      </p:cBhvr>
                                      <p:tavLst>
                                        <p:tav tm="0">
                                          <p:val>
                                            <p:strVal val="0-#ppt_w/2"/>
                                          </p:val>
                                        </p:tav>
                                        <p:tav tm="100000">
                                          <p:val>
                                            <p:strVal val="#ppt_x"/>
                                          </p:val>
                                        </p:tav>
                                      </p:tavLst>
                                    </p:anim>
                                    <p:anim calcmode="lin" valueType="num">
                                      <p:cBhvr additive="base">
                                        <p:cTn id="8" dur="500" fill="hold"/>
                                        <p:tgtEl>
                                          <p:spTgt spid="267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2" name="Rectangle 14"/>
          <p:cNvSpPr>
            <a:spLocks noChangeArrowheads="1"/>
          </p:cNvSpPr>
          <p:nvPr/>
        </p:nvSpPr>
        <p:spPr bwMode="auto">
          <a:xfrm>
            <a:off x="4648200" y="3810000"/>
            <a:ext cx="4343400" cy="274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a:lnSpc>
                <a:spcPct val="40000"/>
              </a:lnSpc>
              <a:spcBef>
                <a:spcPct val="50000"/>
              </a:spcBef>
            </a:pPr>
            <a:endParaRPr lang="en-US" altLang="zh-CN" sz="1600">
              <a:solidFill>
                <a:schemeClr val="bg1"/>
              </a:solidFill>
              <a:latin typeface="宋体" panose="02010600030101010101" pitchFamily="2" charset="-122"/>
            </a:endParaRPr>
          </a:p>
          <a:p>
            <a:pPr algn="l">
              <a:lnSpc>
                <a:spcPct val="40000"/>
              </a:lnSpc>
              <a:spcBef>
                <a:spcPct val="50000"/>
              </a:spcBef>
            </a:pPr>
            <a:r>
              <a:rPr lang="zh-CN" altLang="en-US" sz="1600">
                <a:solidFill>
                  <a:schemeClr val="bg1"/>
                </a:solidFill>
                <a:latin typeface="宋体" panose="02010600030101010101" pitchFamily="2" charset="-122"/>
              </a:rPr>
              <a:t>计算机网络技术</a:t>
            </a:r>
          </a:p>
          <a:p>
            <a:pPr algn="l">
              <a:lnSpc>
                <a:spcPct val="40000"/>
              </a:lnSpc>
              <a:spcBef>
                <a:spcPct val="50000"/>
              </a:spcBef>
            </a:pPr>
            <a:r>
              <a:rPr lang="zh-CN" altLang="en-US" sz="1600">
                <a:solidFill>
                  <a:schemeClr val="bg1"/>
                </a:solidFill>
                <a:latin typeface="宋体" panose="02010600030101010101" pitchFamily="2" charset="-122"/>
              </a:rPr>
              <a:t>信息采集、处理、解释、应用技术</a:t>
            </a:r>
          </a:p>
          <a:p>
            <a:pPr algn="l">
              <a:lnSpc>
                <a:spcPct val="40000"/>
              </a:lnSpc>
              <a:spcBef>
                <a:spcPct val="50000"/>
              </a:spcBef>
            </a:pPr>
            <a:r>
              <a:rPr lang="en-US" altLang="zh-CN" sz="1600">
                <a:solidFill>
                  <a:schemeClr val="bg1"/>
                </a:solidFill>
                <a:latin typeface="宋体" panose="02010600030101010101" pitchFamily="2" charset="-122"/>
              </a:rPr>
              <a:t>OpenGIS</a:t>
            </a:r>
            <a:r>
              <a:rPr lang="zh-CN" altLang="en-US" sz="1600">
                <a:solidFill>
                  <a:schemeClr val="bg1"/>
                </a:solidFill>
                <a:latin typeface="宋体" panose="02010600030101010101" pitchFamily="2" charset="-122"/>
              </a:rPr>
              <a:t>和</a:t>
            </a:r>
            <a:r>
              <a:rPr lang="en-US" altLang="zh-CN" sz="1600">
                <a:solidFill>
                  <a:schemeClr val="bg1"/>
                </a:solidFill>
                <a:latin typeface="宋体" panose="02010600030101010101" pitchFamily="2" charset="-122"/>
              </a:rPr>
              <a:t>WebGIS</a:t>
            </a:r>
            <a:r>
              <a:rPr lang="zh-CN" altLang="en-US" sz="1600">
                <a:solidFill>
                  <a:schemeClr val="bg1"/>
                </a:solidFill>
                <a:latin typeface="宋体" panose="02010600030101010101" pitchFamily="2" charset="-122"/>
              </a:rPr>
              <a:t>技术</a:t>
            </a:r>
          </a:p>
          <a:p>
            <a:pPr algn="l">
              <a:lnSpc>
                <a:spcPct val="40000"/>
              </a:lnSpc>
              <a:spcBef>
                <a:spcPct val="50000"/>
              </a:spcBef>
            </a:pPr>
            <a:r>
              <a:rPr lang="zh-CN" altLang="en-US" sz="1600">
                <a:solidFill>
                  <a:schemeClr val="bg1"/>
                </a:solidFill>
                <a:latin typeface="宋体" panose="02010600030101010101" pitchFamily="2" charset="-122"/>
              </a:rPr>
              <a:t>软件工程技术</a:t>
            </a:r>
          </a:p>
          <a:p>
            <a:pPr algn="l">
              <a:lnSpc>
                <a:spcPct val="40000"/>
              </a:lnSpc>
              <a:spcBef>
                <a:spcPct val="50000"/>
              </a:spcBef>
            </a:pPr>
            <a:r>
              <a:rPr lang="zh-CN" altLang="en-US" sz="1600">
                <a:solidFill>
                  <a:schemeClr val="bg1"/>
                </a:solidFill>
                <a:latin typeface="宋体" panose="02010600030101010101" pitchFamily="2" charset="-122"/>
              </a:rPr>
              <a:t>数据库管理技术、数据仓库技术及数据银行技术</a:t>
            </a:r>
          </a:p>
          <a:p>
            <a:pPr algn="l">
              <a:lnSpc>
                <a:spcPct val="40000"/>
              </a:lnSpc>
              <a:spcBef>
                <a:spcPct val="50000"/>
              </a:spcBef>
            </a:pPr>
            <a:r>
              <a:rPr lang="zh-CN" altLang="en-US" sz="1600">
                <a:solidFill>
                  <a:schemeClr val="bg1"/>
                </a:solidFill>
                <a:latin typeface="宋体" panose="02010600030101010101" pitchFamily="2" charset="-122"/>
              </a:rPr>
              <a:t>虚拟现实技术</a:t>
            </a:r>
          </a:p>
          <a:p>
            <a:pPr algn="l">
              <a:lnSpc>
                <a:spcPct val="40000"/>
              </a:lnSpc>
              <a:spcBef>
                <a:spcPct val="50000"/>
              </a:spcBef>
            </a:pPr>
            <a:r>
              <a:rPr lang="zh-CN" altLang="en-US" sz="1600">
                <a:solidFill>
                  <a:schemeClr val="bg1"/>
                </a:solidFill>
                <a:latin typeface="宋体" panose="02010600030101010101" pitchFamily="2" charset="-122"/>
              </a:rPr>
              <a:t>海量存储技术</a:t>
            </a:r>
          </a:p>
          <a:p>
            <a:pPr algn="l">
              <a:lnSpc>
                <a:spcPct val="40000"/>
              </a:lnSpc>
              <a:spcBef>
                <a:spcPct val="50000"/>
              </a:spcBef>
            </a:pPr>
            <a:r>
              <a:rPr lang="zh-CN" altLang="en-US" sz="1600">
                <a:solidFill>
                  <a:schemeClr val="bg1"/>
                </a:solidFill>
                <a:latin typeface="宋体" panose="02010600030101010101" pitchFamily="2" charset="-122"/>
              </a:rPr>
              <a:t>并行计算、移动计算技术</a:t>
            </a:r>
          </a:p>
          <a:p>
            <a:pPr algn="l">
              <a:lnSpc>
                <a:spcPct val="40000"/>
              </a:lnSpc>
              <a:spcBef>
                <a:spcPct val="50000"/>
              </a:spcBef>
            </a:pPr>
            <a:r>
              <a:rPr lang="zh-CN" altLang="en-US" sz="1600">
                <a:solidFill>
                  <a:schemeClr val="bg1"/>
                </a:solidFill>
                <a:latin typeface="宋体" panose="02010600030101010101" pitchFamily="2" charset="-122"/>
              </a:rPr>
              <a:t>信息流分析技术</a:t>
            </a:r>
          </a:p>
          <a:p>
            <a:pPr algn="l">
              <a:lnSpc>
                <a:spcPct val="40000"/>
              </a:lnSpc>
              <a:spcBef>
                <a:spcPct val="50000"/>
              </a:spcBef>
            </a:pPr>
            <a:r>
              <a:rPr lang="zh-CN" altLang="en-US" sz="1600">
                <a:solidFill>
                  <a:schemeClr val="bg1"/>
                </a:solidFill>
                <a:latin typeface="宋体" panose="02010600030101010101" pitchFamily="2" charset="-122"/>
              </a:rPr>
              <a:t>协同工作技术</a:t>
            </a:r>
          </a:p>
          <a:p>
            <a:pPr algn="l">
              <a:lnSpc>
                <a:spcPct val="40000"/>
              </a:lnSpc>
              <a:spcBef>
                <a:spcPct val="50000"/>
              </a:spcBef>
            </a:pPr>
            <a:r>
              <a:rPr lang="zh-CN" altLang="en-US" sz="1600">
                <a:solidFill>
                  <a:schemeClr val="bg1"/>
                </a:solidFill>
                <a:latin typeface="宋体" panose="02010600030101010101" pitchFamily="2" charset="-122"/>
              </a:rPr>
              <a:t>企业信息门户技术</a:t>
            </a:r>
            <a:endParaRPr lang="zh-CN" altLang="en-US">
              <a:solidFill>
                <a:schemeClr val="bg1"/>
              </a:solidFill>
            </a:endParaRPr>
          </a:p>
        </p:txBody>
      </p:sp>
      <p:sp>
        <p:nvSpPr>
          <p:cNvPr id="27650" name="Rectangle 2"/>
          <p:cNvSpPr>
            <a:spLocks noChangeArrowheads="1"/>
          </p:cNvSpPr>
          <p:nvPr/>
        </p:nvSpPr>
        <p:spPr bwMode="auto">
          <a:xfrm>
            <a:off x="319088" y="639763"/>
            <a:ext cx="47863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数字油田的关键技术</a:t>
            </a:r>
          </a:p>
        </p:txBody>
      </p:sp>
      <p:sp>
        <p:nvSpPr>
          <p:cNvPr id="27655" name="Rectangle 7"/>
          <p:cNvSpPr>
            <a:spLocks noChangeArrowheads="1"/>
          </p:cNvSpPr>
          <p:nvPr/>
        </p:nvSpPr>
        <p:spPr bwMode="auto">
          <a:xfrm>
            <a:off x="406400" y="1349375"/>
            <a:ext cx="99695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80000"/>
              </a:lnSpc>
              <a:spcBef>
                <a:spcPct val="50000"/>
              </a:spcBef>
            </a:pPr>
            <a:r>
              <a:rPr lang="zh-CN" altLang="en-US" sz="3200">
                <a:solidFill>
                  <a:srgbClr val="FFFF00"/>
                </a:solidFill>
                <a:latin typeface="黑体" panose="02010609060101010101" pitchFamily="49" charset="-122"/>
                <a:ea typeface="黑体" panose="02010609060101010101" pitchFamily="49" charset="-122"/>
              </a:rPr>
              <a:t>地学</a:t>
            </a:r>
          </a:p>
        </p:txBody>
      </p:sp>
      <p:sp>
        <p:nvSpPr>
          <p:cNvPr id="27656" name="Rectangle 8"/>
          <p:cNvSpPr>
            <a:spLocks noChangeArrowheads="1"/>
          </p:cNvSpPr>
          <p:nvPr/>
        </p:nvSpPr>
        <p:spPr bwMode="auto">
          <a:xfrm>
            <a:off x="6705600" y="1371600"/>
            <a:ext cx="18097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latin typeface="黑体" panose="02010609060101010101" pitchFamily="49" charset="-122"/>
                <a:ea typeface="黑体" panose="02010609060101010101" pitchFamily="49" charset="-122"/>
              </a:rPr>
              <a:t>石油工程</a:t>
            </a:r>
          </a:p>
        </p:txBody>
      </p:sp>
      <p:sp>
        <p:nvSpPr>
          <p:cNvPr id="27657" name="Rectangle 9"/>
          <p:cNvSpPr>
            <a:spLocks noChangeArrowheads="1"/>
          </p:cNvSpPr>
          <p:nvPr/>
        </p:nvSpPr>
        <p:spPr bwMode="auto">
          <a:xfrm>
            <a:off x="6934200" y="5821363"/>
            <a:ext cx="140335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latin typeface="黑体" panose="02010609060101010101" pitchFamily="49" charset="-122"/>
                <a:ea typeface="黑体" panose="02010609060101010101" pitchFamily="49" charset="-122"/>
              </a:rPr>
              <a:t>信息学</a:t>
            </a:r>
          </a:p>
        </p:txBody>
      </p:sp>
      <p:sp>
        <p:nvSpPr>
          <p:cNvPr id="27658" name="Rectangle 10"/>
          <p:cNvSpPr>
            <a:spLocks noChangeArrowheads="1"/>
          </p:cNvSpPr>
          <p:nvPr/>
        </p:nvSpPr>
        <p:spPr bwMode="auto">
          <a:xfrm>
            <a:off x="76200" y="5715000"/>
            <a:ext cx="1403350" cy="433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70000"/>
              </a:lnSpc>
              <a:spcBef>
                <a:spcPct val="50000"/>
              </a:spcBef>
            </a:pPr>
            <a:r>
              <a:rPr lang="zh-CN" altLang="en-US" sz="3200">
                <a:solidFill>
                  <a:srgbClr val="FFFF00"/>
                </a:solidFill>
                <a:latin typeface="黑体" panose="02010609060101010101" pitchFamily="49" charset="-122"/>
                <a:ea typeface="黑体" panose="02010609060101010101" pitchFamily="49" charset="-122"/>
              </a:rPr>
              <a:t>管理学</a:t>
            </a:r>
          </a:p>
        </p:txBody>
      </p:sp>
      <p:sp>
        <p:nvSpPr>
          <p:cNvPr id="27659" name="Rectangle 11"/>
          <p:cNvSpPr>
            <a:spLocks noChangeArrowheads="1"/>
          </p:cNvSpPr>
          <p:nvPr/>
        </p:nvSpPr>
        <p:spPr bwMode="auto">
          <a:xfrm>
            <a:off x="1371600" y="1371600"/>
            <a:ext cx="2819400" cy="220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a:lnSpc>
                <a:spcPct val="40000"/>
              </a:lnSpc>
              <a:spcBef>
                <a:spcPct val="50000"/>
              </a:spcBef>
            </a:pPr>
            <a:endParaRPr lang="en-US" altLang="zh-CN" sz="1600">
              <a:solidFill>
                <a:schemeClr val="bg1"/>
              </a:solidFill>
              <a:latin typeface="宋体" panose="02010600030101010101" pitchFamily="2" charset="-122"/>
            </a:endParaRPr>
          </a:p>
          <a:p>
            <a:pPr algn="l">
              <a:lnSpc>
                <a:spcPct val="40000"/>
              </a:lnSpc>
              <a:spcBef>
                <a:spcPct val="50000"/>
              </a:spcBef>
            </a:pPr>
            <a:r>
              <a:rPr lang="zh-CN" altLang="en-US" sz="1600">
                <a:solidFill>
                  <a:schemeClr val="bg1"/>
                </a:solidFill>
                <a:latin typeface="宋体" panose="02010600030101010101" pitchFamily="2" charset="-122"/>
              </a:rPr>
              <a:t>石油天然气地质理论</a:t>
            </a:r>
          </a:p>
          <a:p>
            <a:pPr algn="l">
              <a:lnSpc>
                <a:spcPct val="40000"/>
              </a:lnSpc>
              <a:spcBef>
                <a:spcPct val="50000"/>
              </a:spcBef>
            </a:pPr>
            <a:r>
              <a:rPr lang="zh-CN" altLang="en-US" sz="1600">
                <a:solidFill>
                  <a:schemeClr val="bg1"/>
                </a:solidFill>
                <a:latin typeface="宋体" panose="02010600030101010101" pitchFamily="2" charset="-122"/>
              </a:rPr>
              <a:t>沉积学理论</a:t>
            </a:r>
          </a:p>
          <a:p>
            <a:pPr algn="l">
              <a:lnSpc>
                <a:spcPct val="40000"/>
              </a:lnSpc>
              <a:spcBef>
                <a:spcPct val="50000"/>
              </a:spcBef>
            </a:pPr>
            <a:r>
              <a:rPr lang="zh-CN" altLang="en-US" sz="1600">
                <a:solidFill>
                  <a:schemeClr val="bg1"/>
                </a:solidFill>
                <a:latin typeface="宋体" panose="02010600030101010101" pitchFamily="2" charset="-122"/>
              </a:rPr>
              <a:t>地球物理与化学理论</a:t>
            </a:r>
          </a:p>
          <a:p>
            <a:pPr algn="l">
              <a:lnSpc>
                <a:spcPct val="40000"/>
              </a:lnSpc>
              <a:spcBef>
                <a:spcPct val="50000"/>
              </a:spcBef>
            </a:pPr>
            <a:r>
              <a:rPr lang="zh-CN" altLang="en-US" sz="1600">
                <a:solidFill>
                  <a:schemeClr val="bg1"/>
                </a:solidFill>
                <a:latin typeface="宋体" panose="02010600030101010101" pitchFamily="2" charset="-122"/>
              </a:rPr>
              <a:t>地质建模技术</a:t>
            </a:r>
          </a:p>
          <a:p>
            <a:pPr algn="l">
              <a:lnSpc>
                <a:spcPct val="40000"/>
              </a:lnSpc>
              <a:spcBef>
                <a:spcPct val="50000"/>
              </a:spcBef>
            </a:pPr>
            <a:r>
              <a:rPr lang="zh-CN" altLang="en-US" sz="1600">
                <a:solidFill>
                  <a:schemeClr val="bg1"/>
                </a:solidFill>
                <a:latin typeface="宋体" panose="02010600030101010101" pitchFamily="2" charset="-122"/>
              </a:rPr>
              <a:t>地理学应用技术</a:t>
            </a:r>
          </a:p>
          <a:p>
            <a:pPr algn="l">
              <a:lnSpc>
                <a:spcPct val="40000"/>
              </a:lnSpc>
              <a:spcBef>
                <a:spcPct val="50000"/>
              </a:spcBef>
            </a:pPr>
            <a:r>
              <a:rPr lang="zh-CN" altLang="en-US" sz="1600">
                <a:solidFill>
                  <a:schemeClr val="bg1"/>
                </a:solidFill>
                <a:latin typeface="宋体" panose="02010600030101010101" pitchFamily="2" charset="-122"/>
              </a:rPr>
              <a:t>空间定位技术</a:t>
            </a:r>
          </a:p>
          <a:p>
            <a:pPr algn="l">
              <a:lnSpc>
                <a:spcPct val="40000"/>
              </a:lnSpc>
              <a:spcBef>
                <a:spcPct val="50000"/>
              </a:spcBef>
            </a:pPr>
            <a:r>
              <a:rPr lang="zh-CN" altLang="en-US" sz="1600">
                <a:solidFill>
                  <a:schemeClr val="bg1"/>
                </a:solidFill>
                <a:latin typeface="宋体" panose="02010600030101010101" pitchFamily="2" charset="-122"/>
              </a:rPr>
              <a:t>制图理论</a:t>
            </a:r>
          </a:p>
        </p:txBody>
      </p:sp>
      <p:sp>
        <p:nvSpPr>
          <p:cNvPr id="27660" name="Rectangle 12"/>
          <p:cNvSpPr>
            <a:spLocks noChangeArrowheads="1"/>
          </p:cNvSpPr>
          <p:nvPr/>
        </p:nvSpPr>
        <p:spPr bwMode="auto">
          <a:xfrm>
            <a:off x="4648200" y="1447800"/>
            <a:ext cx="32004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a:lnSpc>
                <a:spcPct val="50000"/>
              </a:lnSpc>
              <a:spcBef>
                <a:spcPct val="50000"/>
              </a:spcBef>
            </a:pPr>
            <a:endParaRPr lang="en-US" altLang="zh-CN" sz="1600">
              <a:solidFill>
                <a:schemeClr val="bg1"/>
              </a:solidFill>
              <a:latin typeface="宋体" panose="02010600030101010101" pitchFamily="2" charset="-122"/>
            </a:endParaRPr>
          </a:p>
          <a:p>
            <a:pPr algn="l">
              <a:lnSpc>
                <a:spcPct val="50000"/>
              </a:lnSpc>
              <a:spcBef>
                <a:spcPct val="50000"/>
              </a:spcBef>
            </a:pPr>
            <a:r>
              <a:rPr lang="zh-CN" altLang="en-US" sz="1600">
                <a:solidFill>
                  <a:schemeClr val="bg1"/>
                </a:solidFill>
                <a:latin typeface="宋体" panose="02010600030101010101" pitchFamily="2" charset="-122"/>
              </a:rPr>
              <a:t>地震与非震勘探技术</a:t>
            </a:r>
          </a:p>
          <a:p>
            <a:pPr algn="l">
              <a:lnSpc>
                <a:spcPct val="50000"/>
              </a:lnSpc>
              <a:spcBef>
                <a:spcPct val="50000"/>
              </a:spcBef>
            </a:pPr>
            <a:r>
              <a:rPr lang="zh-CN" altLang="en-US" sz="1600">
                <a:solidFill>
                  <a:schemeClr val="bg1"/>
                </a:solidFill>
                <a:latin typeface="宋体" panose="02010600030101010101" pitchFamily="2" charset="-122"/>
              </a:rPr>
              <a:t>油田开发与采油工艺技术</a:t>
            </a:r>
          </a:p>
          <a:p>
            <a:pPr algn="l">
              <a:lnSpc>
                <a:spcPct val="50000"/>
              </a:lnSpc>
              <a:spcBef>
                <a:spcPct val="50000"/>
              </a:spcBef>
            </a:pPr>
            <a:r>
              <a:rPr lang="zh-CN" altLang="en-US" sz="1600">
                <a:solidFill>
                  <a:schemeClr val="bg1"/>
                </a:solidFill>
                <a:latin typeface="宋体" panose="02010600030101010101" pitchFamily="2" charset="-122"/>
              </a:rPr>
              <a:t>钻井、测井、录井、试油技术</a:t>
            </a:r>
          </a:p>
          <a:p>
            <a:pPr algn="l">
              <a:lnSpc>
                <a:spcPct val="50000"/>
              </a:lnSpc>
              <a:spcBef>
                <a:spcPct val="50000"/>
              </a:spcBef>
            </a:pPr>
            <a:r>
              <a:rPr lang="zh-CN" altLang="en-US" sz="1600">
                <a:solidFill>
                  <a:schemeClr val="bg1"/>
                </a:solidFill>
                <a:latin typeface="宋体" panose="02010600030101010101" pitchFamily="2" charset="-122"/>
              </a:rPr>
              <a:t>油气集输技术</a:t>
            </a:r>
          </a:p>
          <a:p>
            <a:pPr algn="l">
              <a:lnSpc>
                <a:spcPct val="50000"/>
              </a:lnSpc>
              <a:spcBef>
                <a:spcPct val="50000"/>
              </a:spcBef>
            </a:pPr>
            <a:r>
              <a:rPr lang="zh-CN" altLang="en-US" sz="1600">
                <a:solidFill>
                  <a:schemeClr val="bg1"/>
                </a:solidFill>
                <a:latin typeface="宋体" panose="02010600030101010101" pitchFamily="2" charset="-122"/>
              </a:rPr>
              <a:t>地面建设技术</a:t>
            </a:r>
          </a:p>
          <a:p>
            <a:pPr algn="l">
              <a:lnSpc>
                <a:spcPct val="50000"/>
              </a:lnSpc>
              <a:spcBef>
                <a:spcPct val="50000"/>
              </a:spcBef>
            </a:pPr>
            <a:r>
              <a:rPr lang="zh-CN" altLang="en-US" sz="1600">
                <a:solidFill>
                  <a:schemeClr val="bg1"/>
                </a:solidFill>
                <a:latin typeface="宋体" panose="02010600030101010101" pitchFamily="2" charset="-122"/>
              </a:rPr>
              <a:t>设施监控、自动化技术</a:t>
            </a:r>
            <a:endParaRPr lang="zh-CN" altLang="en-US">
              <a:solidFill>
                <a:schemeClr val="bg1"/>
              </a:solidFill>
            </a:endParaRPr>
          </a:p>
        </p:txBody>
      </p:sp>
      <p:sp>
        <p:nvSpPr>
          <p:cNvPr id="27661" name="Rectangle 13"/>
          <p:cNvSpPr>
            <a:spLocks noChangeArrowheads="1"/>
          </p:cNvSpPr>
          <p:nvPr/>
        </p:nvSpPr>
        <p:spPr bwMode="auto">
          <a:xfrm>
            <a:off x="1371600" y="3810000"/>
            <a:ext cx="2286000" cy="281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l">
              <a:lnSpc>
                <a:spcPct val="50000"/>
              </a:lnSpc>
              <a:spcBef>
                <a:spcPct val="50000"/>
              </a:spcBef>
            </a:pPr>
            <a:endParaRPr lang="en-US" altLang="zh-CN" sz="1600">
              <a:solidFill>
                <a:schemeClr val="bg1"/>
              </a:solidFill>
              <a:latin typeface="宋体" panose="02010600030101010101" pitchFamily="2" charset="-122"/>
            </a:endParaRPr>
          </a:p>
          <a:p>
            <a:pPr algn="l">
              <a:lnSpc>
                <a:spcPct val="50000"/>
              </a:lnSpc>
              <a:spcBef>
                <a:spcPct val="50000"/>
              </a:spcBef>
            </a:pPr>
            <a:r>
              <a:rPr lang="zh-CN" altLang="en-US" sz="1600">
                <a:solidFill>
                  <a:schemeClr val="bg1"/>
                </a:solidFill>
                <a:latin typeface="宋体" panose="02010600030101010101" pitchFamily="2" charset="-122"/>
              </a:rPr>
              <a:t>企业战略管理技术</a:t>
            </a:r>
          </a:p>
          <a:p>
            <a:pPr algn="l">
              <a:lnSpc>
                <a:spcPct val="50000"/>
              </a:lnSpc>
              <a:spcBef>
                <a:spcPct val="50000"/>
              </a:spcBef>
            </a:pPr>
            <a:r>
              <a:rPr lang="zh-CN" altLang="en-US" sz="1600">
                <a:solidFill>
                  <a:schemeClr val="bg1"/>
                </a:solidFill>
                <a:latin typeface="宋体" panose="02010600030101010101" pitchFamily="2" charset="-122"/>
              </a:rPr>
              <a:t>系统工程理论</a:t>
            </a:r>
          </a:p>
          <a:p>
            <a:pPr algn="l">
              <a:lnSpc>
                <a:spcPct val="50000"/>
              </a:lnSpc>
              <a:spcBef>
                <a:spcPct val="50000"/>
              </a:spcBef>
            </a:pPr>
            <a:r>
              <a:rPr lang="zh-CN" altLang="en-US" sz="1600">
                <a:solidFill>
                  <a:schemeClr val="bg1"/>
                </a:solidFill>
                <a:latin typeface="宋体" panose="02010600030101010101" pitchFamily="2" charset="-122"/>
              </a:rPr>
              <a:t>组织管理技术</a:t>
            </a:r>
          </a:p>
          <a:p>
            <a:pPr algn="l">
              <a:lnSpc>
                <a:spcPct val="50000"/>
              </a:lnSpc>
              <a:spcBef>
                <a:spcPct val="50000"/>
              </a:spcBef>
            </a:pPr>
            <a:r>
              <a:rPr lang="zh-CN" altLang="en-US" sz="1600">
                <a:solidFill>
                  <a:schemeClr val="bg1"/>
                </a:solidFill>
                <a:latin typeface="宋体" panose="02010600030101010101" pitchFamily="2" charset="-122"/>
              </a:rPr>
              <a:t>风险分析技术</a:t>
            </a:r>
          </a:p>
          <a:p>
            <a:pPr algn="l">
              <a:lnSpc>
                <a:spcPct val="50000"/>
              </a:lnSpc>
              <a:spcBef>
                <a:spcPct val="50000"/>
              </a:spcBef>
            </a:pPr>
            <a:r>
              <a:rPr lang="en-US" altLang="zh-CN" sz="1600">
                <a:solidFill>
                  <a:schemeClr val="bg1"/>
                </a:solidFill>
                <a:latin typeface="宋体" panose="02010600030101010101" pitchFamily="2" charset="-122"/>
              </a:rPr>
              <a:t>ERP</a:t>
            </a:r>
            <a:r>
              <a:rPr lang="zh-CN" altLang="en-US" sz="1600">
                <a:solidFill>
                  <a:schemeClr val="bg1"/>
                </a:solidFill>
                <a:latin typeface="宋体" panose="02010600030101010101" pitchFamily="2" charset="-122"/>
              </a:rPr>
              <a:t>技术</a:t>
            </a:r>
          </a:p>
          <a:p>
            <a:pPr algn="l">
              <a:lnSpc>
                <a:spcPct val="50000"/>
              </a:lnSpc>
              <a:spcBef>
                <a:spcPct val="50000"/>
              </a:spcBef>
            </a:pPr>
            <a:r>
              <a:rPr lang="en-US" altLang="zh-CN" sz="1600">
                <a:solidFill>
                  <a:schemeClr val="bg1"/>
                </a:solidFill>
                <a:latin typeface="宋体" panose="02010600030101010101" pitchFamily="2" charset="-122"/>
              </a:rPr>
              <a:t>BPR</a:t>
            </a:r>
            <a:r>
              <a:rPr lang="zh-CN" altLang="en-US" sz="1600">
                <a:solidFill>
                  <a:schemeClr val="bg1"/>
                </a:solidFill>
                <a:latin typeface="宋体" panose="02010600030101010101" pitchFamily="2" charset="-122"/>
              </a:rPr>
              <a:t>技术</a:t>
            </a:r>
          </a:p>
          <a:p>
            <a:pPr algn="l">
              <a:lnSpc>
                <a:spcPct val="50000"/>
              </a:lnSpc>
              <a:spcBef>
                <a:spcPct val="50000"/>
              </a:spcBef>
            </a:pPr>
            <a:r>
              <a:rPr lang="zh-CN" altLang="en-US" sz="1600">
                <a:solidFill>
                  <a:schemeClr val="bg1"/>
                </a:solidFill>
                <a:latin typeface="宋体" panose="02010600030101010101" pitchFamily="2" charset="-122"/>
              </a:rPr>
              <a:t>电子商务技术</a:t>
            </a:r>
          </a:p>
          <a:p>
            <a:pPr algn="l">
              <a:lnSpc>
                <a:spcPct val="50000"/>
              </a:lnSpc>
              <a:spcBef>
                <a:spcPct val="50000"/>
              </a:spcBef>
            </a:pPr>
            <a:r>
              <a:rPr lang="zh-CN" altLang="en-US" sz="1600">
                <a:solidFill>
                  <a:schemeClr val="bg1"/>
                </a:solidFill>
                <a:latin typeface="宋体" panose="02010600030101010101" pitchFamily="2" charset="-122"/>
              </a:rPr>
              <a:t>信息管理技术</a:t>
            </a:r>
          </a:p>
          <a:p>
            <a:pPr algn="l">
              <a:lnSpc>
                <a:spcPct val="50000"/>
              </a:lnSpc>
              <a:spcBef>
                <a:spcPct val="50000"/>
              </a:spcBef>
            </a:pPr>
            <a:r>
              <a:rPr lang="zh-CN" altLang="en-US" sz="1600">
                <a:solidFill>
                  <a:schemeClr val="bg1"/>
                </a:solidFill>
                <a:latin typeface="宋体" panose="02010600030101010101" pitchFamily="2" charset="-122"/>
              </a:rPr>
              <a:t>知识管理技术</a:t>
            </a:r>
          </a:p>
          <a:p>
            <a:pPr algn="l">
              <a:lnSpc>
                <a:spcPct val="50000"/>
              </a:lnSpc>
              <a:spcBef>
                <a:spcPct val="50000"/>
              </a:spcBef>
            </a:pPr>
            <a:r>
              <a:rPr lang="zh-CN" altLang="en-US" sz="1600">
                <a:solidFill>
                  <a:schemeClr val="bg1"/>
                </a:solidFill>
                <a:latin typeface="宋体" panose="02010600030101010101" pitchFamily="2" charset="-122"/>
              </a:rPr>
              <a:t>项目管理技术</a:t>
            </a:r>
            <a:endParaRPr lang="zh-CN" altLang="en-US">
              <a:solidFill>
                <a:schemeClr val="bg1"/>
              </a:solidFill>
            </a:endParaRPr>
          </a:p>
        </p:txBody>
      </p:sp>
      <p:sp>
        <p:nvSpPr>
          <p:cNvPr id="27663" name="Line 15"/>
          <p:cNvSpPr>
            <a:spLocks noChangeShapeType="1"/>
          </p:cNvSpPr>
          <p:nvPr/>
        </p:nvSpPr>
        <p:spPr bwMode="auto">
          <a:xfrm>
            <a:off x="228600" y="3657600"/>
            <a:ext cx="8763000" cy="0"/>
          </a:xfrm>
          <a:prstGeom prst="line">
            <a:avLst/>
          </a:prstGeom>
          <a:noFill/>
          <a:ln w="762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7664" name="Line 16"/>
          <p:cNvSpPr>
            <a:spLocks noChangeShapeType="1"/>
          </p:cNvSpPr>
          <p:nvPr/>
        </p:nvSpPr>
        <p:spPr bwMode="auto">
          <a:xfrm flipV="1">
            <a:off x="4419600" y="1066800"/>
            <a:ext cx="0" cy="5562600"/>
          </a:xfrm>
          <a:prstGeom prst="line">
            <a:avLst/>
          </a:prstGeom>
          <a:noFill/>
          <a:ln w="762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6"/>
          <p:cNvSpPr>
            <a:spLocks noChangeArrowheads="1"/>
          </p:cNvSpPr>
          <p:nvPr/>
        </p:nvSpPr>
        <p:spPr bwMode="auto">
          <a:xfrm>
            <a:off x="3505200" y="4495800"/>
            <a:ext cx="5410200" cy="2133600"/>
          </a:xfrm>
          <a:prstGeom prst="rect">
            <a:avLst/>
          </a:prstGeom>
          <a:solidFill>
            <a:schemeClr val="accent2"/>
          </a:solidFill>
          <a:ln w="9525">
            <a:miter lim="800000"/>
            <a:headEnd/>
            <a:tailEnd/>
          </a:ln>
          <a:effectLst/>
          <a:scene3d>
            <a:camera prst="legacyObliqueTopRight"/>
            <a:lightRig rig="legacyFlat3" dir="b"/>
          </a:scene3d>
          <a:sp3d extrusionH="1000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28674" name="Rectangle 2"/>
          <p:cNvSpPr>
            <a:spLocks noChangeArrowheads="1"/>
          </p:cNvSpPr>
          <p:nvPr/>
        </p:nvSpPr>
        <p:spPr bwMode="auto">
          <a:xfrm>
            <a:off x="319088" y="639763"/>
            <a:ext cx="6005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数字油田应用效果预测</a:t>
            </a:r>
          </a:p>
        </p:txBody>
      </p:sp>
      <p:sp>
        <p:nvSpPr>
          <p:cNvPr id="28675" name="Rectangle 3"/>
          <p:cNvSpPr>
            <a:spLocks noChangeArrowheads="1"/>
          </p:cNvSpPr>
          <p:nvPr/>
        </p:nvSpPr>
        <p:spPr bwMode="auto">
          <a:xfrm>
            <a:off x="1143000" y="1622425"/>
            <a:ext cx="4572000" cy="272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60000"/>
              </a:lnSpc>
              <a:spcBef>
                <a:spcPct val="50000"/>
              </a:spcBef>
              <a:buFont typeface="Wingdings" panose="05000000000000000000" pitchFamily="2" charset="2"/>
              <a:buChar char="q"/>
            </a:pPr>
            <a:r>
              <a:rPr lang="en-US" altLang="zh-CN">
                <a:solidFill>
                  <a:schemeClr val="bg1"/>
                </a:solidFill>
              </a:rPr>
              <a:t>  </a:t>
            </a:r>
            <a:r>
              <a:rPr lang="zh-CN" altLang="en-US">
                <a:solidFill>
                  <a:schemeClr val="bg1"/>
                </a:solidFill>
              </a:rPr>
              <a:t>跨地域协同工作</a:t>
            </a:r>
          </a:p>
          <a:p>
            <a:pPr algn="l">
              <a:lnSpc>
                <a:spcPct val="60000"/>
              </a:lnSpc>
              <a:spcBef>
                <a:spcPct val="50000"/>
              </a:spcBef>
              <a:buFont typeface="Wingdings" panose="05000000000000000000" pitchFamily="2" charset="2"/>
              <a:buChar char="q"/>
            </a:pPr>
            <a:r>
              <a:rPr lang="zh-CN" altLang="en-US">
                <a:solidFill>
                  <a:schemeClr val="bg1"/>
                </a:solidFill>
              </a:rPr>
              <a:t>  快速获得信息支持</a:t>
            </a:r>
          </a:p>
          <a:p>
            <a:pPr algn="l">
              <a:lnSpc>
                <a:spcPct val="60000"/>
              </a:lnSpc>
              <a:spcBef>
                <a:spcPct val="50000"/>
              </a:spcBef>
              <a:buFont typeface="Wingdings" panose="05000000000000000000" pitchFamily="2" charset="2"/>
              <a:buChar char="q"/>
            </a:pPr>
            <a:r>
              <a:rPr lang="zh-CN" altLang="en-US">
                <a:solidFill>
                  <a:schemeClr val="bg1"/>
                </a:solidFill>
              </a:rPr>
              <a:t>  信息、业务、技术、资源整合</a:t>
            </a:r>
          </a:p>
          <a:p>
            <a:pPr algn="l">
              <a:lnSpc>
                <a:spcPct val="60000"/>
              </a:lnSpc>
              <a:spcBef>
                <a:spcPct val="50000"/>
              </a:spcBef>
              <a:buFont typeface="Wingdings" panose="05000000000000000000" pitchFamily="2" charset="2"/>
              <a:buChar char="q"/>
            </a:pPr>
            <a:r>
              <a:rPr lang="zh-CN" altLang="en-US">
                <a:solidFill>
                  <a:schemeClr val="bg1"/>
                </a:solidFill>
              </a:rPr>
              <a:t>  虚拟数字地质模型</a:t>
            </a:r>
          </a:p>
          <a:p>
            <a:pPr algn="l">
              <a:lnSpc>
                <a:spcPct val="60000"/>
              </a:lnSpc>
              <a:spcBef>
                <a:spcPct val="50000"/>
              </a:spcBef>
              <a:buFont typeface="Wingdings" panose="05000000000000000000" pitchFamily="2" charset="2"/>
              <a:buChar char="q"/>
            </a:pPr>
            <a:r>
              <a:rPr lang="zh-CN" altLang="en-US">
                <a:solidFill>
                  <a:schemeClr val="bg1"/>
                </a:solidFill>
              </a:rPr>
              <a:t>  油田状态自动监测</a:t>
            </a:r>
          </a:p>
          <a:p>
            <a:pPr algn="l">
              <a:lnSpc>
                <a:spcPct val="60000"/>
              </a:lnSpc>
              <a:spcBef>
                <a:spcPct val="50000"/>
              </a:spcBef>
              <a:buFont typeface="Wingdings" panose="05000000000000000000" pitchFamily="2" charset="2"/>
              <a:buChar char="q"/>
            </a:pPr>
            <a:r>
              <a:rPr lang="zh-CN" altLang="en-US">
                <a:solidFill>
                  <a:schemeClr val="bg1"/>
                </a:solidFill>
              </a:rPr>
              <a:t>  地面工程可视化</a:t>
            </a:r>
          </a:p>
          <a:p>
            <a:pPr algn="l">
              <a:lnSpc>
                <a:spcPct val="60000"/>
              </a:lnSpc>
              <a:spcBef>
                <a:spcPct val="50000"/>
              </a:spcBef>
              <a:buFont typeface="Wingdings" panose="05000000000000000000" pitchFamily="2" charset="2"/>
              <a:buChar char="q"/>
            </a:pPr>
            <a:r>
              <a:rPr lang="zh-CN" altLang="en-US">
                <a:solidFill>
                  <a:schemeClr val="bg1"/>
                </a:solidFill>
              </a:rPr>
              <a:t>  </a:t>
            </a:r>
            <a:r>
              <a:rPr lang="en-US" altLang="zh-CN">
                <a:solidFill>
                  <a:schemeClr val="bg1"/>
                </a:solidFill>
              </a:rPr>
              <a:t>ERP</a:t>
            </a:r>
            <a:r>
              <a:rPr lang="zh-CN" altLang="en-US">
                <a:solidFill>
                  <a:schemeClr val="bg1"/>
                </a:solidFill>
              </a:rPr>
              <a:t>、电子商务等</a:t>
            </a:r>
          </a:p>
        </p:txBody>
      </p:sp>
      <p:sp>
        <p:nvSpPr>
          <p:cNvPr id="28676" name="Rectangle 4"/>
          <p:cNvSpPr>
            <a:spLocks noChangeArrowheads="1"/>
          </p:cNvSpPr>
          <p:nvPr/>
        </p:nvSpPr>
        <p:spPr bwMode="auto">
          <a:xfrm>
            <a:off x="4572000" y="4724400"/>
            <a:ext cx="4572000" cy="166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70000"/>
              </a:lnSpc>
              <a:spcBef>
                <a:spcPct val="50000"/>
              </a:spcBef>
            </a:pPr>
            <a:r>
              <a:rPr lang="zh-CN" altLang="en-US">
                <a:solidFill>
                  <a:schemeClr val="bg1"/>
                </a:solidFill>
                <a:ea typeface="楷体_GB2312" panose="02010609030101010101" pitchFamily="49" charset="-122"/>
              </a:rPr>
              <a:t>油藏动态模拟</a:t>
            </a:r>
          </a:p>
          <a:p>
            <a:pPr algn="l">
              <a:lnSpc>
                <a:spcPct val="70000"/>
              </a:lnSpc>
              <a:spcBef>
                <a:spcPct val="50000"/>
              </a:spcBef>
            </a:pPr>
            <a:r>
              <a:rPr lang="zh-CN" altLang="en-US">
                <a:solidFill>
                  <a:schemeClr val="bg1"/>
                </a:solidFill>
                <a:ea typeface="楷体_GB2312" panose="02010609030101010101" pitchFamily="49" charset="-122"/>
              </a:rPr>
              <a:t>油田虚拟开采</a:t>
            </a:r>
          </a:p>
          <a:p>
            <a:pPr algn="l">
              <a:lnSpc>
                <a:spcPct val="70000"/>
              </a:lnSpc>
              <a:spcBef>
                <a:spcPct val="50000"/>
              </a:spcBef>
            </a:pPr>
            <a:r>
              <a:rPr lang="zh-CN" altLang="en-US">
                <a:solidFill>
                  <a:schemeClr val="bg1"/>
                </a:solidFill>
                <a:ea typeface="楷体_GB2312" panose="02010609030101010101" pitchFamily="49" charset="-122"/>
              </a:rPr>
              <a:t>油水井可视化动态监测与诊断</a:t>
            </a:r>
          </a:p>
          <a:p>
            <a:pPr algn="l">
              <a:lnSpc>
                <a:spcPct val="70000"/>
              </a:lnSpc>
              <a:spcBef>
                <a:spcPct val="50000"/>
              </a:spcBef>
            </a:pPr>
            <a:r>
              <a:rPr lang="zh-CN" altLang="en-US">
                <a:solidFill>
                  <a:schemeClr val="bg1"/>
                </a:solidFill>
                <a:ea typeface="楷体_GB2312" panose="02010609030101010101" pitchFamily="49" charset="-122"/>
              </a:rPr>
              <a:t>公司运营模拟</a:t>
            </a:r>
          </a:p>
        </p:txBody>
      </p:sp>
      <p:sp>
        <p:nvSpPr>
          <p:cNvPr id="28677" name="Rectangle 5"/>
          <p:cNvSpPr>
            <a:spLocks noChangeArrowheads="1"/>
          </p:cNvSpPr>
          <p:nvPr/>
        </p:nvSpPr>
        <p:spPr bwMode="auto">
          <a:xfrm>
            <a:off x="3657600" y="4724400"/>
            <a:ext cx="762000"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a:solidFill>
                  <a:srgbClr val="FFFF00"/>
                </a:solidFill>
                <a:ea typeface="黑体" panose="02010609060101010101" pitchFamily="49" charset="-122"/>
              </a:rPr>
              <a:t>典型应用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D:\My Documents\数字油田宣传片\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850900"/>
            <a:ext cx="5715000" cy="5092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479925" y="3048000"/>
            <a:ext cx="184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endParaRPr kumimoji="1" lang="zh-CN" altLang="zh-CN" sz="4400">
              <a:solidFill>
                <a:schemeClr val="tx2"/>
              </a:solidFill>
            </a:endParaRPr>
          </a:p>
        </p:txBody>
      </p:sp>
      <p:sp>
        <p:nvSpPr>
          <p:cNvPr id="4099" name="Rectangle 3"/>
          <p:cNvSpPr>
            <a:spLocks noChangeArrowheads="1"/>
          </p:cNvSpPr>
          <p:nvPr/>
        </p:nvSpPr>
        <p:spPr bwMode="auto">
          <a:xfrm>
            <a:off x="1219200" y="1385888"/>
            <a:ext cx="6781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zh-CN" altLang="en-US" sz="2800">
                <a:solidFill>
                  <a:schemeClr val="bg1"/>
                </a:solidFill>
              </a:rPr>
              <a:t>以信息化带动工业化  以工业化促进信息化</a:t>
            </a:r>
          </a:p>
        </p:txBody>
      </p:sp>
      <p:sp>
        <p:nvSpPr>
          <p:cNvPr id="4100" name="Rectangle 4"/>
          <p:cNvSpPr>
            <a:spLocks noChangeArrowheads="1"/>
          </p:cNvSpPr>
          <p:nvPr/>
        </p:nvSpPr>
        <p:spPr bwMode="auto">
          <a:xfrm>
            <a:off x="609600" y="622300"/>
            <a:ext cx="2724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4000">
                <a:solidFill>
                  <a:srgbClr val="FFFF00"/>
                </a:solidFill>
                <a:ea typeface="华文隶书" panose="02010800040101010101" pitchFamily="2" charset="-122"/>
              </a:rPr>
              <a:t>十六大精神</a:t>
            </a:r>
          </a:p>
        </p:txBody>
      </p:sp>
      <p:sp>
        <p:nvSpPr>
          <p:cNvPr id="4102" name="Rectangle 6"/>
          <p:cNvSpPr>
            <a:spLocks noChangeArrowheads="1"/>
          </p:cNvSpPr>
          <p:nvPr/>
        </p:nvSpPr>
        <p:spPr bwMode="auto">
          <a:xfrm>
            <a:off x="762000" y="2133600"/>
            <a:ext cx="5638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zh-CN" altLang="en-US" sz="4000">
                <a:solidFill>
                  <a:srgbClr val="FFFF00"/>
                </a:solidFill>
                <a:ea typeface="华文隶书" panose="02010800040101010101" pitchFamily="2" charset="-122"/>
              </a:rPr>
              <a:t>大庆油田有限责任公司</a:t>
            </a:r>
          </a:p>
        </p:txBody>
      </p:sp>
      <p:sp>
        <p:nvSpPr>
          <p:cNvPr id="4103" name="Rectangle 7"/>
          <p:cNvSpPr>
            <a:spLocks noChangeArrowheads="1"/>
          </p:cNvSpPr>
          <p:nvPr/>
        </p:nvSpPr>
        <p:spPr bwMode="auto">
          <a:xfrm>
            <a:off x="1219200" y="2895600"/>
            <a:ext cx="414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a:solidFill>
                  <a:schemeClr val="bg1"/>
                </a:solidFill>
              </a:rPr>
              <a:t>正面临着信息化建设的新课题</a:t>
            </a:r>
          </a:p>
        </p:txBody>
      </p:sp>
      <p:sp>
        <p:nvSpPr>
          <p:cNvPr id="4106" name="Rectangle 10"/>
          <p:cNvSpPr>
            <a:spLocks noChangeArrowheads="1"/>
          </p:cNvSpPr>
          <p:nvPr/>
        </p:nvSpPr>
        <p:spPr bwMode="auto">
          <a:xfrm>
            <a:off x="1676400" y="4495800"/>
            <a:ext cx="533400" cy="2133600"/>
          </a:xfrm>
          <a:prstGeom prst="rect">
            <a:avLst/>
          </a:prstGeom>
          <a:solidFill>
            <a:srgbClr val="99FF99"/>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99FF99"/>
            </a:extrusionClr>
            <a:contourClr>
              <a:srgbClr val="99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flatTx/>
          </a:bodyPr>
          <a:lstStyle/>
          <a:p>
            <a:pPr eaLnBrk="1" hangingPunct="1"/>
            <a:r>
              <a:rPr kumimoji="1" lang="zh-CN" altLang="en-US">
                <a:solidFill>
                  <a:srgbClr val="FFFF00"/>
                </a:solidFill>
                <a:ea typeface="楷体_GB2312" panose="02010609030101010101" pitchFamily="49" charset="-122"/>
              </a:rPr>
              <a:t>总体战略目标</a:t>
            </a:r>
          </a:p>
        </p:txBody>
      </p:sp>
      <p:sp>
        <p:nvSpPr>
          <p:cNvPr id="4107" name="Rectangle 11"/>
          <p:cNvSpPr>
            <a:spLocks noChangeArrowheads="1"/>
          </p:cNvSpPr>
          <p:nvPr/>
        </p:nvSpPr>
        <p:spPr bwMode="auto">
          <a:xfrm>
            <a:off x="2209800" y="4495800"/>
            <a:ext cx="5257800" cy="990600"/>
          </a:xfrm>
          <a:prstGeom prst="rect">
            <a:avLst/>
          </a:prstGeom>
          <a:solidFill>
            <a:srgbClr val="99FF99"/>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99FF99"/>
            </a:extrusionClr>
            <a:contourClr>
              <a:srgbClr val="99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eaLnBrk="1" hangingPunct="1"/>
            <a:r>
              <a:rPr kumimoji="1" lang="zh-CN" altLang="en-US">
                <a:solidFill>
                  <a:schemeClr val="bg1"/>
                </a:solidFill>
              </a:rPr>
              <a:t>高水平、高效益、可持续发展</a:t>
            </a:r>
          </a:p>
        </p:txBody>
      </p:sp>
      <p:sp>
        <p:nvSpPr>
          <p:cNvPr id="4108" name="Rectangle 12"/>
          <p:cNvSpPr>
            <a:spLocks noChangeArrowheads="1"/>
          </p:cNvSpPr>
          <p:nvPr/>
        </p:nvSpPr>
        <p:spPr bwMode="auto">
          <a:xfrm>
            <a:off x="2362200" y="5715000"/>
            <a:ext cx="5105400" cy="914400"/>
          </a:xfrm>
          <a:prstGeom prst="rect">
            <a:avLst/>
          </a:prstGeom>
          <a:solidFill>
            <a:schemeClr val="accent2"/>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eaLnBrk="1" hangingPunct="1"/>
            <a:r>
              <a:rPr kumimoji="1" lang="zh-CN" altLang="en-US">
                <a:solidFill>
                  <a:schemeClr val="bg1"/>
                </a:solidFill>
              </a:rPr>
              <a:t>数字油田（</a:t>
            </a:r>
            <a:r>
              <a:rPr kumimoji="1" lang="en-US" altLang="zh-CN">
                <a:solidFill>
                  <a:schemeClr val="bg1"/>
                </a:solidFill>
              </a:rPr>
              <a:t>Digital Oilfield</a:t>
            </a:r>
            <a:r>
              <a:rPr kumimoji="1" lang="zh-CN" altLang="en-US">
                <a:solidFill>
                  <a:schemeClr val="bg1"/>
                </a:solidFill>
              </a:rPr>
              <a:t>）</a:t>
            </a:r>
          </a:p>
        </p:txBody>
      </p:sp>
      <p:sp>
        <p:nvSpPr>
          <p:cNvPr id="4129" name="Text Box 33"/>
          <p:cNvSpPr txBox="1">
            <a:spLocks noChangeArrowheads="1"/>
          </p:cNvSpPr>
          <p:nvPr/>
        </p:nvSpPr>
        <p:spPr bwMode="auto">
          <a:xfrm>
            <a:off x="1828800" y="3429000"/>
            <a:ext cx="475615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a:solidFill>
                  <a:srgbClr val="FFFF00"/>
                </a:solidFill>
              </a:rPr>
              <a:t>以信息化带动勘探开发等主营业务</a:t>
            </a:r>
          </a:p>
          <a:p>
            <a:pPr algn="l"/>
            <a:r>
              <a:rPr lang="zh-CN" altLang="en-US">
                <a:solidFill>
                  <a:srgbClr val="FFFF00"/>
                </a:solidFill>
              </a:rPr>
              <a:t>以主营业务促进信息化建设</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D:\My Documents\数字油田宣传片\d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276975" cy="5400675"/>
          </a:xfrm>
          <a:prstGeom prst="rect">
            <a:avLst/>
          </a:prstGeom>
          <a:noFill/>
          <a:extLst>
            <a:ext uri="{909E8E84-426E-40DD-AFC4-6F175D3DCCD1}">
              <a14:hiddenFill xmlns:a14="http://schemas.microsoft.com/office/drawing/2010/main">
                <a:solidFill>
                  <a:srgbClr val="FFFFFF"/>
                </a:solidFill>
              </a14:hiddenFill>
            </a:ext>
          </a:extLst>
        </p:spPr>
      </p:pic>
      <p:pic>
        <p:nvPicPr>
          <p:cNvPr id="30723" name="Picture 3" descr="D:\My Documents\数字油田宣传片\d4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1700" y="3200400"/>
            <a:ext cx="4432300" cy="3436938"/>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D:\My Documents\数字油田宣传片\d4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1613" y="0"/>
            <a:ext cx="3862387" cy="3773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D:\My Documents\数字油田宣传片\d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56400" cy="6067425"/>
          </a:xfrm>
          <a:prstGeom prst="rect">
            <a:avLst/>
          </a:prstGeom>
          <a:noFill/>
          <a:extLst>
            <a:ext uri="{909E8E84-426E-40DD-AFC4-6F175D3DCCD1}">
              <a14:hiddenFill xmlns:a14="http://schemas.microsoft.com/office/drawing/2010/main">
                <a:solidFill>
                  <a:srgbClr val="FFFFFF"/>
                </a:solidFill>
              </a14:hiddenFill>
            </a:ext>
          </a:extLst>
        </p:spPr>
      </p:pic>
      <p:pic>
        <p:nvPicPr>
          <p:cNvPr id="31747" name="Picture 3" descr="D:\My Documents\数字油田宣传片\changyuanliti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7450" y="685800"/>
            <a:ext cx="2876550" cy="617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D:\My Documents\数字油田宣传片\d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0"/>
            <a:ext cx="4291013" cy="6865938"/>
          </a:xfrm>
          <a:prstGeom prst="rect">
            <a:avLst/>
          </a:prstGeom>
          <a:noFill/>
          <a:extLst>
            <a:ext uri="{909E8E84-426E-40DD-AFC4-6F175D3DCCD1}">
              <a14:hiddenFill xmlns:a14="http://schemas.microsoft.com/office/drawing/2010/main">
                <a:solidFill>
                  <a:srgbClr val="FFFFFF"/>
                </a:solidFill>
              </a14:hiddenFill>
            </a:ext>
          </a:extLst>
        </p:spPr>
      </p:pic>
      <p:pic>
        <p:nvPicPr>
          <p:cNvPr id="32771" name="Picture 3" descr="D:\My Documents\数字油田宣传片\d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57200"/>
            <a:ext cx="4267200" cy="3473450"/>
          </a:xfrm>
          <a:prstGeom prst="rect">
            <a:avLst/>
          </a:prstGeom>
          <a:noFill/>
          <a:extLst>
            <a:ext uri="{909E8E84-426E-40DD-AFC4-6F175D3DCCD1}">
              <a14:hiddenFill xmlns:a14="http://schemas.microsoft.com/office/drawing/2010/main">
                <a:solidFill>
                  <a:srgbClr val="FFFFFF"/>
                </a:solidFill>
              </a14:hiddenFill>
            </a:ext>
          </a:extLst>
        </p:spPr>
      </p:pic>
      <p:pic>
        <p:nvPicPr>
          <p:cNvPr id="32772" name="Picture 4" descr="D:\My Documents\数字油田宣传片\d4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657600"/>
            <a:ext cx="4495800" cy="3398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descr="D:\My Documents\数字油田宣传片\d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852863"/>
            <a:ext cx="4394200" cy="3005137"/>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D:\My Documents\数字油田宣传片\d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838200"/>
            <a:ext cx="3784600" cy="3224213"/>
          </a:xfrm>
          <a:prstGeom prst="rect">
            <a:avLst/>
          </a:prstGeom>
          <a:noFill/>
          <a:extLst>
            <a:ext uri="{909E8E84-426E-40DD-AFC4-6F175D3DCCD1}">
              <a14:hiddenFill xmlns:a14="http://schemas.microsoft.com/office/drawing/2010/main">
                <a:solidFill>
                  <a:srgbClr val="FFFFFF"/>
                </a:solidFill>
              </a14:hiddenFill>
            </a:ext>
          </a:extLst>
        </p:spPr>
      </p:pic>
      <p:pic>
        <p:nvPicPr>
          <p:cNvPr id="33794" name="Picture 2" descr="D:\My Documents\数字油田宣传片\d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400800" cy="4992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Group 2"/>
          <p:cNvGrpSpPr>
            <a:grpSpLocks/>
          </p:cNvGrpSpPr>
          <p:nvPr/>
        </p:nvGrpSpPr>
        <p:grpSpPr bwMode="auto">
          <a:xfrm>
            <a:off x="0" y="0"/>
            <a:ext cx="9144000" cy="6858000"/>
            <a:chOff x="0" y="0"/>
            <a:chExt cx="5760" cy="4320"/>
          </a:xfrm>
        </p:grpSpPr>
        <p:sp>
          <p:nvSpPr>
            <p:cNvPr id="68611" name="Rectangle 3"/>
            <p:cNvSpPr>
              <a:spLocks noChangeArrowheads="1"/>
            </p:cNvSpPr>
            <p:nvPr/>
          </p:nvSpPr>
          <p:spPr bwMode="auto">
            <a:xfrm>
              <a:off x="0" y="0"/>
              <a:ext cx="5760" cy="4320"/>
            </a:xfrm>
            <a:prstGeom prst="rect">
              <a:avLst/>
            </a:prstGeom>
            <a:solidFill>
              <a:schemeClr val="tx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pic>
          <p:nvPicPr>
            <p:cNvPr id="68612" name="Picture 4" descr="D:\My Documents\数字油田宣传片\szyt-hu3.jpg"/>
            <p:cNvPicPr>
              <a:picLocks noChangeAspect="1" noChangeArrowheads="1"/>
            </p:cNvPicPr>
            <p:nvPr/>
          </p:nvPicPr>
          <p:blipFill>
            <a:blip r:embed="rId2">
              <a:lum contrast="48000"/>
              <a:extLst>
                <a:ext uri="{28A0092B-C50C-407E-A947-70E740481C1C}">
                  <a14:useLocalDpi xmlns:a14="http://schemas.microsoft.com/office/drawing/2010/main" val="0"/>
                </a:ext>
              </a:extLst>
            </a:blip>
            <a:srcRect/>
            <a:stretch>
              <a:fillRect/>
            </a:stretch>
          </p:blipFill>
          <p:spPr bwMode="auto">
            <a:xfrm>
              <a:off x="0" y="816"/>
              <a:ext cx="5760" cy="2641"/>
            </a:xfrm>
            <a:prstGeom prst="rect">
              <a:avLst/>
            </a:prstGeom>
            <a:noFill/>
            <a:extLst>
              <a:ext uri="{909E8E84-426E-40DD-AFC4-6F175D3DCCD1}">
                <a14:hiddenFill xmlns:a14="http://schemas.microsoft.com/office/drawing/2010/main">
                  <a:solidFill>
                    <a:srgbClr val="FFFFFF"/>
                  </a:solidFill>
                </a14:hiddenFill>
              </a:ext>
            </a:extLst>
          </p:spPr>
        </p:pic>
      </p:grpSp>
      <p:sp>
        <p:nvSpPr>
          <p:cNvPr id="68613" name="Rectangle 5"/>
          <p:cNvSpPr>
            <a:spLocks noChangeArrowheads="1"/>
          </p:cNvSpPr>
          <p:nvPr/>
        </p:nvSpPr>
        <p:spPr bwMode="auto">
          <a:xfrm>
            <a:off x="882650" y="2863850"/>
            <a:ext cx="7499350" cy="823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800">
                <a:solidFill>
                  <a:schemeClr val="bg1"/>
                </a:solidFill>
                <a:ea typeface="华文隶书" panose="02010800040101010101" pitchFamily="2" charset="-122"/>
              </a:rPr>
              <a:t>三、数字油田发展战略研究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86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43" name="Picture 59" descr="D:\temp\111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8362950" cy="4562475"/>
          </a:xfrm>
          <a:prstGeom prst="rect">
            <a:avLst/>
          </a:prstGeom>
          <a:noFill/>
          <a:extLst>
            <a:ext uri="{909E8E84-426E-40DD-AFC4-6F175D3DCCD1}">
              <a14:hiddenFill xmlns:a14="http://schemas.microsoft.com/office/drawing/2010/main">
                <a:solidFill>
                  <a:srgbClr val="FFFFFF"/>
                </a:solidFill>
              </a14:hiddenFill>
            </a:ext>
          </a:extLst>
        </p:spPr>
      </p:pic>
      <p:sp>
        <p:nvSpPr>
          <p:cNvPr id="42044" name="Rectangle 60"/>
          <p:cNvSpPr>
            <a:spLocks noChangeArrowheads="1"/>
          </p:cNvSpPr>
          <p:nvPr/>
        </p:nvSpPr>
        <p:spPr bwMode="auto">
          <a:xfrm>
            <a:off x="609600" y="1143000"/>
            <a:ext cx="780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大庆油田有限责任公司数字油田环境分析要点因素汇总表</a:t>
            </a:r>
          </a:p>
        </p:txBody>
      </p:sp>
      <p:sp>
        <p:nvSpPr>
          <p:cNvPr id="42045" name="Rectangle 61"/>
          <p:cNvSpPr>
            <a:spLocks noChangeArrowheads="1"/>
          </p:cNvSpPr>
          <p:nvPr/>
        </p:nvSpPr>
        <p:spPr bwMode="auto">
          <a:xfrm>
            <a:off x="319088" y="411163"/>
            <a:ext cx="6005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数字油田建设环境分析</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19088" y="411163"/>
            <a:ext cx="66151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数字油田建设环境因素评价</a:t>
            </a:r>
          </a:p>
        </p:txBody>
      </p:sp>
      <p:sp>
        <p:nvSpPr>
          <p:cNvPr id="43011" name="Rectangle 3"/>
          <p:cNvSpPr>
            <a:spLocks noChangeArrowheads="1"/>
          </p:cNvSpPr>
          <p:nvPr/>
        </p:nvSpPr>
        <p:spPr bwMode="auto">
          <a:xfrm>
            <a:off x="990600" y="990600"/>
            <a:ext cx="72040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外部因素评价（</a:t>
            </a:r>
            <a:r>
              <a:rPr lang="en-US" altLang="zh-CN">
                <a:solidFill>
                  <a:schemeClr val="bg1"/>
                </a:solidFill>
              </a:rPr>
              <a:t>EFE, External Factor Evaluation</a:t>
            </a:r>
            <a:r>
              <a:rPr lang="zh-CN" altLang="en-US">
                <a:solidFill>
                  <a:schemeClr val="bg1"/>
                </a:solidFill>
              </a:rPr>
              <a:t>）矩阵</a:t>
            </a:r>
          </a:p>
        </p:txBody>
      </p:sp>
      <p:sp>
        <p:nvSpPr>
          <p:cNvPr id="43012" name="Rectangle 4"/>
          <p:cNvSpPr>
            <a:spLocks noChangeArrowheads="1"/>
          </p:cNvSpPr>
          <p:nvPr/>
        </p:nvSpPr>
        <p:spPr bwMode="auto">
          <a:xfrm>
            <a:off x="990600" y="1524000"/>
            <a:ext cx="43830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对</a:t>
            </a:r>
            <a:r>
              <a:rPr lang="en-US" altLang="zh-CN">
                <a:solidFill>
                  <a:schemeClr val="bg1"/>
                </a:solidFill>
              </a:rPr>
              <a:t>EFE</a:t>
            </a:r>
            <a:r>
              <a:rPr lang="zh-CN" altLang="en-US">
                <a:solidFill>
                  <a:schemeClr val="bg1"/>
                </a:solidFill>
              </a:rPr>
              <a:t>矩阵法的</a:t>
            </a:r>
            <a:r>
              <a:rPr lang="zh-CN" altLang="en-US">
                <a:solidFill>
                  <a:srgbClr val="FFFF00"/>
                </a:solidFill>
              </a:rPr>
              <a:t>评分值</a:t>
            </a:r>
            <a:r>
              <a:rPr lang="zh-CN" altLang="en-US">
                <a:solidFill>
                  <a:schemeClr val="bg1"/>
                </a:solidFill>
              </a:rPr>
              <a:t>做了改进</a:t>
            </a:r>
          </a:p>
        </p:txBody>
      </p:sp>
      <p:sp>
        <p:nvSpPr>
          <p:cNvPr id="43013" name="Rectangle 5"/>
          <p:cNvSpPr>
            <a:spLocks noChangeArrowheads="1"/>
          </p:cNvSpPr>
          <p:nvPr/>
        </p:nvSpPr>
        <p:spPr bwMode="auto">
          <a:xfrm>
            <a:off x="4495800" y="2286000"/>
            <a:ext cx="1752600" cy="1371600"/>
          </a:xfrm>
          <a:prstGeom prst="rect">
            <a:avLst/>
          </a:prstGeom>
          <a:solidFill>
            <a:schemeClr val="accent2"/>
          </a:solidFill>
          <a:ln w="9525">
            <a:miter lim="800000"/>
            <a:headEnd/>
            <a:tailEnd/>
          </a:ln>
          <a:effectLst/>
          <a:scene3d>
            <a:camera prst="legacyPerspectiveTopRight"/>
            <a:lightRig rig="legacyFlat3" dir="b"/>
          </a:scene3d>
          <a:sp3d extrusionH="4302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lgn="l"/>
            <a:r>
              <a:rPr lang="zh-CN" altLang="en-US" sz="2000" b="1">
                <a:solidFill>
                  <a:schemeClr val="bg1"/>
                </a:solidFill>
              </a:rPr>
              <a:t>评分值</a:t>
            </a:r>
          </a:p>
          <a:p>
            <a:pPr algn="l"/>
            <a:r>
              <a:rPr lang="zh-CN" altLang="en-US" sz="1800">
                <a:solidFill>
                  <a:schemeClr val="bg1"/>
                </a:solidFill>
              </a:rPr>
              <a:t>        </a:t>
            </a:r>
            <a:r>
              <a:rPr lang="en-US" altLang="zh-CN" sz="1800">
                <a:solidFill>
                  <a:schemeClr val="bg1"/>
                </a:solidFill>
              </a:rPr>
              <a:t>-2 ~ +2 </a:t>
            </a:r>
            <a:r>
              <a:rPr lang="zh-CN" altLang="en-US" sz="1800">
                <a:solidFill>
                  <a:schemeClr val="bg1"/>
                </a:solidFill>
              </a:rPr>
              <a:t>分</a:t>
            </a:r>
          </a:p>
          <a:p>
            <a:pPr algn="l"/>
            <a:r>
              <a:rPr lang="zh-CN" altLang="en-US" sz="2000" b="1">
                <a:solidFill>
                  <a:schemeClr val="bg1"/>
                </a:solidFill>
              </a:rPr>
              <a:t>平均值</a:t>
            </a:r>
          </a:p>
          <a:p>
            <a:pPr algn="l"/>
            <a:r>
              <a:rPr lang="zh-CN" altLang="en-US" sz="1800">
                <a:solidFill>
                  <a:schemeClr val="bg1"/>
                </a:solidFill>
              </a:rPr>
              <a:t>         </a:t>
            </a:r>
            <a:r>
              <a:rPr lang="en-US" altLang="zh-CN" sz="1800">
                <a:solidFill>
                  <a:schemeClr val="bg1"/>
                </a:solidFill>
              </a:rPr>
              <a:t>0</a:t>
            </a:r>
            <a:r>
              <a:rPr lang="zh-CN" altLang="en-US" sz="1800">
                <a:solidFill>
                  <a:schemeClr val="bg1"/>
                </a:solidFill>
              </a:rPr>
              <a:t>分</a:t>
            </a:r>
          </a:p>
        </p:txBody>
      </p:sp>
      <p:sp>
        <p:nvSpPr>
          <p:cNvPr id="43014" name="Rectangle 6"/>
          <p:cNvSpPr>
            <a:spLocks noChangeArrowheads="1"/>
          </p:cNvSpPr>
          <p:nvPr/>
        </p:nvSpPr>
        <p:spPr bwMode="auto">
          <a:xfrm>
            <a:off x="1143000" y="2286000"/>
            <a:ext cx="1752600" cy="1447800"/>
          </a:xfrm>
          <a:prstGeom prst="rect">
            <a:avLst/>
          </a:prstGeom>
          <a:solidFill>
            <a:srgbClr val="006600"/>
          </a:solidFill>
          <a:ln w="9525">
            <a:miter lim="800000"/>
            <a:headEnd/>
            <a:tailEnd/>
          </a:ln>
          <a:effectLst/>
          <a:scene3d>
            <a:camera prst="legacyPerspectiveTopRight"/>
            <a:lightRig rig="legacyFlat3" dir="b"/>
          </a:scene3d>
          <a:sp3d extrusionH="4302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lgn="l"/>
            <a:r>
              <a:rPr lang="zh-CN" altLang="en-US" sz="2000" b="1">
                <a:solidFill>
                  <a:schemeClr val="bg1"/>
                </a:solidFill>
              </a:rPr>
              <a:t>评分值</a:t>
            </a:r>
          </a:p>
          <a:p>
            <a:pPr algn="l"/>
            <a:r>
              <a:rPr lang="zh-CN" altLang="en-US" sz="1800">
                <a:solidFill>
                  <a:schemeClr val="bg1"/>
                </a:solidFill>
              </a:rPr>
              <a:t>        </a:t>
            </a:r>
            <a:r>
              <a:rPr lang="en-US" altLang="zh-CN" sz="1800">
                <a:solidFill>
                  <a:schemeClr val="bg1"/>
                </a:solidFill>
              </a:rPr>
              <a:t>1 ~ 4 </a:t>
            </a:r>
            <a:r>
              <a:rPr lang="zh-CN" altLang="en-US" sz="1800">
                <a:solidFill>
                  <a:schemeClr val="bg1"/>
                </a:solidFill>
              </a:rPr>
              <a:t>分</a:t>
            </a:r>
          </a:p>
          <a:p>
            <a:pPr algn="l"/>
            <a:r>
              <a:rPr lang="zh-CN" altLang="en-US" sz="2000" b="1">
                <a:solidFill>
                  <a:schemeClr val="bg1"/>
                </a:solidFill>
              </a:rPr>
              <a:t>平均值</a:t>
            </a:r>
          </a:p>
          <a:p>
            <a:pPr algn="l"/>
            <a:r>
              <a:rPr lang="zh-CN" altLang="en-US" sz="1800">
                <a:solidFill>
                  <a:schemeClr val="bg1"/>
                </a:solidFill>
              </a:rPr>
              <a:t>         </a:t>
            </a:r>
            <a:r>
              <a:rPr lang="en-US" altLang="zh-CN" sz="1800">
                <a:solidFill>
                  <a:schemeClr val="bg1"/>
                </a:solidFill>
              </a:rPr>
              <a:t>2.5</a:t>
            </a:r>
            <a:r>
              <a:rPr lang="zh-CN" altLang="en-US" sz="1800">
                <a:solidFill>
                  <a:schemeClr val="bg1"/>
                </a:solidFill>
              </a:rPr>
              <a:t>分</a:t>
            </a:r>
          </a:p>
        </p:txBody>
      </p:sp>
      <p:sp>
        <p:nvSpPr>
          <p:cNvPr id="43015" name="AutoShape 7"/>
          <p:cNvSpPr>
            <a:spLocks noChangeArrowheads="1"/>
          </p:cNvSpPr>
          <p:nvPr/>
        </p:nvSpPr>
        <p:spPr bwMode="auto">
          <a:xfrm>
            <a:off x="3124200" y="2743200"/>
            <a:ext cx="1219200" cy="457200"/>
          </a:xfrm>
          <a:prstGeom prst="rightArrow">
            <a:avLst>
              <a:gd name="adj1" fmla="val 50000"/>
              <a:gd name="adj2" fmla="val 66667"/>
            </a:avLst>
          </a:prstGeom>
          <a:solidFill>
            <a:srgbClr val="FF3300"/>
          </a:solidFill>
          <a:ln w="9525">
            <a:miter lim="800000"/>
            <a:headEnd/>
            <a:tailEnd/>
          </a:ln>
          <a:effectLst/>
          <a:scene3d>
            <a:camera prst="legacyPerspectiveTopRight"/>
            <a:lightRig rig="legacyFlat3" dir="b"/>
          </a:scene3d>
          <a:sp3d extrusionH="430200" prstMaterial="legacyMatte">
            <a:bevelT w="13500" h="13500" prst="angle"/>
            <a:bevelB w="13500" h="13500" prst="angle"/>
            <a:extrusionClr>
              <a:srgbClr val="FF3300"/>
            </a:extrusionClr>
            <a:contourClr>
              <a:srgbClr val="FF33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sp>
        <p:nvSpPr>
          <p:cNvPr id="43016" name="Line 8"/>
          <p:cNvSpPr>
            <a:spLocks noChangeShapeType="1"/>
          </p:cNvSpPr>
          <p:nvPr/>
        </p:nvSpPr>
        <p:spPr bwMode="auto">
          <a:xfrm>
            <a:off x="1295400" y="4343400"/>
            <a:ext cx="4953000" cy="0"/>
          </a:xfrm>
          <a:prstGeom prst="line">
            <a:avLst/>
          </a:prstGeom>
          <a:noFill/>
          <a:ln w="2857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18" name="Line 10"/>
          <p:cNvSpPr>
            <a:spLocks noChangeShapeType="1"/>
          </p:cNvSpPr>
          <p:nvPr/>
        </p:nvSpPr>
        <p:spPr bwMode="auto">
          <a:xfrm flipV="1">
            <a:off x="1295400" y="41148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19" name="Line 11"/>
          <p:cNvSpPr>
            <a:spLocks noChangeShapeType="1"/>
          </p:cNvSpPr>
          <p:nvPr/>
        </p:nvSpPr>
        <p:spPr bwMode="auto">
          <a:xfrm flipV="1">
            <a:off x="6229350" y="41148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0" name="Line 12"/>
          <p:cNvSpPr>
            <a:spLocks noChangeShapeType="1"/>
          </p:cNvSpPr>
          <p:nvPr/>
        </p:nvSpPr>
        <p:spPr bwMode="auto">
          <a:xfrm flipV="1">
            <a:off x="4495800" y="41148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1" name="Line 13"/>
          <p:cNvSpPr>
            <a:spLocks noChangeShapeType="1"/>
          </p:cNvSpPr>
          <p:nvPr/>
        </p:nvSpPr>
        <p:spPr bwMode="auto">
          <a:xfrm flipV="1">
            <a:off x="2895600" y="41148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2" name="Line 14"/>
          <p:cNvSpPr>
            <a:spLocks noChangeShapeType="1"/>
          </p:cNvSpPr>
          <p:nvPr/>
        </p:nvSpPr>
        <p:spPr bwMode="auto">
          <a:xfrm flipV="1">
            <a:off x="3657600" y="43434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3" name="Line 15"/>
          <p:cNvSpPr>
            <a:spLocks noChangeShapeType="1"/>
          </p:cNvSpPr>
          <p:nvPr/>
        </p:nvSpPr>
        <p:spPr bwMode="auto">
          <a:xfrm flipV="1">
            <a:off x="2438400" y="43434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4" name="Line 16"/>
          <p:cNvSpPr>
            <a:spLocks noChangeShapeType="1"/>
          </p:cNvSpPr>
          <p:nvPr/>
        </p:nvSpPr>
        <p:spPr bwMode="auto">
          <a:xfrm flipV="1">
            <a:off x="1295400" y="43434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5" name="Line 17"/>
          <p:cNvSpPr>
            <a:spLocks noChangeShapeType="1"/>
          </p:cNvSpPr>
          <p:nvPr/>
        </p:nvSpPr>
        <p:spPr bwMode="auto">
          <a:xfrm flipV="1">
            <a:off x="4953000" y="43434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6" name="Line 18"/>
          <p:cNvSpPr>
            <a:spLocks noChangeShapeType="1"/>
          </p:cNvSpPr>
          <p:nvPr/>
        </p:nvSpPr>
        <p:spPr bwMode="auto">
          <a:xfrm flipV="1">
            <a:off x="6229350" y="4343400"/>
            <a:ext cx="0" cy="2286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3027" name="Text Box 19"/>
          <p:cNvSpPr txBox="1">
            <a:spLocks noChangeArrowheads="1"/>
          </p:cNvSpPr>
          <p:nvPr/>
        </p:nvSpPr>
        <p:spPr bwMode="auto">
          <a:xfrm>
            <a:off x="1066800" y="36576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1</a:t>
            </a:r>
          </a:p>
        </p:txBody>
      </p:sp>
      <p:sp>
        <p:nvSpPr>
          <p:cNvPr id="43028" name="Text Box 20"/>
          <p:cNvSpPr txBox="1">
            <a:spLocks noChangeArrowheads="1"/>
          </p:cNvSpPr>
          <p:nvPr/>
        </p:nvSpPr>
        <p:spPr bwMode="auto">
          <a:xfrm>
            <a:off x="2667000" y="36576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2</a:t>
            </a:r>
          </a:p>
        </p:txBody>
      </p:sp>
      <p:sp>
        <p:nvSpPr>
          <p:cNvPr id="43029" name="Text Box 21"/>
          <p:cNvSpPr txBox="1">
            <a:spLocks noChangeArrowheads="1"/>
          </p:cNvSpPr>
          <p:nvPr/>
        </p:nvSpPr>
        <p:spPr bwMode="auto">
          <a:xfrm>
            <a:off x="4267200" y="36576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3</a:t>
            </a:r>
          </a:p>
        </p:txBody>
      </p:sp>
      <p:sp>
        <p:nvSpPr>
          <p:cNvPr id="43030" name="Text Box 22"/>
          <p:cNvSpPr txBox="1">
            <a:spLocks noChangeArrowheads="1"/>
          </p:cNvSpPr>
          <p:nvPr/>
        </p:nvSpPr>
        <p:spPr bwMode="auto">
          <a:xfrm>
            <a:off x="5943600" y="36576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4</a:t>
            </a:r>
          </a:p>
        </p:txBody>
      </p:sp>
      <p:sp>
        <p:nvSpPr>
          <p:cNvPr id="43031" name="Text Box 23"/>
          <p:cNvSpPr txBox="1">
            <a:spLocks noChangeArrowheads="1"/>
          </p:cNvSpPr>
          <p:nvPr/>
        </p:nvSpPr>
        <p:spPr bwMode="auto">
          <a:xfrm>
            <a:off x="1066800" y="46482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-2</a:t>
            </a:r>
          </a:p>
        </p:txBody>
      </p:sp>
      <p:sp>
        <p:nvSpPr>
          <p:cNvPr id="43032" name="Text Box 24"/>
          <p:cNvSpPr txBox="1">
            <a:spLocks noChangeArrowheads="1"/>
          </p:cNvSpPr>
          <p:nvPr/>
        </p:nvSpPr>
        <p:spPr bwMode="auto">
          <a:xfrm>
            <a:off x="2133600" y="46482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-1</a:t>
            </a:r>
          </a:p>
        </p:txBody>
      </p:sp>
      <p:sp>
        <p:nvSpPr>
          <p:cNvPr id="43033" name="Text Box 25"/>
          <p:cNvSpPr txBox="1">
            <a:spLocks noChangeArrowheads="1"/>
          </p:cNvSpPr>
          <p:nvPr/>
        </p:nvSpPr>
        <p:spPr bwMode="auto">
          <a:xfrm>
            <a:off x="3409950" y="44958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chemeClr val="bg1"/>
                </a:solidFill>
              </a:rPr>
              <a:t>0</a:t>
            </a:r>
          </a:p>
        </p:txBody>
      </p:sp>
      <p:sp>
        <p:nvSpPr>
          <p:cNvPr id="43034" name="Text Box 26"/>
          <p:cNvSpPr txBox="1">
            <a:spLocks noChangeArrowheads="1"/>
          </p:cNvSpPr>
          <p:nvPr/>
        </p:nvSpPr>
        <p:spPr bwMode="auto">
          <a:xfrm>
            <a:off x="4648200" y="46482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+1</a:t>
            </a:r>
          </a:p>
        </p:txBody>
      </p:sp>
      <p:sp>
        <p:nvSpPr>
          <p:cNvPr id="43035" name="Text Box 27"/>
          <p:cNvSpPr txBox="1">
            <a:spLocks noChangeArrowheads="1"/>
          </p:cNvSpPr>
          <p:nvPr/>
        </p:nvSpPr>
        <p:spPr bwMode="auto">
          <a:xfrm>
            <a:off x="5943600" y="4648200"/>
            <a:ext cx="533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+2</a:t>
            </a:r>
          </a:p>
        </p:txBody>
      </p:sp>
      <p:sp>
        <p:nvSpPr>
          <p:cNvPr id="43036" name="Text Box 28"/>
          <p:cNvSpPr txBox="1">
            <a:spLocks noChangeArrowheads="1"/>
          </p:cNvSpPr>
          <p:nvPr/>
        </p:nvSpPr>
        <p:spPr bwMode="auto">
          <a:xfrm>
            <a:off x="3352800" y="3962400"/>
            <a:ext cx="609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chemeClr val="bg1"/>
                </a:solidFill>
              </a:rPr>
              <a:t>2.5</a:t>
            </a:r>
          </a:p>
        </p:txBody>
      </p:sp>
      <p:sp>
        <p:nvSpPr>
          <p:cNvPr id="43037" name="Rectangle 29"/>
          <p:cNvSpPr>
            <a:spLocks noChangeArrowheads="1"/>
          </p:cNvSpPr>
          <p:nvPr/>
        </p:nvSpPr>
        <p:spPr bwMode="auto">
          <a:xfrm>
            <a:off x="4098925" y="5181600"/>
            <a:ext cx="5045075"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chemeClr val="bg1"/>
                </a:solidFill>
              </a:rPr>
              <a:t>加权得分最高的几个环境因素可视为</a:t>
            </a:r>
            <a:r>
              <a:rPr lang="zh-CN" altLang="en-US">
                <a:solidFill>
                  <a:srgbClr val="FFFF00"/>
                </a:solidFill>
              </a:rPr>
              <a:t>主要机会</a:t>
            </a:r>
            <a:r>
              <a:rPr lang="zh-CN" altLang="en-US">
                <a:solidFill>
                  <a:schemeClr val="bg1"/>
                </a:solidFill>
              </a:rPr>
              <a:t>，加权得分最低的几个环境因素可视为</a:t>
            </a:r>
            <a:r>
              <a:rPr lang="zh-CN" altLang="en-US">
                <a:solidFill>
                  <a:srgbClr val="FFFF00"/>
                </a:solidFill>
              </a:rPr>
              <a:t>主要威胁</a:t>
            </a:r>
            <a:r>
              <a:rPr lang="zh-CN" altLang="en-US">
                <a:solidFill>
                  <a:schemeClr val="bg1"/>
                </a:solidFill>
              </a:rPr>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19088" y="411163"/>
            <a:ext cx="66151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数字油田建设环境因素评价</a:t>
            </a:r>
          </a:p>
        </p:txBody>
      </p:sp>
      <p:pic>
        <p:nvPicPr>
          <p:cNvPr id="44035" name="Picture 3" descr="D:\temp\121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8800"/>
            <a:ext cx="5692775" cy="3943350"/>
          </a:xfrm>
          <a:prstGeom prst="rect">
            <a:avLst/>
          </a:prstGeom>
          <a:noFill/>
          <a:extLst>
            <a:ext uri="{909E8E84-426E-40DD-AFC4-6F175D3DCCD1}">
              <a14:hiddenFill xmlns:a14="http://schemas.microsoft.com/office/drawing/2010/main">
                <a:solidFill>
                  <a:srgbClr val="FFFFFF"/>
                </a:solidFill>
              </a14:hiddenFill>
            </a:ext>
          </a:extLst>
        </p:spPr>
      </p:pic>
      <p:sp>
        <p:nvSpPr>
          <p:cNvPr id="44036" name="Text Box 4"/>
          <p:cNvSpPr txBox="1">
            <a:spLocks noChangeArrowheads="1"/>
          </p:cNvSpPr>
          <p:nvPr/>
        </p:nvSpPr>
        <p:spPr bwMode="auto">
          <a:xfrm>
            <a:off x="76200" y="1371600"/>
            <a:ext cx="2057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a:solidFill>
                  <a:srgbClr val="FFFF00"/>
                </a:solidFill>
              </a:rPr>
              <a:t>EFE</a:t>
            </a:r>
            <a:r>
              <a:rPr lang="zh-CN" altLang="en-US">
                <a:solidFill>
                  <a:srgbClr val="FFFF00"/>
                </a:solidFill>
              </a:rPr>
              <a:t>矩阵</a:t>
            </a:r>
          </a:p>
        </p:txBody>
      </p:sp>
      <p:sp>
        <p:nvSpPr>
          <p:cNvPr id="44037" name="Rectangle 5"/>
          <p:cNvSpPr>
            <a:spLocks noChangeArrowheads="1"/>
          </p:cNvSpPr>
          <p:nvPr/>
        </p:nvSpPr>
        <p:spPr bwMode="auto">
          <a:xfrm>
            <a:off x="5867400" y="1828800"/>
            <a:ext cx="4572000" cy="207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50000"/>
              </a:lnSpc>
              <a:spcBef>
                <a:spcPct val="50000"/>
              </a:spcBef>
              <a:buFont typeface="Wingdings" panose="05000000000000000000" pitchFamily="2" charset="2"/>
              <a:buChar char="q"/>
            </a:pPr>
            <a:endParaRPr lang="en-US" altLang="zh-CN" sz="2000">
              <a:solidFill>
                <a:schemeClr val="bg1"/>
              </a:solidFill>
            </a:endParaRPr>
          </a:p>
          <a:p>
            <a:pPr algn="l">
              <a:lnSpc>
                <a:spcPct val="50000"/>
              </a:lnSpc>
              <a:spcBef>
                <a:spcPct val="50000"/>
              </a:spcBef>
              <a:buFont typeface="Wingdings" panose="05000000000000000000" pitchFamily="2" charset="2"/>
              <a:buChar char="q"/>
            </a:pPr>
            <a:r>
              <a:rPr lang="en-US" altLang="zh-CN" sz="2000">
                <a:solidFill>
                  <a:schemeClr val="bg1"/>
                </a:solidFill>
              </a:rPr>
              <a:t>  </a:t>
            </a:r>
            <a:r>
              <a:rPr lang="zh-CN" altLang="en-US" sz="2000">
                <a:solidFill>
                  <a:schemeClr val="bg1"/>
                </a:solidFill>
              </a:rPr>
              <a:t>公司规模大</a:t>
            </a:r>
          </a:p>
          <a:p>
            <a:pPr algn="l">
              <a:lnSpc>
                <a:spcPct val="50000"/>
              </a:lnSpc>
              <a:spcBef>
                <a:spcPct val="50000"/>
              </a:spcBef>
              <a:buFont typeface="Wingdings" panose="05000000000000000000" pitchFamily="2" charset="2"/>
              <a:buChar char="q"/>
            </a:pPr>
            <a:r>
              <a:rPr lang="zh-CN" altLang="en-US" sz="2000">
                <a:solidFill>
                  <a:schemeClr val="bg1"/>
                </a:solidFill>
              </a:rPr>
              <a:t>  公司经营状况好</a:t>
            </a:r>
          </a:p>
          <a:p>
            <a:pPr algn="l">
              <a:lnSpc>
                <a:spcPct val="50000"/>
              </a:lnSpc>
              <a:spcBef>
                <a:spcPct val="50000"/>
              </a:spcBef>
              <a:buFont typeface="Wingdings" panose="05000000000000000000" pitchFamily="2" charset="2"/>
              <a:buChar char="q"/>
            </a:pPr>
            <a:r>
              <a:rPr lang="zh-CN" altLang="en-US" sz="2000">
                <a:solidFill>
                  <a:schemeClr val="bg1"/>
                </a:solidFill>
              </a:rPr>
              <a:t>  数字油田需求明显</a:t>
            </a:r>
          </a:p>
          <a:p>
            <a:pPr algn="l">
              <a:lnSpc>
                <a:spcPct val="50000"/>
              </a:lnSpc>
              <a:spcBef>
                <a:spcPct val="50000"/>
              </a:spcBef>
              <a:buFont typeface="Wingdings" panose="05000000000000000000" pitchFamily="2" charset="2"/>
              <a:buChar char="q"/>
            </a:pPr>
            <a:r>
              <a:rPr lang="zh-CN" altLang="en-US" sz="2000">
                <a:solidFill>
                  <a:schemeClr val="bg1"/>
                </a:solidFill>
              </a:rPr>
              <a:t>  政府与社会重视大庆</a:t>
            </a:r>
          </a:p>
          <a:p>
            <a:pPr algn="l">
              <a:lnSpc>
                <a:spcPct val="50000"/>
              </a:lnSpc>
              <a:spcBef>
                <a:spcPct val="50000"/>
              </a:spcBef>
              <a:buFont typeface="Wingdings" panose="05000000000000000000" pitchFamily="2" charset="2"/>
              <a:buChar char="q"/>
            </a:pPr>
            <a:r>
              <a:rPr lang="zh-CN" altLang="en-US" sz="2000">
                <a:solidFill>
                  <a:schemeClr val="bg1"/>
                </a:solidFill>
              </a:rPr>
              <a:t>  公司管理水平提高</a:t>
            </a:r>
          </a:p>
          <a:p>
            <a:pPr algn="l">
              <a:lnSpc>
                <a:spcPct val="50000"/>
              </a:lnSpc>
              <a:spcBef>
                <a:spcPct val="50000"/>
              </a:spcBef>
              <a:buFont typeface="Wingdings" panose="05000000000000000000" pitchFamily="2" charset="2"/>
              <a:buChar char="q"/>
            </a:pPr>
            <a:endParaRPr lang="en-US" altLang="zh-CN" sz="2000">
              <a:solidFill>
                <a:schemeClr val="bg1"/>
              </a:solidFill>
            </a:endParaRPr>
          </a:p>
        </p:txBody>
      </p:sp>
      <p:sp>
        <p:nvSpPr>
          <p:cNvPr id="44038" name="Rectangle 6"/>
          <p:cNvSpPr>
            <a:spLocks noChangeArrowheads="1"/>
          </p:cNvSpPr>
          <p:nvPr/>
        </p:nvSpPr>
        <p:spPr bwMode="auto">
          <a:xfrm>
            <a:off x="5791200" y="1371600"/>
            <a:ext cx="18097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sz="3200">
                <a:solidFill>
                  <a:srgbClr val="FFFF00"/>
                </a:solidFill>
                <a:ea typeface="华文新魏" panose="02010800040101010101" pitchFamily="2" charset="-122"/>
              </a:rPr>
              <a:t>主要机会</a:t>
            </a:r>
          </a:p>
        </p:txBody>
      </p:sp>
      <p:sp>
        <p:nvSpPr>
          <p:cNvPr id="44039" name="Rectangle 7"/>
          <p:cNvSpPr>
            <a:spLocks noChangeArrowheads="1"/>
          </p:cNvSpPr>
          <p:nvPr/>
        </p:nvSpPr>
        <p:spPr bwMode="auto">
          <a:xfrm>
            <a:off x="5810250" y="3743325"/>
            <a:ext cx="1809750"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spcBef>
                <a:spcPct val="50000"/>
              </a:spcBef>
            </a:pPr>
            <a:r>
              <a:rPr lang="zh-CN" altLang="en-US" sz="3200">
                <a:solidFill>
                  <a:srgbClr val="FFFF00"/>
                </a:solidFill>
                <a:ea typeface="华文新魏" panose="02010800040101010101" pitchFamily="2" charset="-122"/>
              </a:rPr>
              <a:t>主要威胁</a:t>
            </a:r>
          </a:p>
        </p:txBody>
      </p:sp>
      <p:sp>
        <p:nvSpPr>
          <p:cNvPr id="44040" name="Rectangle 8"/>
          <p:cNvSpPr>
            <a:spLocks noChangeArrowheads="1"/>
          </p:cNvSpPr>
          <p:nvPr/>
        </p:nvSpPr>
        <p:spPr bwMode="auto">
          <a:xfrm>
            <a:off x="5911850" y="4495800"/>
            <a:ext cx="3232150" cy="177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spcBef>
                <a:spcPct val="50000"/>
              </a:spcBef>
              <a:buFont typeface="Wingdings" panose="05000000000000000000" pitchFamily="2" charset="2"/>
              <a:buChar char="q"/>
            </a:pPr>
            <a:r>
              <a:rPr lang="en-US" altLang="zh-CN" sz="2000">
                <a:solidFill>
                  <a:schemeClr val="bg1"/>
                </a:solidFill>
              </a:rPr>
              <a:t>  </a:t>
            </a:r>
            <a:r>
              <a:rPr lang="zh-CN" altLang="en-US" sz="2000">
                <a:solidFill>
                  <a:schemeClr val="bg1"/>
                </a:solidFill>
              </a:rPr>
              <a:t>信息化建设资金渠道</a:t>
            </a:r>
            <a:br>
              <a:rPr lang="zh-CN" altLang="en-US" sz="2000">
                <a:solidFill>
                  <a:schemeClr val="bg1"/>
                </a:solidFill>
              </a:rPr>
            </a:br>
            <a:r>
              <a:rPr lang="zh-CN" altLang="en-US" sz="2000">
                <a:solidFill>
                  <a:schemeClr val="bg1"/>
                </a:solidFill>
              </a:rPr>
              <a:t>      不畅通</a:t>
            </a:r>
          </a:p>
          <a:p>
            <a:pPr algn="l">
              <a:lnSpc>
                <a:spcPct val="80000"/>
              </a:lnSpc>
              <a:spcBef>
                <a:spcPct val="50000"/>
              </a:spcBef>
              <a:buFont typeface="Wingdings" panose="05000000000000000000" pitchFamily="2" charset="2"/>
              <a:buChar char="q"/>
            </a:pPr>
            <a:r>
              <a:rPr lang="zh-CN" altLang="en-US" sz="2000">
                <a:solidFill>
                  <a:schemeClr val="bg1"/>
                </a:solidFill>
              </a:rPr>
              <a:t>  石油降价</a:t>
            </a:r>
          </a:p>
          <a:p>
            <a:pPr algn="l">
              <a:lnSpc>
                <a:spcPct val="80000"/>
              </a:lnSpc>
              <a:spcBef>
                <a:spcPct val="50000"/>
              </a:spcBef>
              <a:buFont typeface="Wingdings" panose="05000000000000000000" pitchFamily="2" charset="2"/>
              <a:buChar char="q"/>
            </a:pPr>
            <a:r>
              <a:rPr lang="zh-CN" altLang="en-US" sz="2000">
                <a:solidFill>
                  <a:schemeClr val="bg1"/>
                </a:solidFill>
              </a:rPr>
              <a:t>  强制性高产</a:t>
            </a:r>
          </a:p>
          <a:p>
            <a:pPr algn="l">
              <a:lnSpc>
                <a:spcPct val="80000"/>
              </a:lnSpc>
              <a:spcBef>
                <a:spcPct val="50000"/>
              </a:spcBef>
              <a:buFont typeface="Wingdings" panose="05000000000000000000" pitchFamily="2" charset="2"/>
              <a:buChar char="q"/>
            </a:pPr>
            <a:r>
              <a:rPr lang="zh-CN" altLang="en-US" sz="2000">
                <a:solidFill>
                  <a:schemeClr val="bg1"/>
                </a:solidFill>
              </a:rPr>
              <a:t>  世界石油经济动荡</a:t>
            </a:r>
          </a:p>
        </p:txBody>
      </p:sp>
      <p:sp>
        <p:nvSpPr>
          <p:cNvPr id="44042" name="AutoShape 10"/>
          <p:cNvSpPr>
            <a:spLocks noChangeArrowheads="1"/>
          </p:cNvSpPr>
          <p:nvPr/>
        </p:nvSpPr>
        <p:spPr bwMode="auto">
          <a:xfrm>
            <a:off x="1295400" y="5943600"/>
            <a:ext cx="3124200" cy="533400"/>
          </a:xfrm>
          <a:prstGeom prst="wedgeRoundRectCallout">
            <a:avLst>
              <a:gd name="adj1" fmla="val 58486"/>
              <a:gd name="adj2" fmla="val -109523"/>
              <a:gd name="adj3" fmla="val 16667"/>
            </a:avLst>
          </a:prstGeom>
          <a:solidFill>
            <a:srgbClr val="0066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b="1">
                <a:solidFill>
                  <a:schemeClr val="bg1"/>
                </a:solidFill>
              </a:rPr>
              <a:t>稍高于平均水平</a:t>
            </a:r>
          </a:p>
        </p:txBody>
      </p:sp>
      <p:sp>
        <p:nvSpPr>
          <p:cNvPr id="44043" name="Oval 11"/>
          <p:cNvSpPr>
            <a:spLocks noChangeArrowheads="1"/>
          </p:cNvSpPr>
          <p:nvPr/>
        </p:nvSpPr>
        <p:spPr bwMode="auto">
          <a:xfrm>
            <a:off x="4648200" y="5410200"/>
            <a:ext cx="838200" cy="533400"/>
          </a:xfrm>
          <a:prstGeom prst="ellipse">
            <a:avLst/>
          </a:prstGeom>
          <a:noFill/>
          <a:ln w="1905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数字油田建设内部因素分析与评价</a:t>
            </a:r>
          </a:p>
        </p:txBody>
      </p:sp>
      <p:sp>
        <p:nvSpPr>
          <p:cNvPr id="45060" name="Rectangle 4"/>
          <p:cNvSpPr>
            <a:spLocks noChangeArrowheads="1"/>
          </p:cNvSpPr>
          <p:nvPr/>
        </p:nvSpPr>
        <p:spPr bwMode="auto">
          <a:xfrm>
            <a:off x="158750" y="990600"/>
            <a:ext cx="5137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rgbClr val="FFFF00"/>
                </a:solidFill>
              </a:rPr>
              <a:t>内部因素评价（</a:t>
            </a:r>
            <a:r>
              <a:rPr lang="en-US" altLang="zh-CN">
                <a:solidFill>
                  <a:srgbClr val="FFFF00"/>
                </a:solidFill>
              </a:rPr>
              <a:t>IFE</a:t>
            </a:r>
            <a:r>
              <a:rPr lang="zh-CN" altLang="en-US">
                <a:solidFill>
                  <a:srgbClr val="FFFF00"/>
                </a:solidFill>
              </a:rPr>
              <a:t>）矩阵：</a:t>
            </a:r>
            <a:r>
              <a:rPr lang="zh-CN" altLang="en-US" sz="1800">
                <a:solidFill>
                  <a:schemeClr val="bg1"/>
                </a:solidFill>
              </a:rPr>
              <a:t>也作了改进</a:t>
            </a:r>
          </a:p>
        </p:txBody>
      </p:sp>
      <p:pic>
        <p:nvPicPr>
          <p:cNvPr id="45061" name="Picture 5" descr="D:\temp\112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 y="1447800"/>
            <a:ext cx="5692775" cy="5451475"/>
          </a:xfrm>
          <a:prstGeom prst="rect">
            <a:avLst/>
          </a:prstGeom>
          <a:noFill/>
          <a:extLst>
            <a:ext uri="{909E8E84-426E-40DD-AFC4-6F175D3DCCD1}">
              <a14:hiddenFill xmlns:a14="http://schemas.microsoft.com/office/drawing/2010/main">
                <a:solidFill>
                  <a:srgbClr val="FFFFFF"/>
                </a:solidFill>
              </a14:hiddenFill>
            </a:ext>
          </a:extLst>
        </p:spPr>
      </p:pic>
      <p:sp>
        <p:nvSpPr>
          <p:cNvPr id="45062" name="AutoShape 6"/>
          <p:cNvSpPr>
            <a:spLocks noChangeArrowheads="1"/>
          </p:cNvSpPr>
          <p:nvPr/>
        </p:nvSpPr>
        <p:spPr bwMode="auto">
          <a:xfrm>
            <a:off x="6172200" y="6096000"/>
            <a:ext cx="2438400" cy="457200"/>
          </a:xfrm>
          <a:prstGeom prst="wedgeRoundRectCallout">
            <a:avLst>
              <a:gd name="adj1" fmla="val -77801"/>
              <a:gd name="adj2" fmla="val 97917"/>
              <a:gd name="adj3" fmla="val 16667"/>
            </a:avLst>
          </a:prstGeom>
          <a:solidFill>
            <a:srgbClr val="0066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solidFill>
                  <a:schemeClr val="bg1"/>
                </a:solidFill>
              </a:rPr>
              <a:t>平均水平</a:t>
            </a:r>
          </a:p>
        </p:txBody>
      </p:sp>
      <p:sp>
        <p:nvSpPr>
          <p:cNvPr id="45063" name="Oval 7"/>
          <p:cNvSpPr>
            <a:spLocks noChangeArrowheads="1"/>
          </p:cNvSpPr>
          <p:nvPr/>
        </p:nvSpPr>
        <p:spPr bwMode="auto">
          <a:xfrm>
            <a:off x="4648200" y="6553200"/>
            <a:ext cx="838200" cy="304800"/>
          </a:xfrm>
          <a:prstGeom prst="ellipse">
            <a:avLst/>
          </a:prstGeom>
          <a:noFill/>
          <a:ln w="1905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5064" name="Rectangle 8"/>
          <p:cNvSpPr>
            <a:spLocks noChangeArrowheads="1"/>
          </p:cNvSpPr>
          <p:nvPr/>
        </p:nvSpPr>
        <p:spPr bwMode="auto">
          <a:xfrm>
            <a:off x="5867400" y="1096963"/>
            <a:ext cx="180975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ea typeface="华文新魏" panose="02010800040101010101" pitchFamily="2" charset="-122"/>
              </a:rPr>
              <a:t>主要优势</a:t>
            </a:r>
          </a:p>
        </p:txBody>
      </p:sp>
      <p:sp>
        <p:nvSpPr>
          <p:cNvPr id="45065" name="Rectangle 9"/>
          <p:cNvSpPr>
            <a:spLocks noChangeArrowheads="1"/>
          </p:cNvSpPr>
          <p:nvPr/>
        </p:nvSpPr>
        <p:spPr bwMode="auto">
          <a:xfrm>
            <a:off x="6477000" y="1752600"/>
            <a:ext cx="2286000" cy="1438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70000"/>
              </a:lnSpc>
              <a:spcBef>
                <a:spcPct val="50000"/>
              </a:spcBef>
              <a:buFont typeface="Wingdings" panose="05000000000000000000" pitchFamily="2" charset="2"/>
              <a:buChar char="q"/>
            </a:pPr>
            <a:r>
              <a:rPr lang="en-US" altLang="zh-CN" sz="1600">
                <a:solidFill>
                  <a:schemeClr val="bg1"/>
                </a:solidFill>
              </a:rPr>
              <a:t>  </a:t>
            </a:r>
            <a:r>
              <a:rPr lang="zh-CN" altLang="en-US" sz="1600">
                <a:solidFill>
                  <a:schemeClr val="bg1"/>
                </a:solidFill>
              </a:rPr>
              <a:t>领导重视</a:t>
            </a:r>
          </a:p>
          <a:p>
            <a:pPr algn="l">
              <a:lnSpc>
                <a:spcPct val="70000"/>
              </a:lnSpc>
              <a:spcBef>
                <a:spcPct val="50000"/>
              </a:spcBef>
              <a:buFont typeface="Wingdings" panose="05000000000000000000" pitchFamily="2" charset="2"/>
              <a:buChar char="q"/>
            </a:pPr>
            <a:r>
              <a:rPr lang="zh-CN" altLang="en-US" sz="1600">
                <a:solidFill>
                  <a:schemeClr val="bg1"/>
                </a:solidFill>
              </a:rPr>
              <a:t>  信息化基础牢固  </a:t>
            </a:r>
          </a:p>
          <a:p>
            <a:pPr algn="l">
              <a:lnSpc>
                <a:spcPct val="70000"/>
              </a:lnSpc>
              <a:spcBef>
                <a:spcPct val="50000"/>
              </a:spcBef>
              <a:buFont typeface="Wingdings" panose="05000000000000000000" pitchFamily="2" charset="2"/>
              <a:buChar char="q"/>
            </a:pPr>
            <a:r>
              <a:rPr lang="zh-CN" altLang="en-US" sz="1600">
                <a:solidFill>
                  <a:schemeClr val="bg1"/>
                </a:solidFill>
              </a:rPr>
              <a:t>  资金雄厚</a:t>
            </a:r>
          </a:p>
          <a:p>
            <a:pPr algn="l">
              <a:lnSpc>
                <a:spcPct val="70000"/>
              </a:lnSpc>
              <a:spcBef>
                <a:spcPct val="50000"/>
              </a:spcBef>
              <a:buFont typeface="Wingdings" panose="05000000000000000000" pitchFamily="2" charset="2"/>
              <a:buChar char="q"/>
            </a:pPr>
            <a:r>
              <a:rPr lang="zh-CN" altLang="en-US" sz="1600">
                <a:solidFill>
                  <a:schemeClr val="bg1"/>
                </a:solidFill>
              </a:rPr>
              <a:t>  具有大客户优势</a:t>
            </a:r>
          </a:p>
          <a:p>
            <a:pPr algn="l">
              <a:lnSpc>
                <a:spcPct val="70000"/>
              </a:lnSpc>
              <a:spcBef>
                <a:spcPct val="50000"/>
              </a:spcBef>
              <a:buFont typeface="Wingdings" panose="05000000000000000000" pitchFamily="2" charset="2"/>
              <a:buChar char="q"/>
            </a:pPr>
            <a:r>
              <a:rPr lang="zh-CN" altLang="en-US" sz="1600">
                <a:solidFill>
                  <a:schemeClr val="bg1"/>
                </a:solidFill>
              </a:rPr>
              <a:t>  抗风险能力强</a:t>
            </a:r>
          </a:p>
        </p:txBody>
      </p:sp>
      <p:sp>
        <p:nvSpPr>
          <p:cNvPr id="45066" name="Rectangle 10"/>
          <p:cNvSpPr>
            <a:spLocks noChangeArrowheads="1"/>
          </p:cNvSpPr>
          <p:nvPr/>
        </p:nvSpPr>
        <p:spPr bwMode="auto">
          <a:xfrm>
            <a:off x="5962650" y="3611563"/>
            <a:ext cx="180975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ea typeface="华文新魏" panose="02010800040101010101" pitchFamily="2" charset="-122"/>
              </a:rPr>
              <a:t>主要劣势</a:t>
            </a:r>
          </a:p>
        </p:txBody>
      </p:sp>
      <p:sp>
        <p:nvSpPr>
          <p:cNvPr id="45067" name="Rectangle 11"/>
          <p:cNvSpPr>
            <a:spLocks noChangeArrowheads="1"/>
          </p:cNvSpPr>
          <p:nvPr/>
        </p:nvSpPr>
        <p:spPr bwMode="auto">
          <a:xfrm>
            <a:off x="6477000" y="4233863"/>
            <a:ext cx="2819400" cy="168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90000"/>
              </a:lnSpc>
              <a:spcBef>
                <a:spcPct val="50000"/>
              </a:spcBef>
              <a:buFont typeface="Wingdings" panose="05000000000000000000" pitchFamily="2" charset="2"/>
              <a:buChar char="q"/>
            </a:pPr>
            <a:r>
              <a:rPr lang="en-US" altLang="zh-CN" sz="1600">
                <a:solidFill>
                  <a:schemeClr val="bg1"/>
                </a:solidFill>
              </a:rPr>
              <a:t>  </a:t>
            </a:r>
            <a:r>
              <a:rPr lang="zh-CN" altLang="en-US" sz="1600">
                <a:solidFill>
                  <a:schemeClr val="bg1"/>
                </a:solidFill>
              </a:rPr>
              <a:t>信息化资金投入少</a:t>
            </a:r>
          </a:p>
          <a:p>
            <a:pPr algn="l">
              <a:lnSpc>
                <a:spcPct val="90000"/>
              </a:lnSpc>
              <a:spcBef>
                <a:spcPct val="50000"/>
              </a:spcBef>
              <a:buFont typeface="Wingdings" panose="05000000000000000000" pitchFamily="2" charset="2"/>
              <a:buChar char="q"/>
            </a:pPr>
            <a:r>
              <a:rPr lang="zh-CN" altLang="en-US" sz="1600">
                <a:solidFill>
                  <a:schemeClr val="bg1"/>
                </a:solidFill>
              </a:rPr>
              <a:t>  数据共享度低</a:t>
            </a:r>
          </a:p>
          <a:p>
            <a:pPr algn="l">
              <a:lnSpc>
                <a:spcPct val="90000"/>
              </a:lnSpc>
              <a:spcBef>
                <a:spcPct val="50000"/>
              </a:spcBef>
              <a:buFont typeface="Wingdings" panose="05000000000000000000" pitchFamily="2" charset="2"/>
              <a:buChar char="q"/>
            </a:pPr>
            <a:r>
              <a:rPr lang="zh-CN" altLang="en-US" sz="1600">
                <a:solidFill>
                  <a:schemeClr val="bg1"/>
                </a:solidFill>
              </a:rPr>
              <a:t>  管理力度不够</a:t>
            </a:r>
          </a:p>
          <a:p>
            <a:pPr algn="l">
              <a:lnSpc>
                <a:spcPct val="90000"/>
              </a:lnSpc>
              <a:spcBef>
                <a:spcPct val="50000"/>
              </a:spcBef>
              <a:buFont typeface="Wingdings" panose="05000000000000000000" pitchFamily="2" charset="2"/>
              <a:buChar char="q"/>
            </a:pPr>
            <a:r>
              <a:rPr lang="zh-CN" altLang="en-US" sz="1600">
                <a:solidFill>
                  <a:schemeClr val="bg1"/>
                </a:solidFill>
              </a:rPr>
              <a:t>  应用系统建设重复</a:t>
            </a:r>
          </a:p>
          <a:p>
            <a:pPr algn="l">
              <a:lnSpc>
                <a:spcPct val="90000"/>
              </a:lnSpc>
              <a:spcBef>
                <a:spcPct val="50000"/>
              </a:spcBef>
              <a:buFont typeface="Wingdings" panose="05000000000000000000" pitchFamily="2" charset="2"/>
              <a:buChar char="q"/>
            </a:pPr>
            <a:r>
              <a:rPr lang="zh-CN" altLang="en-US" sz="1600">
                <a:solidFill>
                  <a:schemeClr val="bg1"/>
                </a:solidFill>
              </a:rPr>
              <a:t>  勘探开发一体化程度低</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数字油田发展战略</a:t>
            </a:r>
            <a:r>
              <a:rPr lang="en-US" altLang="zh-CN" sz="4000">
                <a:solidFill>
                  <a:schemeClr val="bg1"/>
                </a:solidFill>
                <a:ea typeface="华文隶书" panose="02010800040101010101" pitchFamily="2" charset="-122"/>
              </a:rPr>
              <a:t>SWOT</a:t>
            </a:r>
            <a:r>
              <a:rPr lang="zh-CN" altLang="en-US" sz="4000">
                <a:solidFill>
                  <a:schemeClr val="bg1"/>
                </a:solidFill>
                <a:ea typeface="华文隶书" panose="02010800040101010101" pitchFamily="2" charset="-122"/>
              </a:rPr>
              <a:t>分析</a:t>
            </a:r>
          </a:p>
        </p:txBody>
      </p:sp>
      <p:pic>
        <p:nvPicPr>
          <p:cNvPr id="46083" name="Picture 3" descr="D:\temp\13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1295400"/>
            <a:ext cx="6515100" cy="5268913"/>
          </a:xfrm>
          <a:prstGeom prst="rect">
            <a:avLst/>
          </a:prstGeom>
          <a:noFill/>
          <a:extLst>
            <a:ext uri="{909E8E84-426E-40DD-AFC4-6F175D3DCCD1}">
              <a14:hiddenFill xmlns:a14="http://schemas.microsoft.com/office/drawing/2010/main">
                <a:solidFill>
                  <a:srgbClr val="FFFFFF"/>
                </a:solidFill>
              </a14:hiddenFill>
            </a:ext>
          </a:extLst>
        </p:spPr>
      </p:pic>
      <p:sp>
        <p:nvSpPr>
          <p:cNvPr id="46084" name="Rectangle 4"/>
          <p:cNvSpPr>
            <a:spLocks noChangeArrowheads="1"/>
          </p:cNvSpPr>
          <p:nvPr/>
        </p:nvSpPr>
        <p:spPr bwMode="auto">
          <a:xfrm>
            <a:off x="6858000" y="1295400"/>
            <a:ext cx="2286000" cy="527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sz="2000">
                <a:solidFill>
                  <a:srgbClr val="FFFF00"/>
                </a:solidFill>
                <a:ea typeface="华文新魏" panose="02010800040101010101" pitchFamily="2" charset="-122"/>
              </a:rPr>
              <a:t>关键机会</a:t>
            </a:r>
          </a:p>
          <a:p>
            <a:pPr algn="l">
              <a:spcBef>
                <a:spcPct val="50000"/>
              </a:spcBef>
            </a:pPr>
            <a:r>
              <a:rPr lang="zh-CN" altLang="en-US" sz="1400">
                <a:solidFill>
                  <a:schemeClr val="bg1"/>
                </a:solidFill>
              </a:rPr>
              <a:t>数字油田需求明显</a:t>
            </a:r>
          </a:p>
          <a:p>
            <a:pPr algn="l">
              <a:spcBef>
                <a:spcPct val="50000"/>
              </a:spcBef>
            </a:pPr>
            <a:r>
              <a:rPr lang="zh-CN" altLang="en-US" sz="1400">
                <a:solidFill>
                  <a:schemeClr val="bg1"/>
                </a:solidFill>
              </a:rPr>
              <a:t>公司经营状况好</a:t>
            </a:r>
          </a:p>
          <a:p>
            <a:pPr algn="l">
              <a:spcBef>
                <a:spcPct val="50000"/>
              </a:spcBef>
            </a:pPr>
            <a:r>
              <a:rPr lang="zh-CN" altLang="en-US" sz="1400">
                <a:solidFill>
                  <a:schemeClr val="bg1"/>
                </a:solidFill>
              </a:rPr>
              <a:t>政府与社会重视大庆</a:t>
            </a:r>
          </a:p>
          <a:p>
            <a:pPr algn="l">
              <a:spcBef>
                <a:spcPct val="50000"/>
              </a:spcBef>
            </a:pPr>
            <a:r>
              <a:rPr lang="zh-CN" altLang="en-US" sz="2000">
                <a:solidFill>
                  <a:srgbClr val="FFFF00"/>
                </a:solidFill>
                <a:ea typeface="华文新魏" panose="02010800040101010101" pitchFamily="2" charset="-122"/>
              </a:rPr>
              <a:t>关键威胁</a:t>
            </a:r>
          </a:p>
          <a:p>
            <a:pPr algn="l">
              <a:spcBef>
                <a:spcPct val="50000"/>
              </a:spcBef>
            </a:pPr>
            <a:r>
              <a:rPr lang="zh-CN" altLang="en-US" sz="1400">
                <a:solidFill>
                  <a:schemeClr val="bg1"/>
                </a:solidFill>
              </a:rPr>
              <a:t>信息化资金渠道不畅通</a:t>
            </a:r>
          </a:p>
          <a:p>
            <a:pPr algn="l">
              <a:spcBef>
                <a:spcPct val="50000"/>
              </a:spcBef>
            </a:pPr>
            <a:r>
              <a:rPr lang="zh-CN" altLang="en-US" sz="1400">
                <a:solidFill>
                  <a:schemeClr val="bg1"/>
                </a:solidFill>
              </a:rPr>
              <a:t>世界石油经济动荡</a:t>
            </a:r>
          </a:p>
          <a:p>
            <a:pPr algn="l">
              <a:spcBef>
                <a:spcPct val="50000"/>
              </a:spcBef>
            </a:pPr>
            <a:r>
              <a:rPr lang="zh-CN" altLang="en-US" sz="2000">
                <a:solidFill>
                  <a:srgbClr val="FFFF00"/>
                </a:solidFill>
                <a:ea typeface="华文新魏" panose="02010800040101010101" pitchFamily="2" charset="-122"/>
              </a:rPr>
              <a:t>关键优势</a:t>
            </a:r>
          </a:p>
          <a:p>
            <a:pPr algn="l">
              <a:spcBef>
                <a:spcPct val="50000"/>
              </a:spcBef>
            </a:pPr>
            <a:r>
              <a:rPr lang="zh-CN" altLang="en-US" sz="1400">
                <a:solidFill>
                  <a:schemeClr val="bg1"/>
                </a:solidFill>
              </a:rPr>
              <a:t>领导重视</a:t>
            </a:r>
          </a:p>
          <a:p>
            <a:pPr algn="l">
              <a:spcBef>
                <a:spcPct val="50000"/>
              </a:spcBef>
            </a:pPr>
            <a:r>
              <a:rPr lang="zh-CN" altLang="en-US" sz="1400">
                <a:solidFill>
                  <a:schemeClr val="bg1"/>
                </a:solidFill>
              </a:rPr>
              <a:t>资金雄厚</a:t>
            </a:r>
          </a:p>
          <a:p>
            <a:pPr algn="l">
              <a:spcBef>
                <a:spcPct val="50000"/>
              </a:spcBef>
            </a:pPr>
            <a:r>
              <a:rPr lang="zh-CN" altLang="en-US" sz="1400">
                <a:solidFill>
                  <a:schemeClr val="bg1"/>
                </a:solidFill>
              </a:rPr>
              <a:t>信息化基础牢固</a:t>
            </a:r>
          </a:p>
          <a:p>
            <a:pPr algn="l">
              <a:spcBef>
                <a:spcPct val="50000"/>
              </a:spcBef>
            </a:pPr>
            <a:r>
              <a:rPr lang="zh-CN" altLang="en-US" sz="2000">
                <a:solidFill>
                  <a:srgbClr val="FFFF00"/>
                </a:solidFill>
                <a:ea typeface="华文新魏" panose="02010800040101010101" pitchFamily="2" charset="-122"/>
              </a:rPr>
              <a:t>关键劣势</a:t>
            </a:r>
          </a:p>
          <a:p>
            <a:pPr algn="l">
              <a:spcBef>
                <a:spcPct val="50000"/>
              </a:spcBef>
            </a:pPr>
            <a:r>
              <a:rPr lang="zh-CN" altLang="en-US" sz="1400">
                <a:solidFill>
                  <a:schemeClr val="bg1"/>
                </a:solidFill>
              </a:rPr>
              <a:t>信息化资金投入少</a:t>
            </a:r>
          </a:p>
          <a:p>
            <a:pPr algn="l">
              <a:spcBef>
                <a:spcPct val="50000"/>
              </a:spcBef>
            </a:pPr>
            <a:r>
              <a:rPr lang="zh-CN" altLang="en-US" sz="1400">
                <a:solidFill>
                  <a:schemeClr val="bg1"/>
                </a:solidFill>
              </a:rPr>
              <a:t>数据共享度低</a:t>
            </a:r>
          </a:p>
          <a:p>
            <a:pPr algn="l">
              <a:spcBef>
                <a:spcPct val="50000"/>
              </a:spcBef>
            </a:pPr>
            <a:r>
              <a:rPr lang="zh-CN" altLang="en-US" sz="1400">
                <a:solidFill>
                  <a:schemeClr val="bg1"/>
                </a:solidFill>
              </a:rPr>
              <a:t>应用系统重复建设</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58" name="Group 1066"/>
          <p:cNvGrpSpPr>
            <a:grpSpLocks/>
          </p:cNvGrpSpPr>
          <p:nvPr/>
        </p:nvGrpSpPr>
        <p:grpSpPr bwMode="auto">
          <a:xfrm>
            <a:off x="1219200" y="2209800"/>
            <a:ext cx="7162800" cy="4114800"/>
            <a:chOff x="768" y="1392"/>
            <a:chExt cx="4512" cy="2592"/>
          </a:xfrm>
        </p:grpSpPr>
        <p:sp>
          <p:nvSpPr>
            <p:cNvPr id="9244" name="Rectangle 1052"/>
            <p:cNvSpPr>
              <a:spLocks noChangeArrowheads="1"/>
            </p:cNvSpPr>
            <p:nvPr/>
          </p:nvSpPr>
          <p:spPr bwMode="auto">
            <a:xfrm>
              <a:off x="768" y="1392"/>
              <a:ext cx="4320" cy="2160"/>
            </a:xfrm>
            <a:prstGeom prst="rect">
              <a:avLst/>
            </a:prstGeom>
            <a:solidFill>
              <a:srgbClr val="CCEC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ECFF"/>
              </a:extrusionClr>
              <a:contourClr>
                <a:srgbClr val="CCEC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grpSp>
          <p:nvGrpSpPr>
            <p:cNvPr id="9245" name="Group 1053"/>
            <p:cNvGrpSpPr>
              <a:grpSpLocks/>
            </p:cNvGrpSpPr>
            <p:nvPr/>
          </p:nvGrpSpPr>
          <p:grpSpPr bwMode="auto">
            <a:xfrm>
              <a:off x="816" y="1488"/>
              <a:ext cx="4464" cy="2496"/>
              <a:chOff x="1993" y="2604"/>
              <a:chExt cx="8250" cy="4382"/>
            </a:xfrm>
          </p:grpSpPr>
          <p:sp>
            <p:nvSpPr>
              <p:cNvPr id="9246" name="Rectangle 1054"/>
              <p:cNvSpPr>
                <a:spLocks noChangeArrowheads="1"/>
              </p:cNvSpPr>
              <p:nvPr/>
            </p:nvSpPr>
            <p:spPr bwMode="auto">
              <a:xfrm>
                <a:off x="2048" y="2772"/>
                <a:ext cx="4935" cy="721"/>
              </a:xfrm>
              <a:prstGeom prst="rect">
                <a:avLst/>
              </a:prstGeom>
              <a:solidFill>
                <a:srgbClr val="DDDDDD"/>
              </a:solidFill>
              <a:ln w="9525">
                <a:solidFill>
                  <a:srgbClr val="000000"/>
                </a:solidFill>
                <a:miter lim="800000"/>
                <a:headEnd/>
                <a:tailEnd/>
              </a:ln>
            </p:spPr>
            <p:txBody>
              <a:bodyPr/>
              <a:lstStyle/>
              <a:p>
                <a:endParaRPr lang="en-US" altLang="zh-CN" sz="1600">
                  <a:latin typeface="宋体" panose="02010600030101010101" pitchFamily="2" charset="-122"/>
                </a:endParaRPr>
              </a:p>
              <a:p>
                <a:r>
                  <a:rPr lang="zh-CN" altLang="en-US" sz="1600">
                    <a:latin typeface="宋体" panose="02010600030101010101" pitchFamily="2" charset="-122"/>
                  </a:rPr>
                  <a:t>大庆油田有限责任公司总体战略</a:t>
                </a:r>
              </a:p>
            </p:txBody>
          </p:sp>
          <p:sp>
            <p:nvSpPr>
              <p:cNvPr id="9247" name="Text Box 1055"/>
              <p:cNvSpPr txBox="1">
                <a:spLocks noChangeArrowheads="1"/>
              </p:cNvSpPr>
              <p:nvPr/>
            </p:nvSpPr>
            <p:spPr bwMode="auto">
              <a:xfrm>
                <a:off x="2053" y="3584"/>
                <a:ext cx="660" cy="2233"/>
              </a:xfrm>
              <a:prstGeom prst="rect">
                <a:avLst/>
              </a:prstGeom>
              <a:solidFill>
                <a:srgbClr val="FFFFFF"/>
              </a:solidFill>
              <a:ln w="9525">
                <a:solidFill>
                  <a:srgbClr val="000000"/>
                </a:solidFill>
                <a:miter lim="800000"/>
                <a:headEnd/>
                <a:tailEnd/>
              </a:ln>
            </p:spPr>
            <p:txBody>
              <a:bodyPr vert="eaVert"/>
              <a:lstStyle/>
              <a:p>
                <a:r>
                  <a:rPr lang="zh-CN" altLang="en-US" sz="1600">
                    <a:latin typeface="宋体" panose="02010600030101010101" pitchFamily="2" charset="-122"/>
                  </a:rPr>
                  <a:t>财务战略</a:t>
                </a:r>
              </a:p>
            </p:txBody>
          </p:sp>
          <p:sp>
            <p:nvSpPr>
              <p:cNvPr id="9248" name="Text Box 1056"/>
              <p:cNvSpPr txBox="1">
                <a:spLocks noChangeArrowheads="1"/>
              </p:cNvSpPr>
              <p:nvPr/>
            </p:nvSpPr>
            <p:spPr bwMode="auto">
              <a:xfrm>
                <a:off x="2833" y="3584"/>
                <a:ext cx="660" cy="2233"/>
              </a:xfrm>
              <a:prstGeom prst="rect">
                <a:avLst/>
              </a:prstGeom>
              <a:solidFill>
                <a:srgbClr val="FFFFFF"/>
              </a:solidFill>
              <a:ln w="9525">
                <a:solidFill>
                  <a:srgbClr val="000000"/>
                </a:solidFill>
                <a:miter lim="800000"/>
                <a:headEnd/>
                <a:tailEnd/>
              </a:ln>
            </p:spPr>
            <p:txBody>
              <a:bodyPr vert="eaVert"/>
              <a:lstStyle/>
              <a:p>
                <a:r>
                  <a:rPr lang="zh-CN" altLang="en-US" sz="1600">
                    <a:latin typeface="宋体" panose="02010600030101010101" pitchFamily="2" charset="-122"/>
                  </a:rPr>
                  <a:t>供应战略</a:t>
                </a:r>
              </a:p>
            </p:txBody>
          </p:sp>
          <p:sp>
            <p:nvSpPr>
              <p:cNvPr id="9249" name="Text Box 1057"/>
              <p:cNvSpPr txBox="1">
                <a:spLocks noChangeArrowheads="1"/>
              </p:cNvSpPr>
              <p:nvPr/>
            </p:nvSpPr>
            <p:spPr bwMode="auto">
              <a:xfrm>
                <a:off x="3613" y="3584"/>
                <a:ext cx="660" cy="2233"/>
              </a:xfrm>
              <a:prstGeom prst="rect">
                <a:avLst/>
              </a:prstGeom>
              <a:solidFill>
                <a:srgbClr val="FFFFFF"/>
              </a:solidFill>
              <a:ln w="9525">
                <a:solidFill>
                  <a:srgbClr val="000000"/>
                </a:solidFill>
                <a:miter lim="800000"/>
                <a:headEnd/>
                <a:tailEnd/>
              </a:ln>
            </p:spPr>
            <p:txBody>
              <a:bodyPr vert="eaVert"/>
              <a:lstStyle/>
              <a:p>
                <a:r>
                  <a:rPr lang="zh-CN" altLang="en-US" sz="1600">
                    <a:latin typeface="宋体" panose="02010600030101010101" pitchFamily="2" charset="-122"/>
                  </a:rPr>
                  <a:t>勘探开发战略</a:t>
                </a:r>
              </a:p>
            </p:txBody>
          </p:sp>
          <p:sp>
            <p:nvSpPr>
              <p:cNvPr id="9250" name="Text Box 1058"/>
              <p:cNvSpPr txBox="1">
                <a:spLocks noChangeArrowheads="1"/>
              </p:cNvSpPr>
              <p:nvPr/>
            </p:nvSpPr>
            <p:spPr bwMode="auto">
              <a:xfrm>
                <a:off x="4393" y="3584"/>
                <a:ext cx="660" cy="2233"/>
              </a:xfrm>
              <a:prstGeom prst="rect">
                <a:avLst/>
              </a:prstGeom>
              <a:solidFill>
                <a:srgbClr val="FFFFFF"/>
              </a:solidFill>
              <a:ln w="9525">
                <a:solidFill>
                  <a:srgbClr val="000000"/>
                </a:solidFill>
                <a:miter lim="800000"/>
                <a:headEnd/>
                <a:tailEnd/>
              </a:ln>
            </p:spPr>
            <p:txBody>
              <a:bodyPr vert="eaVert"/>
              <a:lstStyle/>
              <a:p>
                <a:r>
                  <a:rPr lang="zh-CN" altLang="en-US" sz="1600">
                    <a:latin typeface="宋体" panose="02010600030101010101" pitchFamily="2" charset="-122"/>
                  </a:rPr>
                  <a:t>人力资源战略</a:t>
                </a:r>
              </a:p>
            </p:txBody>
          </p:sp>
          <p:sp>
            <p:nvSpPr>
              <p:cNvPr id="9251" name="Text Box 1059"/>
              <p:cNvSpPr txBox="1">
                <a:spLocks noChangeArrowheads="1"/>
              </p:cNvSpPr>
              <p:nvPr/>
            </p:nvSpPr>
            <p:spPr bwMode="auto">
              <a:xfrm>
                <a:off x="5953" y="3584"/>
                <a:ext cx="1050" cy="2233"/>
              </a:xfrm>
              <a:prstGeom prst="rect">
                <a:avLst/>
              </a:prstGeom>
              <a:solidFill>
                <a:srgbClr val="DDDDDD"/>
              </a:solidFill>
              <a:ln w="9525">
                <a:solidFill>
                  <a:srgbClr val="000000"/>
                </a:solidFill>
                <a:miter lim="800000"/>
                <a:headEnd/>
                <a:tailEnd/>
              </a:ln>
            </p:spPr>
            <p:txBody>
              <a:bodyPr vert="eaVert"/>
              <a:lstStyle/>
              <a:p>
                <a:r>
                  <a:rPr lang="zh-CN" altLang="en-US" sz="1600">
                    <a:latin typeface="宋体" panose="02010600030101010101" pitchFamily="2" charset="-122"/>
                  </a:rPr>
                  <a:t>信息化战略</a:t>
                </a:r>
              </a:p>
              <a:p>
                <a:pPr algn="just"/>
                <a:endParaRPr lang="zh-CN" altLang="en-US" sz="1600"/>
              </a:p>
              <a:p>
                <a:pPr algn="just"/>
                <a:endParaRPr lang="en-US" altLang="zh-CN" sz="1600"/>
              </a:p>
            </p:txBody>
          </p:sp>
          <p:sp>
            <p:nvSpPr>
              <p:cNvPr id="9252" name="Text Box 1060"/>
              <p:cNvSpPr txBox="1">
                <a:spLocks noChangeArrowheads="1"/>
              </p:cNvSpPr>
              <p:nvPr/>
            </p:nvSpPr>
            <p:spPr bwMode="auto">
              <a:xfrm>
                <a:off x="5163" y="4291"/>
                <a:ext cx="855" cy="1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zh-CN" sz="1600"/>
                  <a:t>…</a:t>
                </a:r>
              </a:p>
            </p:txBody>
          </p:sp>
          <p:sp>
            <p:nvSpPr>
              <p:cNvPr id="9253" name="AutoShape 1061"/>
              <p:cNvSpPr>
                <a:spLocks noChangeArrowheads="1"/>
              </p:cNvSpPr>
              <p:nvPr/>
            </p:nvSpPr>
            <p:spPr bwMode="auto">
              <a:xfrm>
                <a:off x="5713" y="2604"/>
                <a:ext cx="2295" cy="3395"/>
              </a:xfrm>
              <a:prstGeom prst="rightArrowCallout">
                <a:avLst>
                  <a:gd name="adj1" fmla="val 36996"/>
                  <a:gd name="adj2" fmla="val 31086"/>
                  <a:gd name="adj3" fmla="val 27194"/>
                  <a:gd name="adj4" fmla="val 66667"/>
                </a:avLst>
              </a:prstGeom>
              <a:noFill/>
              <a:ln w="9525">
                <a:solidFill>
                  <a:srgbClr val="0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254" name="Text Box 1062"/>
              <p:cNvSpPr txBox="1">
                <a:spLocks noChangeArrowheads="1"/>
              </p:cNvSpPr>
              <p:nvPr/>
            </p:nvSpPr>
            <p:spPr bwMode="auto">
              <a:xfrm>
                <a:off x="8163" y="3353"/>
                <a:ext cx="1575" cy="1904"/>
              </a:xfrm>
              <a:prstGeom prst="rect">
                <a:avLst/>
              </a:prstGeom>
              <a:solidFill>
                <a:srgbClr val="FFFFFF"/>
              </a:solidFill>
              <a:ln w="57150" cmpd="thinThick">
                <a:solidFill>
                  <a:srgbClr val="000000"/>
                </a:solidFill>
                <a:miter lim="800000"/>
                <a:headEnd/>
                <a:tailEnd/>
              </a:ln>
            </p:spPr>
            <p:txBody>
              <a:bodyPr/>
              <a:lstStyle/>
              <a:p>
                <a:endParaRPr lang="en-US" altLang="zh-CN" sz="1600">
                  <a:latin typeface="宋体" panose="02010600030101010101" pitchFamily="2" charset="-122"/>
                </a:endParaRPr>
              </a:p>
              <a:p>
                <a:r>
                  <a:rPr lang="zh-CN" altLang="en-US" sz="1600">
                    <a:latin typeface="宋体" panose="02010600030101010101" pitchFamily="2" charset="-122"/>
                  </a:rPr>
                  <a:t>大庆油田有限责任公司数字油田</a:t>
                </a:r>
              </a:p>
              <a:p>
                <a:r>
                  <a:rPr lang="zh-CN" altLang="en-US" sz="1600">
                    <a:latin typeface="宋体" panose="02010600030101010101" pitchFamily="2" charset="-122"/>
                  </a:rPr>
                  <a:t>发展战略</a:t>
                </a:r>
              </a:p>
            </p:txBody>
          </p:sp>
          <p:sp>
            <p:nvSpPr>
              <p:cNvPr id="9255" name="Text Box 1063"/>
              <p:cNvSpPr txBox="1">
                <a:spLocks noChangeArrowheads="1"/>
              </p:cNvSpPr>
              <p:nvPr/>
            </p:nvSpPr>
            <p:spPr bwMode="auto">
              <a:xfrm>
                <a:off x="1993" y="6272"/>
                <a:ext cx="8250"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latin typeface="宋体" panose="02010600030101010101" pitchFamily="2" charset="-122"/>
                </a:endParaRPr>
              </a:p>
            </p:txBody>
          </p:sp>
        </p:grpSp>
      </p:grpSp>
      <p:sp>
        <p:nvSpPr>
          <p:cNvPr id="9257" name="Rectangle 1065"/>
          <p:cNvSpPr>
            <a:spLocks noChangeArrowheads="1"/>
          </p:cNvSpPr>
          <p:nvPr/>
        </p:nvSpPr>
        <p:spPr bwMode="auto">
          <a:xfrm>
            <a:off x="533400" y="609600"/>
            <a:ext cx="7543800"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sz="3200">
                <a:solidFill>
                  <a:schemeClr val="bg1"/>
                </a:solidFill>
                <a:latin typeface="华文隶书" panose="02010800040101010101" pitchFamily="2" charset="-122"/>
                <a:ea typeface="华文隶书" panose="02010800040101010101" pitchFamily="2" charset="-122"/>
              </a:rPr>
              <a:t>大庆油田有限责任公司数字油田发展战略与公司总体战略和各职能战略的关系</a:t>
            </a:r>
          </a:p>
        </p:txBody>
      </p:sp>
    </p:spTree>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数字油田发展战略制定与评价</a:t>
            </a:r>
          </a:p>
        </p:txBody>
      </p:sp>
      <p:sp>
        <p:nvSpPr>
          <p:cNvPr id="47108" name="Text Box 4"/>
          <p:cNvSpPr txBox="1">
            <a:spLocks noChangeArrowheads="1"/>
          </p:cNvSpPr>
          <p:nvPr/>
        </p:nvSpPr>
        <p:spPr bwMode="auto">
          <a:xfrm>
            <a:off x="1371600" y="1401763"/>
            <a:ext cx="647700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sz="3200">
                <a:solidFill>
                  <a:srgbClr val="FFFF00"/>
                </a:solidFill>
                <a:latin typeface="Arial Unicode MS" panose="020B0604020202020204" pitchFamily="34" charset="-122"/>
                <a:ea typeface="Arial Unicode MS" panose="020B0604020202020204" pitchFamily="34" charset="-122"/>
                <a:cs typeface="Arial Unicode MS" panose="020B0604020202020204" pitchFamily="34" charset="-122"/>
              </a:rPr>
              <a:t>TOWS</a:t>
            </a:r>
            <a:r>
              <a:rPr lang="en-US" altLang="zh-CN" sz="3200">
                <a:solidFill>
                  <a:srgbClr val="FFFF00"/>
                </a:solidFill>
                <a:latin typeface="黑体" panose="02010609060101010101" pitchFamily="49" charset="-122"/>
                <a:ea typeface="黑体" panose="02010609060101010101" pitchFamily="49" charset="-122"/>
              </a:rPr>
              <a:t> </a:t>
            </a:r>
            <a:r>
              <a:rPr lang="zh-CN" altLang="en-US" sz="3200">
                <a:solidFill>
                  <a:srgbClr val="FFFF00"/>
                </a:solidFill>
                <a:latin typeface="黑体" panose="02010609060101010101" pitchFamily="49" charset="-122"/>
                <a:ea typeface="黑体" panose="02010609060101010101" pitchFamily="49" charset="-122"/>
              </a:rPr>
              <a:t>矩阵</a:t>
            </a:r>
          </a:p>
        </p:txBody>
      </p:sp>
      <p:pic>
        <p:nvPicPr>
          <p:cNvPr id="47111" name="Picture 7" descr="D:\temp\1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8610600" cy="4225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数字油田发展战略制定与评价</a:t>
            </a:r>
          </a:p>
        </p:txBody>
      </p:sp>
      <p:sp>
        <p:nvSpPr>
          <p:cNvPr id="48131" name="Rectangle 3"/>
          <p:cNvSpPr>
            <a:spLocks noChangeArrowheads="1"/>
          </p:cNvSpPr>
          <p:nvPr/>
        </p:nvSpPr>
        <p:spPr bwMode="auto">
          <a:xfrm>
            <a:off x="1219200" y="2895600"/>
            <a:ext cx="7543800" cy="2465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90000"/>
              </a:lnSpc>
              <a:spcBef>
                <a:spcPct val="50000"/>
              </a:spcBef>
              <a:buFont typeface="Wingdings" panose="05000000000000000000" pitchFamily="2" charset="2"/>
              <a:buChar char="q"/>
            </a:pPr>
            <a:r>
              <a:rPr lang="en-US" altLang="zh-CN">
                <a:solidFill>
                  <a:schemeClr val="bg1"/>
                </a:solidFill>
                <a:latin typeface="楷体_GB2312" panose="02010609030101010101" pitchFamily="49" charset="-122"/>
                <a:ea typeface="楷体_GB2312" panose="02010609030101010101" pitchFamily="49" charset="-122"/>
              </a:rPr>
              <a:t>  </a:t>
            </a:r>
            <a:r>
              <a:rPr lang="zh-CN" altLang="en-US">
                <a:solidFill>
                  <a:schemeClr val="bg1"/>
                </a:solidFill>
                <a:latin typeface="楷体_GB2312" panose="02010609030101010101" pitchFamily="49" charset="-122"/>
                <a:ea typeface="楷体_GB2312" panose="02010609030101010101" pitchFamily="49" charset="-122"/>
              </a:rPr>
              <a:t>发挥示范作用，争取外部支持</a:t>
            </a:r>
          </a:p>
          <a:p>
            <a:pPr algn="l">
              <a:lnSpc>
                <a:spcPct val="90000"/>
              </a:lnSpc>
              <a:spcBef>
                <a:spcPct val="50000"/>
              </a:spcBef>
              <a:buFont typeface="Wingdings" panose="05000000000000000000" pitchFamily="2" charset="2"/>
              <a:buChar char="q"/>
            </a:pPr>
            <a:r>
              <a:rPr lang="zh-CN" altLang="en-US">
                <a:solidFill>
                  <a:schemeClr val="bg1"/>
                </a:solidFill>
                <a:latin typeface="楷体_GB2312" panose="02010609030101010101" pitchFamily="49" charset="-122"/>
                <a:ea typeface="楷体_GB2312" panose="02010609030101010101" pitchFamily="49" charset="-122"/>
              </a:rPr>
              <a:t>  建设数字油田，加速企业再造，抵御经营风险</a:t>
            </a:r>
          </a:p>
          <a:p>
            <a:pPr algn="l">
              <a:lnSpc>
                <a:spcPct val="90000"/>
              </a:lnSpc>
              <a:spcBef>
                <a:spcPct val="50000"/>
              </a:spcBef>
              <a:buFont typeface="Wingdings" panose="05000000000000000000" pitchFamily="2" charset="2"/>
              <a:buChar char="q"/>
            </a:pPr>
            <a:r>
              <a:rPr lang="zh-CN" altLang="en-US">
                <a:solidFill>
                  <a:schemeClr val="bg1"/>
                </a:solidFill>
                <a:latin typeface="楷体_GB2312" panose="02010609030101010101" pitchFamily="49" charset="-122"/>
                <a:ea typeface="楷体_GB2312" panose="02010609030101010101" pitchFamily="49" charset="-122"/>
              </a:rPr>
              <a:t>  开辟资金渠道，加大投资额度</a:t>
            </a:r>
          </a:p>
          <a:p>
            <a:pPr algn="l">
              <a:lnSpc>
                <a:spcPct val="90000"/>
              </a:lnSpc>
              <a:spcBef>
                <a:spcPct val="50000"/>
              </a:spcBef>
              <a:buFont typeface="Wingdings" panose="05000000000000000000" pitchFamily="2" charset="2"/>
              <a:buChar char="q"/>
            </a:pPr>
            <a:r>
              <a:rPr lang="zh-CN" altLang="en-US">
                <a:solidFill>
                  <a:schemeClr val="bg1"/>
                </a:solidFill>
                <a:latin typeface="楷体_GB2312" panose="02010609030101010101" pitchFamily="49" charset="-122"/>
                <a:ea typeface="楷体_GB2312" panose="02010609030101010101" pitchFamily="49" charset="-122"/>
              </a:rPr>
              <a:t>  加强数据基础和应用建设，加快数字油田发展进程</a:t>
            </a:r>
          </a:p>
          <a:p>
            <a:pPr algn="l">
              <a:lnSpc>
                <a:spcPct val="90000"/>
              </a:lnSpc>
              <a:spcBef>
                <a:spcPct val="50000"/>
              </a:spcBef>
              <a:buFont typeface="Wingdings" panose="05000000000000000000" pitchFamily="2" charset="2"/>
              <a:buChar char="q"/>
            </a:pPr>
            <a:r>
              <a:rPr lang="zh-CN" altLang="en-US">
                <a:solidFill>
                  <a:schemeClr val="bg1"/>
                </a:solidFill>
                <a:latin typeface="楷体_GB2312" panose="02010609030101010101" pitchFamily="49" charset="-122"/>
                <a:ea typeface="楷体_GB2312" panose="02010609030101010101" pitchFamily="49" charset="-122"/>
              </a:rPr>
              <a:t>  实施信息化统一管理，提高资源利用效率</a:t>
            </a:r>
          </a:p>
        </p:txBody>
      </p:sp>
      <p:sp>
        <p:nvSpPr>
          <p:cNvPr id="48132" name="Rectangle 4"/>
          <p:cNvSpPr>
            <a:spLocks noChangeArrowheads="1"/>
          </p:cNvSpPr>
          <p:nvPr/>
        </p:nvSpPr>
        <p:spPr bwMode="auto">
          <a:xfrm>
            <a:off x="609600" y="1295400"/>
            <a:ext cx="7880350" cy="1370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90000"/>
              </a:lnSpc>
              <a:spcBef>
                <a:spcPct val="50000"/>
              </a:spcBef>
            </a:pPr>
            <a:r>
              <a:rPr lang="zh-CN" altLang="en-US" sz="3200">
                <a:solidFill>
                  <a:srgbClr val="FFFF00"/>
                </a:solidFill>
                <a:ea typeface="华文新魏" panose="02010800040101010101" pitchFamily="2" charset="-122"/>
              </a:rPr>
              <a:t>可行发展战略</a:t>
            </a:r>
          </a:p>
          <a:p>
            <a:pPr algn="l">
              <a:lnSpc>
                <a:spcPct val="90000"/>
              </a:lnSpc>
              <a:spcBef>
                <a:spcPct val="50000"/>
              </a:spcBef>
            </a:pPr>
            <a:r>
              <a:rPr lang="zh-CN" altLang="en-US">
                <a:solidFill>
                  <a:schemeClr val="bg1"/>
                </a:solidFill>
              </a:rPr>
              <a:t>        将经过道斯矩阵分析得出的备选战略加以综合得到了</a:t>
            </a:r>
            <a:r>
              <a:rPr lang="en-US" altLang="zh-CN">
                <a:solidFill>
                  <a:schemeClr val="bg1"/>
                </a:solidFill>
              </a:rPr>
              <a:t>5</a:t>
            </a:r>
            <a:r>
              <a:rPr lang="zh-CN" altLang="en-US">
                <a:solidFill>
                  <a:schemeClr val="bg1"/>
                </a:solidFill>
              </a:rPr>
              <a:t>条可行战略：</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5"/>
          <p:cNvSpPr>
            <a:spLocks noChangeArrowheads="1"/>
          </p:cNvSpPr>
          <p:nvPr/>
        </p:nvSpPr>
        <p:spPr bwMode="auto">
          <a:xfrm>
            <a:off x="762000" y="1676400"/>
            <a:ext cx="7924800" cy="4648200"/>
          </a:xfrm>
          <a:prstGeom prst="rect">
            <a:avLst/>
          </a:prstGeom>
          <a:solidFill>
            <a:schemeClr val="accent2">
              <a:alpha val="50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9154"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数字油田发展战略制定与评价</a:t>
            </a:r>
          </a:p>
        </p:txBody>
      </p:sp>
      <p:sp>
        <p:nvSpPr>
          <p:cNvPr id="49155" name="Rectangle 3"/>
          <p:cNvSpPr>
            <a:spLocks noChangeArrowheads="1"/>
          </p:cNvSpPr>
          <p:nvPr/>
        </p:nvSpPr>
        <p:spPr bwMode="auto">
          <a:xfrm>
            <a:off x="990600" y="1828800"/>
            <a:ext cx="7772400" cy="429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90000"/>
              </a:lnSpc>
              <a:spcBef>
                <a:spcPct val="50000"/>
              </a:spcBef>
              <a:buFont typeface="Wingdings" panose="05000000000000000000" pitchFamily="2" charset="2"/>
              <a:buChar char="q"/>
            </a:pPr>
            <a:r>
              <a:rPr lang="en-US" altLang="zh-CN">
                <a:solidFill>
                  <a:schemeClr val="bg1"/>
                </a:solidFill>
              </a:rPr>
              <a:t>  </a:t>
            </a:r>
            <a:r>
              <a:rPr lang="zh-CN" altLang="en-US">
                <a:solidFill>
                  <a:schemeClr val="bg1"/>
                </a:solidFill>
              </a:rPr>
              <a:t>进一步解放思想，转变观念；</a:t>
            </a:r>
          </a:p>
          <a:p>
            <a:pPr algn="l">
              <a:lnSpc>
                <a:spcPct val="90000"/>
              </a:lnSpc>
              <a:spcBef>
                <a:spcPct val="50000"/>
              </a:spcBef>
              <a:buFont typeface="Wingdings" panose="05000000000000000000" pitchFamily="2" charset="2"/>
              <a:buChar char="q"/>
            </a:pPr>
            <a:r>
              <a:rPr lang="zh-CN" altLang="en-US">
                <a:solidFill>
                  <a:schemeClr val="bg1"/>
                </a:solidFill>
              </a:rPr>
              <a:t>  加大信息化资本投入，打好数据和应用基础，全面加</a:t>
            </a:r>
            <a:br>
              <a:rPr lang="zh-CN" altLang="en-US">
                <a:solidFill>
                  <a:schemeClr val="bg1"/>
                </a:solidFill>
              </a:rPr>
            </a:br>
            <a:r>
              <a:rPr lang="zh-CN" altLang="en-US">
                <a:solidFill>
                  <a:schemeClr val="bg1"/>
                </a:solidFill>
              </a:rPr>
              <a:t>      快信息化建设进程，积极促进和参与大庆油田的业务</a:t>
            </a:r>
            <a:br>
              <a:rPr lang="zh-CN" altLang="en-US">
                <a:solidFill>
                  <a:schemeClr val="bg1"/>
                </a:solidFill>
              </a:rPr>
            </a:br>
            <a:r>
              <a:rPr lang="zh-CN" altLang="en-US">
                <a:solidFill>
                  <a:schemeClr val="bg1"/>
                </a:solidFill>
              </a:rPr>
              <a:t>      流程再造 </a:t>
            </a:r>
            <a:r>
              <a:rPr lang="en-US" altLang="zh-CN">
                <a:solidFill>
                  <a:schemeClr val="bg1"/>
                </a:solidFill>
              </a:rPr>
              <a:t>(BPR)</a:t>
            </a:r>
            <a:r>
              <a:rPr lang="zh-CN" altLang="en-US">
                <a:solidFill>
                  <a:schemeClr val="bg1"/>
                </a:solidFill>
              </a:rPr>
              <a:t>；</a:t>
            </a:r>
          </a:p>
          <a:p>
            <a:pPr algn="l">
              <a:lnSpc>
                <a:spcPct val="90000"/>
              </a:lnSpc>
              <a:spcBef>
                <a:spcPct val="50000"/>
              </a:spcBef>
              <a:buFont typeface="Wingdings" panose="05000000000000000000" pitchFamily="2" charset="2"/>
              <a:buChar char="q"/>
            </a:pPr>
            <a:r>
              <a:rPr lang="zh-CN" altLang="en-US">
                <a:solidFill>
                  <a:schemeClr val="bg1"/>
                </a:solidFill>
              </a:rPr>
              <a:t>  加强集中管理，改进现有的信息化建设管理模式，积</a:t>
            </a:r>
            <a:br>
              <a:rPr lang="zh-CN" altLang="en-US">
                <a:solidFill>
                  <a:schemeClr val="bg1"/>
                </a:solidFill>
              </a:rPr>
            </a:br>
            <a:r>
              <a:rPr lang="zh-CN" altLang="en-US">
                <a:solidFill>
                  <a:schemeClr val="bg1"/>
                </a:solidFill>
              </a:rPr>
              <a:t>      极稳妥地建立科学的运行机制；</a:t>
            </a:r>
          </a:p>
          <a:p>
            <a:pPr algn="l">
              <a:lnSpc>
                <a:spcPct val="90000"/>
              </a:lnSpc>
              <a:spcBef>
                <a:spcPct val="50000"/>
              </a:spcBef>
              <a:buFont typeface="Wingdings" panose="05000000000000000000" pitchFamily="2" charset="2"/>
              <a:buChar char="q"/>
            </a:pPr>
            <a:r>
              <a:rPr lang="zh-CN" altLang="en-US">
                <a:solidFill>
                  <a:schemeClr val="bg1"/>
                </a:solidFill>
              </a:rPr>
              <a:t>  建立高效的数据和应用系统等信息资源的共享机制，</a:t>
            </a:r>
            <a:br>
              <a:rPr lang="zh-CN" altLang="en-US">
                <a:solidFill>
                  <a:schemeClr val="bg1"/>
                </a:solidFill>
              </a:rPr>
            </a:br>
            <a:r>
              <a:rPr lang="zh-CN" altLang="en-US">
                <a:solidFill>
                  <a:schemeClr val="bg1"/>
                </a:solidFill>
              </a:rPr>
              <a:t>      特别是要加快数据中心的建设速度；</a:t>
            </a:r>
          </a:p>
          <a:p>
            <a:pPr algn="l">
              <a:lnSpc>
                <a:spcPct val="90000"/>
              </a:lnSpc>
              <a:spcBef>
                <a:spcPct val="50000"/>
              </a:spcBef>
              <a:buFont typeface="Wingdings" panose="05000000000000000000" pitchFamily="2" charset="2"/>
              <a:buChar char="q"/>
            </a:pPr>
            <a:r>
              <a:rPr lang="zh-CN" altLang="en-US">
                <a:solidFill>
                  <a:schemeClr val="bg1"/>
                </a:solidFill>
              </a:rPr>
              <a:t>  加快人员分化，建立结构合理的人才梯队；</a:t>
            </a:r>
          </a:p>
          <a:p>
            <a:pPr algn="l">
              <a:lnSpc>
                <a:spcPct val="90000"/>
              </a:lnSpc>
              <a:spcBef>
                <a:spcPct val="50000"/>
              </a:spcBef>
              <a:buFont typeface="Wingdings" panose="05000000000000000000" pitchFamily="2" charset="2"/>
              <a:buChar char="q"/>
            </a:pPr>
            <a:r>
              <a:rPr lang="zh-CN" altLang="en-US">
                <a:solidFill>
                  <a:schemeClr val="bg1"/>
                </a:solidFill>
              </a:rPr>
              <a:t>  加快技术更新，强化沟通与交流。</a:t>
            </a:r>
          </a:p>
        </p:txBody>
      </p:sp>
      <p:sp>
        <p:nvSpPr>
          <p:cNvPr id="49156" name="Rectangle 4"/>
          <p:cNvSpPr>
            <a:spLocks noChangeArrowheads="1"/>
          </p:cNvSpPr>
          <p:nvPr/>
        </p:nvSpPr>
        <p:spPr bwMode="auto">
          <a:xfrm>
            <a:off x="1363663" y="1016000"/>
            <a:ext cx="2012950" cy="585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90000"/>
              </a:lnSpc>
              <a:spcBef>
                <a:spcPct val="50000"/>
              </a:spcBef>
            </a:pPr>
            <a:r>
              <a:rPr lang="zh-CN" altLang="en-US" sz="3600">
                <a:solidFill>
                  <a:srgbClr val="FFFF00"/>
                </a:solidFill>
                <a:ea typeface="华文新魏" panose="02010800040101010101" pitchFamily="2" charset="-122"/>
              </a:rPr>
              <a:t>具体对策</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可行发展战略的评价</a:t>
            </a:r>
          </a:p>
        </p:txBody>
      </p:sp>
      <p:sp>
        <p:nvSpPr>
          <p:cNvPr id="50179" name="Rectangle 3"/>
          <p:cNvSpPr>
            <a:spLocks noChangeArrowheads="1"/>
          </p:cNvSpPr>
          <p:nvPr/>
        </p:nvSpPr>
        <p:spPr bwMode="auto">
          <a:xfrm>
            <a:off x="533400" y="1768475"/>
            <a:ext cx="78486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zh-CN">
                <a:solidFill>
                  <a:srgbClr val="FFFF00"/>
                </a:solidFill>
              </a:rPr>
              <a:t>       </a:t>
            </a:r>
            <a:r>
              <a:rPr lang="zh-CN" altLang="en-US">
                <a:solidFill>
                  <a:srgbClr val="FFFF00"/>
                </a:solidFill>
              </a:rPr>
              <a:t>定量战略计划矩阵</a:t>
            </a:r>
            <a:r>
              <a:rPr lang="zh-CN" altLang="en-US">
                <a:solidFill>
                  <a:schemeClr val="bg1"/>
                </a:solidFill>
              </a:rPr>
              <a:t>（</a:t>
            </a:r>
            <a:r>
              <a:rPr lang="en-US" altLang="zh-CN">
                <a:solidFill>
                  <a:schemeClr val="bg1"/>
                </a:solidFill>
              </a:rPr>
              <a:t>QSPM, Quantitative Strategic Planning Matrix</a:t>
            </a:r>
            <a:r>
              <a:rPr lang="zh-CN" altLang="en-US">
                <a:solidFill>
                  <a:schemeClr val="bg1"/>
                </a:solidFill>
              </a:rPr>
              <a:t>）：揭示各种备选战略的相对吸引力</a:t>
            </a:r>
          </a:p>
        </p:txBody>
      </p:sp>
      <p:sp>
        <p:nvSpPr>
          <p:cNvPr id="50180" name="Rectangle 4"/>
          <p:cNvSpPr>
            <a:spLocks noChangeArrowheads="1"/>
          </p:cNvSpPr>
          <p:nvPr/>
        </p:nvSpPr>
        <p:spPr bwMode="auto">
          <a:xfrm>
            <a:off x="762000" y="3702050"/>
            <a:ext cx="4664075" cy="1563688"/>
          </a:xfrm>
          <a:prstGeom prst="rect">
            <a:avLst/>
          </a:prstGeom>
          <a:noFill/>
          <a:ln w="9525">
            <a:solidFill>
              <a:srgbClr val="FFCC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u="sng">
                <a:solidFill>
                  <a:schemeClr val="bg1"/>
                </a:solidFill>
                <a:ea typeface="黑体" panose="02010609060101010101" pitchFamily="49" charset="-122"/>
              </a:rPr>
              <a:t>集中的数据资产管理中心</a:t>
            </a:r>
          </a:p>
          <a:p>
            <a:r>
              <a:rPr lang="en-US" altLang="zh-CN" sz="3200">
                <a:solidFill>
                  <a:schemeClr val="bg1"/>
                </a:solidFill>
                <a:ea typeface="黑体" panose="02010609060101010101" pitchFamily="49" charset="-122"/>
              </a:rPr>
              <a:t>OR</a:t>
            </a:r>
          </a:p>
          <a:p>
            <a:r>
              <a:rPr lang="zh-CN" altLang="en-US" sz="3200" u="sng">
                <a:solidFill>
                  <a:schemeClr val="bg1"/>
                </a:solidFill>
                <a:ea typeface="黑体" panose="02010609060101010101" pitchFamily="49" charset="-122"/>
              </a:rPr>
              <a:t>分布式数据资产管理中心</a:t>
            </a:r>
          </a:p>
        </p:txBody>
      </p:sp>
      <p:sp>
        <p:nvSpPr>
          <p:cNvPr id="50181" name="Text Box 5"/>
          <p:cNvSpPr txBox="1">
            <a:spLocks noChangeArrowheads="1"/>
          </p:cNvSpPr>
          <p:nvPr/>
        </p:nvSpPr>
        <p:spPr bwMode="auto">
          <a:xfrm>
            <a:off x="5829300" y="3854450"/>
            <a:ext cx="1617663"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rgbClr val="FFFF00"/>
                </a:solidFill>
              </a:rPr>
              <a:t>TAS = 4.57</a:t>
            </a:r>
          </a:p>
          <a:p>
            <a:endParaRPr lang="en-US" altLang="zh-CN">
              <a:solidFill>
                <a:srgbClr val="FFFF00"/>
              </a:solidFill>
            </a:endParaRPr>
          </a:p>
          <a:p>
            <a:r>
              <a:rPr lang="en-US" altLang="zh-CN">
                <a:solidFill>
                  <a:srgbClr val="FFFF00"/>
                </a:solidFill>
              </a:rPr>
              <a:t>TAS = 4.86</a:t>
            </a:r>
          </a:p>
        </p:txBody>
      </p:sp>
      <p:sp>
        <p:nvSpPr>
          <p:cNvPr id="50182" name="Line 6"/>
          <p:cNvSpPr>
            <a:spLocks noChangeShapeType="1"/>
          </p:cNvSpPr>
          <p:nvPr/>
        </p:nvSpPr>
        <p:spPr bwMode="auto">
          <a:xfrm>
            <a:off x="5410200" y="4006850"/>
            <a:ext cx="457200" cy="7620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50183" name="Line 7"/>
          <p:cNvSpPr>
            <a:spLocks noChangeShapeType="1"/>
          </p:cNvSpPr>
          <p:nvPr/>
        </p:nvSpPr>
        <p:spPr bwMode="auto">
          <a:xfrm flipV="1">
            <a:off x="5334000" y="4845050"/>
            <a:ext cx="457200" cy="15240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50184" name="Text Box 8"/>
          <p:cNvSpPr txBox="1">
            <a:spLocks noChangeArrowheads="1"/>
          </p:cNvSpPr>
          <p:nvPr/>
        </p:nvSpPr>
        <p:spPr bwMode="auto">
          <a:xfrm>
            <a:off x="6858000" y="3702050"/>
            <a:ext cx="2286000" cy="247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sz="15600">
                <a:solidFill>
                  <a:srgbClr val="FF3300"/>
                </a:solidFill>
                <a:sym typeface="Wingdings" panose="05000000000000000000" pitchFamily="2" charset="2"/>
              </a:rPr>
              <a:t></a:t>
            </a:r>
            <a:endParaRPr lang="en-US" altLang="zh-CN" sz="15600">
              <a:solidFill>
                <a:srgbClr val="FF33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8" name="Group 6"/>
          <p:cNvGrpSpPr>
            <a:grpSpLocks/>
          </p:cNvGrpSpPr>
          <p:nvPr/>
        </p:nvGrpSpPr>
        <p:grpSpPr bwMode="auto">
          <a:xfrm>
            <a:off x="0" y="0"/>
            <a:ext cx="9144000" cy="6858000"/>
            <a:chOff x="0" y="0"/>
            <a:chExt cx="5760" cy="4320"/>
          </a:xfrm>
        </p:grpSpPr>
        <p:grpSp>
          <p:nvGrpSpPr>
            <p:cNvPr id="69634" name="Group 2"/>
            <p:cNvGrpSpPr>
              <a:grpSpLocks/>
            </p:cNvGrpSpPr>
            <p:nvPr/>
          </p:nvGrpSpPr>
          <p:grpSpPr bwMode="auto">
            <a:xfrm>
              <a:off x="0" y="0"/>
              <a:ext cx="5760" cy="4320"/>
              <a:chOff x="0" y="0"/>
              <a:chExt cx="5760" cy="4320"/>
            </a:xfrm>
          </p:grpSpPr>
          <p:sp>
            <p:nvSpPr>
              <p:cNvPr id="69635" name="Rectangle 3"/>
              <p:cNvSpPr>
                <a:spLocks noChangeArrowheads="1"/>
              </p:cNvSpPr>
              <p:nvPr/>
            </p:nvSpPr>
            <p:spPr bwMode="auto">
              <a:xfrm>
                <a:off x="0" y="0"/>
                <a:ext cx="5760" cy="4320"/>
              </a:xfrm>
              <a:prstGeom prst="rect">
                <a:avLst/>
              </a:prstGeom>
              <a:solidFill>
                <a:schemeClr val="tx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pic>
            <p:nvPicPr>
              <p:cNvPr id="69636" name="Picture 4" descr="D:\My Documents\数字油田宣传片\szyt-hu3.jpg"/>
              <p:cNvPicPr>
                <a:picLocks noChangeAspect="1" noChangeArrowheads="1"/>
              </p:cNvPicPr>
              <p:nvPr/>
            </p:nvPicPr>
            <p:blipFill>
              <a:blip r:embed="rId2">
                <a:lum contrast="48000"/>
                <a:extLst>
                  <a:ext uri="{28A0092B-C50C-407E-A947-70E740481C1C}">
                    <a14:useLocalDpi xmlns:a14="http://schemas.microsoft.com/office/drawing/2010/main" val="0"/>
                  </a:ext>
                </a:extLst>
              </a:blip>
              <a:srcRect/>
              <a:stretch>
                <a:fillRect/>
              </a:stretch>
            </p:blipFill>
            <p:spPr bwMode="auto">
              <a:xfrm>
                <a:off x="0" y="816"/>
                <a:ext cx="5760" cy="2641"/>
              </a:xfrm>
              <a:prstGeom prst="rect">
                <a:avLst/>
              </a:prstGeom>
              <a:noFill/>
              <a:extLst>
                <a:ext uri="{909E8E84-426E-40DD-AFC4-6F175D3DCCD1}">
                  <a14:hiddenFill xmlns:a14="http://schemas.microsoft.com/office/drawing/2010/main">
                    <a:solidFill>
                      <a:srgbClr val="FFFFFF"/>
                    </a:solidFill>
                  </a14:hiddenFill>
                </a:ext>
              </a:extLst>
            </p:spPr>
          </p:pic>
        </p:grpSp>
        <p:sp>
          <p:nvSpPr>
            <p:cNvPr id="69637" name="Rectangle 5"/>
            <p:cNvSpPr>
              <a:spLocks noChangeArrowheads="1"/>
            </p:cNvSpPr>
            <p:nvPr/>
          </p:nvSpPr>
          <p:spPr bwMode="auto">
            <a:xfrm>
              <a:off x="192" y="2016"/>
              <a:ext cx="5472"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4400">
                  <a:solidFill>
                    <a:schemeClr val="bg1"/>
                  </a:solidFill>
                  <a:ea typeface="华文隶书" panose="02010800040101010101" pitchFamily="2" charset="-122"/>
                </a:rPr>
                <a:t>四、数字油田实施方案制定与优选</a:t>
              </a: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数字油田实施方案制定与优选</a:t>
            </a:r>
          </a:p>
        </p:txBody>
      </p:sp>
      <p:graphicFrame>
        <p:nvGraphicFramePr>
          <p:cNvPr id="51257" name="Object 57"/>
          <p:cNvGraphicFramePr>
            <a:graphicFrameLocks noChangeAspect="1"/>
          </p:cNvGraphicFramePr>
          <p:nvPr/>
        </p:nvGraphicFramePr>
        <p:xfrm>
          <a:off x="1143000" y="2146300"/>
          <a:ext cx="6932613" cy="3949700"/>
        </p:xfrm>
        <a:graphic>
          <a:graphicData uri="http://schemas.openxmlformats.org/presentationml/2006/ole">
            <mc:AlternateContent xmlns:mc="http://schemas.openxmlformats.org/markup-compatibility/2006">
              <mc:Choice xmlns:v="urn:schemas-microsoft-com:vml" Requires="v">
                <p:oleObj spid="_x0000_s75776" name="Image" r:id="rId3" imgW="6933333" imgH="3949206" progId="Photoshop.Image.6">
                  <p:embed/>
                </p:oleObj>
              </mc:Choice>
              <mc:Fallback>
                <p:oleObj name="Image" r:id="rId3" imgW="6933333" imgH="3949206" progId="Photoshop.Image.6">
                  <p:embed/>
                  <p:pic>
                    <p:nvPicPr>
                      <p:cNvPr id="0"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146300"/>
                        <a:ext cx="6932613" cy="3949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58" name="Text Box 58"/>
          <p:cNvSpPr txBox="1">
            <a:spLocks noChangeArrowheads="1"/>
          </p:cNvSpPr>
          <p:nvPr/>
        </p:nvSpPr>
        <p:spPr bwMode="auto">
          <a:xfrm>
            <a:off x="1143000" y="1371600"/>
            <a:ext cx="5334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a:solidFill>
                  <a:srgbClr val="FFFF00"/>
                </a:solidFill>
              </a:rPr>
              <a:t>三个备选实施方案</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94" name="Group 70"/>
          <p:cNvGrpSpPr>
            <a:grpSpLocks/>
          </p:cNvGrpSpPr>
          <p:nvPr/>
        </p:nvGrpSpPr>
        <p:grpSpPr bwMode="auto">
          <a:xfrm>
            <a:off x="304800" y="1828800"/>
            <a:ext cx="5257800" cy="4843463"/>
            <a:chOff x="192" y="1152"/>
            <a:chExt cx="3312" cy="3051"/>
          </a:xfrm>
        </p:grpSpPr>
        <p:sp>
          <p:nvSpPr>
            <p:cNvPr id="52290" name="Rectangle 66"/>
            <p:cNvSpPr>
              <a:spLocks noChangeArrowheads="1"/>
            </p:cNvSpPr>
            <p:nvPr/>
          </p:nvSpPr>
          <p:spPr bwMode="auto">
            <a:xfrm>
              <a:off x="192" y="1152"/>
              <a:ext cx="3312" cy="3024"/>
            </a:xfrm>
            <a:prstGeom prst="rect">
              <a:avLst/>
            </a:prstGeom>
            <a:solidFill>
              <a:srgbClr val="FFFFFF"/>
            </a:solidFill>
            <a:ln w="9525">
              <a:miter lim="800000"/>
              <a:headEnd/>
              <a:tailEnd/>
            </a:ln>
            <a:effectLst/>
            <a:scene3d>
              <a:camera prst="legacyObliqueTopRight"/>
              <a:lightRig rig="legacyFlat3" dir="b"/>
            </a:scene3d>
            <a:sp3d extrusionH="227000" prstMaterial="legacyMatte">
              <a:bevelT w="13500" h="13500" prst="angle"/>
              <a:bevelB w="13500" h="13500" prst="angle"/>
              <a:extrusionClr>
                <a:srgbClr val="FFFFFF"/>
              </a:extrusionClr>
              <a:contourClr>
                <a:srgbClr val="FFFF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grpSp>
          <p:nvGrpSpPr>
            <p:cNvPr id="52226" name="Group 2"/>
            <p:cNvGrpSpPr>
              <a:grpSpLocks/>
            </p:cNvGrpSpPr>
            <p:nvPr/>
          </p:nvGrpSpPr>
          <p:grpSpPr bwMode="auto">
            <a:xfrm>
              <a:off x="446" y="1296"/>
              <a:ext cx="2875" cy="2907"/>
              <a:chOff x="2310" y="2387"/>
              <a:chExt cx="7188" cy="6832"/>
            </a:xfrm>
          </p:grpSpPr>
          <p:sp>
            <p:nvSpPr>
              <p:cNvPr id="52227" name="Rectangle 3"/>
              <p:cNvSpPr>
                <a:spLocks noChangeArrowheads="1"/>
              </p:cNvSpPr>
              <p:nvPr/>
            </p:nvSpPr>
            <p:spPr bwMode="auto">
              <a:xfrm>
                <a:off x="4530" y="2387"/>
                <a:ext cx="2775" cy="364"/>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A</a:t>
                </a:r>
                <a:r>
                  <a:rPr lang="zh-CN" altLang="en-US" sz="1200"/>
                  <a:t>选择最优方案</a:t>
                </a:r>
              </a:p>
            </p:txBody>
          </p:sp>
          <p:sp>
            <p:nvSpPr>
              <p:cNvPr id="52228" name="Rectangle 4"/>
              <p:cNvSpPr>
                <a:spLocks noChangeArrowheads="1"/>
              </p:cNvSpPr>
              <p:nvPr/>
            </p:nvSpPr>
            <p:spPr bwMode="auto">
              <a:xfrm>
                <a:off x="5163" y="3271"/>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B2</a:t>
                </a:r>
                <a:r>
                  <a:rPr lang="zh-CN" altLang="en-US" sz="1200"/>
                  <a:t>资金投入</a:t>
                </a:r>
              </a:p>
            </p:txBody>
          </p:sp>
          <p:sp>
            <p:nvSpPr>
              <p:cNvPr id="52229" name="Rectangle 5"/>
              <p:cNvSpPr>
                <a:spLocks noChangeArrowheads="1"/>
              </p:cNvSpPr>
              <p:nvPr/>
            </p:nvSpPr>
            <p:spPr bwMode="auto">
              <a:xfrm>
                <a:off x="7938" y="3271"/>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B3</a:t>
                </a:r>
                <a:r>
                  <a:rPr lang="zh-CN" altLang="en-US" sz="1200"/>
                  <a:t>管理投入</a:t>
                </a:r>
              </a:p>
            </p:txBody>
          </p:sp>
          <p:sp>
            <p:nvSpPr>
              <p:cNvPr id="52230" name="Rectangle 6"/>
              <p:cNvSpPr>
                <a:spLocks noChangeArrowheads="1"/>
              </p:cNvSpPr>
              <p:nvPr/>
            </p:nvSpPr>
            <p:spPr bwMode="auto">
              <a:xfrm>
                <a:off x="2310" y="3271"/>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B1</a:t>
                </a:r>
                <a:r>
                  <a:rPr lang="zh-CN" altLang="en-US" sz="1200"/>
                  <a:t>建设成效</a:t>
                </a:r>
              </a:p>
            </p:txBody>
          </p:sp>
          <p:grpSp>
            <p:nvGrpSpPr>
              <p:cNvPr id="52231" name="Group 7"/>
              <p:cNvGrpSpPr>
                <a:grpSpLocks/>
              </p:cNvGrpSpPr>
              <p:nvPr/>
            </p:nvGrpSpPr>
            <p:grpSpPr bwMode="auto">
              <a:xfrm>
                <a:off x="2418" y="4900"/>
                <a:ext cx="6870" cy="1701"/>
                <a:chOff x="2253" y="4929"/>
                <a:chExt cx="6870" cy="1802"/>
              </a:xfrm>
            </p:grpSpPr>
            <p:sp>
              <p:nvSpPr>
                <p:cNvPr id="52232" name="Rectangle 8"/>
                <p:cNvSpPr>
                  <a:spLocks noChangeArrowheads="1"/>
                </p:cNvSpPr>
                <p:nvPr/>
              </p:nvSpPr>
              <p:spPr bwMode="auto">
                <a:xfrm>
                  <a:off x="5373" y="4962"/>
                  <a:ext cx="600" cy="1740"/>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C5</a:t>
                  </a:r>
                  <a:r>
                    <a:rPr lang="zh-CN" altLang="en-US" sz="1200"/>
                    <a:t>软件投资</a:t>
                  </a:r>
                </a:p>
              </p:txBody>
            </p:sp>
            <p:sp>
              <p:nvSpPr>
                <p:cNvPr id="52233" name="Rectangle 9"/>
                <p:cNvSpPr>
                  <a:spLocks noChangeArrowheads="1"/>
                </p:cNvSpPr>
                <p:nvPr/>
              </p:nvSpPr>
              <p:spPr bwMode="auto">
                <a:xfrm>
                  <a:off x="4578" y="4940"/>
                  <a:ext cx="600" cy="1740"/>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C4</a:t>
                  </a:r>
                  <a:r>
                    <a:rPr lang="zh-CN" altLang="en-US" sz="1200"/>
                    <a:t>基础投资</a:t>
                  </a:r>
                </a:p>
              </p:txBody>
            </p:sp>
            <p:sp>
              <p:nvSpPr>
                <p:cNvPr id="52234" name="Rectangle 10"/>
                <p:cNvSpPr>
                  <a:spLocks noChangeArrowheads="1"/>
                </p:cNvSpPr>
                <p:nvPr/>
              </p:nvSpPr>
              <p:spPr bwMode="auto">
                <a:xfrm>
                  <a:off x="3798" y="4929"/>
                  <a:ext cx="600" cy="1741"/>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C3</a:t>
                  </a:r>
                  <a:r>
                    <a:rPr lang="zh-CN" altLang="en-US" sz="1200"/>
                    <a:t>支持体系成效</a:t>
                  </a:r>
                </a:p>
              </p:txBody>
            </p:sp>
            <p:sp>
              <p:nvSpPr>
                <p:cNvPr id="52235" name="Rectangle 11"/>
                <p:cNvSpPr>
                  <a:spLocks noChangeArrowheads="1"/>
                </p:cNvSpPr>
                <p:nvPr/>
              </p:nvSpPr>
              <p:spPr bwMode="auto">
                <a:xfrm>
                  <a:off x="3018" y="4929"/>
                  <a:ext cx="600" cy="1741"/>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C2</a:t>
                  </a:r>
                  <a:r>
                    <a:rPr lang="zh-CN" altLang="en-US" sz="1200"/>
                    <a:t>信息体系成效</a:t>
                  </a:r>
                </a:p>
              </p:txBody>
            </p:sp>
            <p:sp>
              <p:nvSpPr>
                <p:cNvPr id="52236" name="Rectangle 12"/>
                <p:cNvSpPr>
                  <a:spLocks noChangeArrowheads="1"/>
                </p:cNvSpPr>
                <p:nvPr/>
              </p:nvSpPr>
              <p:spPr bwMode="auto">
                <a:xfrm>
                  <a:off x="2253" y="4929"/>
                  <a:ext cx="600" cy="1741"/>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C1</a:t>
                  </a:r>
                  <a:r>
                    <a:rPr lang="zh-CN" altLang="en-US" sz="1200"/>
                    <a:t>应用体系成效</a:t>
                  </a:r>
                </a:p>
              </p:txBody>
            </p:sp>
            <p:sp>
              <p:nvSpPr>
                <p:cNvPr id="52237" name="Rectangle 13"/>
                <p:cNvSpPr>
                  <a:spLocks noChangeArrowheads="1"/>
                </p:cNvSpPr>
                <p:nvPr/>
              </p:nvSpPr>
              <p:spPr bwMode="auto">
                <a:xfrm>
                  <a:off x="6198" y="4970"/>
                  <a:ext cx="600" cy="174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C6</a:t>
                  </a:r>
                  <a:r>
                    <a:rPr lang="zh-CN" altLang="en-US" sz="1200"/>
                    <a:t>决策层满意度</a:t>
                  </a:r>
                </a:p>
              </p:txBody>
            </p:sp>
            <p:sp>
              <p:nvSpPr>
                <p:cNvPr id="52238" name="Rectangle 14"/>
                <p:cNvSpPr>
                  <a:spLocks noChangeArrowheads="1"/>
                </p:cNvSpPr>
                <p:nvPr/>
              </p:nvSpPr>
              <p:spPr bwMode="auto">
                <a:xfrm>
                  <a:off x="6978" y="4991"/>
                  <a:ext cx="600" cy="1740"/>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C7</a:t>
                  </a:r>
                  <a:r>
                    <a:rPr lang="zh-CN" altLang="en-US" sz="1200"/>
                    <a:t>用户满意度</a:t>
                  </a:r>
                </a:p>
              </p:txBody>
            </p:sp>
            <p:sp>
              <p:nvSpPr>
                <p:cNvPr id="52239" name="Rectangle 15"/>
                <p:cNvSpPr>
                  <a:spLocks noChangeArrowheads="1"/>
                </p:cNvSpPr>
                <p:nvPr/>
              </p:nvSpPr>
              <p:spPr bwMode="auto">
                <a:xfrm>
                  <a:off x="7743" y="4977"/>
                  <a:ext cx="600" cy="1740"/>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C8</a:t>
                  </a:r>
                  <a:r>
                    <a:rPr lang="zh-CN" altLang="en-US" sz="1200"/>
                    <a:t>实施难度</a:t>
                  </a:r>
                </a:p>
              </p:txBody>
            </p:sp>
            <p:sp>
              <p:nvSpPr>
                <p:cNvPr id="52240" name="Rectangle 16"/>
                <p:cNvSpPr>
                  <a:spLocks noChangeArrowheads="1"/>
                </p:cNvSpPr>
                <p:nvPr/>
              </p:nvSpPr>
              <p:spPr bwMode="auto">
                <a:xfrm>
                  <a:off x="8523" y="4977"/>
                  <a:ext cx="600" cy="1741"/>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C9</a:t>
                  </a:r>
                  <a:r>
                    <a:rPr lang="zh-CN" altLang="en-US" sz="1200"/>
                    <a:t>建设周期</a:t>
                  </a:r>
                </a:p>
              </p:txBody>
            </p:sp>
          </p:grpSp>
          <p:sp>
            <p:nvSpPr>
              <p:cNvPr id="52241" name="Line 17"/>
              <p:cNvSpPr>
                <a:spLocks noChangeShapeType="1"/>
              </p:cNvSpPr>
              <p:nvPr/>
            </p:nvSpPr>
            <p:spPr bwMode="auto">
              <a:xfrm flipH="1">
                <a:off x="3088" y="2758"/>
                <a:ext cx="2745" cy="5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2" name="Line 18"/>
              <p:cNvSpPr>
                <a:spLocks noChangeShapeType="1"/>
              </p:cNvSpPr>
              <p:nvPr/>
            </p:nvSpPr>
            <p:spPr bwMode="auto">
              <a:xfrm>
                <a:off x="5833" y="2758"/>
                <a:ext cx="75" cy="5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3" name="Line 19"/>
              <p:cNvSpPr>
                <a:spLocks noChangeShapeType="1"/>
              </p:cNvSpPr>
              <p:nvPr/>
            </p:nvSpPr>
            <p:spPr bwMode="auto">
              <a:xfrm>
                <a:off x="5848" y="2772"/>
                <a:ext cx="2865" cy="49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4" name="Line 20"/>
              <p:cNvSpPr>
                <a:spLocks noChangeShapeType="1"/>
              </p:cNvSpPr>
              <p:nvPr/>
            </p:nvSpPr>
            <p:spPr bwMode="auto">
              <a:xfrm flipH="1">
                <a:off x="2728" y="3647"/>
                <a:ext cx="285" cy="12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5" name="Line 21"/>
              <p:cNvSpPr>
                <a:spLocks noChangeShapeType="1"/>
              </p:cNvSpPr>
              <p:nvPr/>
            </p:nvSpPr>
            <p:spPr bwMode="auto">
              <a:xfrm>
                <a:off x="3013" y="3661"/>
                <a:ext cx="450" cy="12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6" name="Line 22"/>
              <p:cNvSpPr>
                <a:spLocks noChangeShapeType="1"/>
              </p:cNvSpPr>
              <p:nvPr/>
            </p:nvSpPr>
            <p:spPr bwMode="auto">
              <a:xfrm>
                <a:off x="3013" y="3661"/>
                <a:ext cx="1230" cy="12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7" name="Line 23"/>
              <p:cNvSpPr>
                <a:spLocks noChangeShapeType="1"/>
              </p:cNvSpPr>
              <p:nvPr/>
            </p:nvSpPr>
            <p:spPr bwMode="auto">
              <a:xfrm>
                <a:off x="3013" y="3661"/>
                <a:ext cx="3630" cy="1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8" name="Line 24"/>
              <p:cNvSpPr>
                <a:spLocks noChangeShapeType="1"/>
              </p:cNvSpPr>
              <p:nvPr/>
            </p:nvSpPr>
            <p:spPr bwMode="auto">
              <a:xfrm>
                <a:off x="3013" y="3661"/>
                <a:ext cx="4395" cy="12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49" name="Line 25"/>
              <p:cNvSpPr>
                <a:spLocks noChangeShapeType="1"/>
              </p:cNvSpPr>
              <p:nvPr/>
            </p:nvSpPr>
            <p:spPr bwMode="auto">
              <a:xfrm>
                <a:off x="3013" y="3661"/>
                <a:ext cx="5970" cy="1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0" name="Line 26"/>
              <p:cNvSpPr>
                <a:spLocks noChangeShapeType="1"/>
              </p:cNvSpPr>
              <p:nvPr/>
            </p:nvSpPr>
            <p:spPr bwMode="auto">
              <a:xfrm flipH="1">
                <a:off x="5023" y="3647"/>
                <a:ext cx="870" cy="1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1" name="Line 27"/>
              <p:cNvSpPr>
                <a:spLocks noChangeShapeType="1"/>
              </p:cNvSpPr>
              <p:nvPr/>
            </p:nvSpPr>
            <p:spPr bwMode="auto">
              <a:xfrm flipH="1">
                <a:off x="5848" y="3647"/>
                <a:ext cx="30" cy="1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2" name="Line 28"/>
              <p:cNvSpPr>
                <a:spLocks noChangeShapeType="1"/>
              </p:cNvSpPr>
              <p:nvPr/>
            </p:nvSpPr>
            <p:spPr bwMode="auto">
              <a:xfrm>
                <a:off x="5893" y="3647"/>
                <a:ext cx="735" cy="1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3" name="Line 29"/>
              <p:cNvSpPr>
                <a:spLocks noChangeShapeType="1"/>
              </p:cNvSpPr>
              <p:nvPr/>
            </p:nvSpPr>
            <p:spPr bwMode="auto">
              <a:xfrm>
                <a:off x="5893" y="3647"/>
                <a:ext cx="3060" cy="1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4" name="Line 30"/>
              <p:cNvSpPr>
                <a:spLocks noChangeShapeType="1"/>
              </p:cNvSpPr>
              <p:nvPr/>
            </p:nvSpPr>
            <p:spPr bwMode="auto">
              <a:xfrm flipH="1">
                <a:off x="8203" y="3647"/>
                <a:ext cx="540" cy="12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5" name="Line 31"/>
              <p:cNvSpPr>
                <a:spLocks noChangeShapeType="1"/>
              </p:cNvSpPr>
              <p:nvPr/>
            </p:nvSpPr>
            <p:spPr bwMode="auto">
              <a:xfrm>
                <a:off x="8758" y="3633"/>
                <a:ext cx="210" cy="13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6" name="Line 32"/>
              <p:cNvSpPr>
                <a:spLocks noChangeShapeType="1"/>
              </p:cNvSpPr>
              <p:nvPr/>
            </p:nvSpPr>
            <p:spPr bwMode="auto">
              <a:xfrm flipH="1">
                <a:off x="6658" y="3633"/>
                <a:ext cx="2115" cy="12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57" name="Line 33"/>
              <p:cNvSpPr>
                <a:spLocks noChangeShapeType="1"/>
              </p:cNvSpPr>
              <p:nvPr/>
            </p:nvSpPr>
            <p:spPr bwMode="auto">
              <a:xfrm flipH="1">
                <a:off x="7423" y="3633"/>
                <a:ext cx="1365" cy="13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2258" name="Group 34"/>
              <p:cNvGrpSpPr>
                <a:grpSpLocks/>
              </p:cNvGrpSpPr>
              <p:nvPr/>
            </p:nvGrpSpPr>
            <p:grpSpPr bwMode="auto">
              <a:xfrm>
                <a:off x="2598" y="6552"/>
                <a:ext cx="6675" cy="1617"/>
                <a:chOff x="2568" y="6300"/>
                <a:chExt cx="6675" cy="1617"/>
              </a:xfrm>
            </p:grpSpPr>
            <p:sp>
              <p:nvSpPr>
                <p:cNvPr id="52259" name="Rectangle 35"/>
                <p:cNvSpPr>
                  <a:spLocks noChangeArrowheads="1"/>
                </p:cNvSpPr>
                <p:nvPr/>
              </p:nvSpPr>
              <p:spPr bwMode="auto">
                <a:xfrm>
                  <a:off x="2568" y="7532"/>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D1</a:t>
                  </a:r>
                  <a:r>
                    <a:rPr lang="zh-CN" altLang="en-US" sz="1200"/>
                    <a:t>方案一</a:t>
                  </a:r>
                </a:p>
              </p:txBody>
            </p:sp>
            <p:sp>
              <p:nvSpPr>
                <p:cNvPr id="52260" name="Rectangle 36"/>
                <p:cNvSpPr>
                  <a:spLocks noChangeArrowheads="1"/>
                </p:cNvSpPr>
                <p:nvPr/>
              </p:nvSpPr>
              <p:spPr bwMode="auto">
                <a:xfrm>
                  <a:off x="5238" y="7504"/>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D2</a:t>
                  </a:r>
                  <a:r>
                    <a:rPr lang="zh-CN" altLang="en-US" sz="1200"/>
                    <a:t>方案二</a:t>
                  </a:r>
                </a:p>
              </p:txBody>
            </p:sp>
            <p:sp>
              <p:nvSpPr>
                <p:cNvPr id="52261" name="Rectangle 37"/>
                <p:cNvSpPr>
                  <a:spLocks noChangeArrowheads="1"/>
                </p:cNvSpPr>
                <p:nvPr/>
              </p:nvSpPr>
              <p:spPr bwMode="auto">
                <a:xfrm>
                  <a:off x="7683" y="7532"/>
                  <a:ext cx="1560" cy="385"/>
                </a:xfrm>
                <a:prstGeom prst="rect">
                  <a:avLst/>
                </a:prstGeom>
                <a:solidFill>
                  <a:srgbClr val="FFFFFF"/>
                </a:solidFill>
                <a:ln w="9525">
                  <a:solidFill>
                    <a:srgbClr val="000000"/>
                  </a:solidFill>
                  <a:miter lim="800000"/>
                  <a:headEnd/>
                  <a:tailEnd/>
                </a:ln>
              </p:spPr>
              <p:txBody>
                <a:bodyPr/>
                <a:lstStyle/>
                <a:p>
                  <a:pPr>
                    <a:lnSpc>
                      <a:spcPct val="80000"/>
                    </a:lnSpc>
                  </a:pPr>
                  <a:r>
                    <a:rPr lang="en-US" altLang="zh-CN" sz="1200"/>
                    <a:t>D3</a:t>
                  </a:r>
                  <a:r>
                    <a:rPr lang="zh-CN" altLang="en-US" sz="1200"/>
                    <a:t>方案三</a:t>
                  </a:r>
                </a:p>
              </p:txBody>
            </p:sp>
            <p:sp>
              <p:nvSpPr>
                <p:cNvPr id="52262" name="Line 38"/>
                <p:cNvSpPr>
                  <a:spLocks noChangeShapeType="1"/>
                </p:cNvSpPr>
                <p:nvPr/>
              </p:nvSpPr>
              <p:spPr bwMode="auto">
                <a:xfrm>
                  <a:off x="2728" y="6328"/>
                  <a:ext cx="525" cy="12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3" name="Line 39"/>
                <p:cNvSpPr>
                  <a:spLocks noChangeShapeType="1"/>
                </p:cNvSpPr>
                <p:nvPr/>
              </p:nvSpPr>
              <p:spPr bwMode="auto">
                <a:xfrm flipH="1">
                  <a:off x="3253" y="6300"/>
                  <a:ext cx="270" cy="12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4" name="Line 40"/>
                <p:cNvSpPr>
                  <a:spLocks noChangeShapeType="1"/>
                </p:cNvSpPr>
                <p:nvPr/>
              </p:nvSpPr>
              <p:spPr bwMode="auto">
                <a:xfrm flipH="1">
                  <a:off x="3238" y="6328"/>
                  <a:ext cx="1020" cy="121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5" name="Line 41"/>
                <p:cNvSpPr>
                  <a:spLocks noChangeShapeType="1"/>
                </p:cNvSpPr>
                <p:nvPr/>
              </p:nvSpPr>
              <p:spPr bwMode="auto">
                <a:xfrm flipH="1">
                  <a:off x="3268" y="6328"/>
                  <a:ext cx="1785" cy="12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6" name="Line 42"/>
                <p:cNvSpPr>
                  <a:spLocks noChangeShapeType="1"/>
                </p:cNvSpPr>
                <p:nvPr/>
              </p:nvSpPr>
              <p:spPr bwMode="auto">
                <a:xfrm flipH="1">
                  <a:off x="3268" y="6363"/>
                  <a:ext cx="2565" cy="11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7" name="Line 43"/>
                <p:cNvSpPr>
                  <a:spLocks noChangeShapeType="1"/>
                </p:cNvSpPr>
                <p:nvPr/>
              </p:nvSpPr>
              <p:spPr bwMode="auto">
                <a:xfrm flipH="1">
                  <a:off x="3253" y="6363"/>
                  <a:ext cx="3390" cy="11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8" name="Line 44"/>
                <p:cNvSpPr>
                  <a:spLocks noChangeShapeType="1"/>
                </p:cNvSpPr>
                <p:nvPr/>
              </p:nvSpPr>
              <p:spPr bwMode="auto">
                <a:xfrm flipH="1">
                  <a:off x="3253" y="6377"/>
                  <a:ext cx="4185"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69" name="Line 45"/>
                <p:cNvSpPr>
                  <a:spLocks noChangeShapeType="1"/>
                </p:cNvSpPr>
                <p:nvPr/>
              </p:nvSpPr>
              <p:spPr bwMode="auto">
                <a:xfrm flipH="1">
                  <a:off x="3268" y="6377"/>
                  <a:ext cx="4950"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0" name="Line 46"/>
                <p:cNvSpPr>
                  <a:spLocks noChangeShapeType="1"/>
                </p:cNvSpPr>
                <p:nvPr/>
              </p:nvSpPr>
              <p:spPr bwMode="auto">
                <a:xfrm flipH="1">
                  <a:off x="3343" y="6363"/>
                  <a:ext cx="5640" cy="115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1" name="Line 47"/>
                <p:cNvSpPr>
                  <a:spLocks noChangeShapeType="1"/>
                </p:cNvSpPr>
                <p:nvPr/>
              </p:nvSpPr>
              <p:spPr bwMode="auto">
                <a:xfrm>
                  <a:off x="2728" y="6314"/>
                  <a:ext cx="3285" cy="11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2" name="Line 48"/>
                <p:cNvSpPr>
                  <a:spLocks noChangeShapeType="1"/>
                </p:cNvSpPr>
                <p:nvPr/>
              </p:nvSpPr>
              <p:spPr bwMode="auto">
                <a:xfrm>
                  <a:off x="3508" y="6314"/>
                  <a:ext cx="2505" cy="11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3" name="Line 49"/>
                <p:cNvSpPr>
                  <a:spLocks noChangeShapeType="1"/>
                </p:cNvSpPr>
                <p:nvPr/>
              </p:nvSpPr>
              <p:spPr bwMode="auto">
                <a:xfrm>
                  <a:off x="4243" y="6314"/>
                  <a:ext cx="1785" cy="11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4" name="Line 50"/>
                <p:cNvSpPr>
                  <a:spLocks noChangeShapeType="1"/>
                </p:cNvSpPr>
                <p:nvPr/>
              </p:nvSpPr>
              <p:spPr bwMode="auto">
                <a:xfrm>
                  <a:off x="5023" y="6342"/>
                  <a:ext cx="1005"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5" name="Line 51"/>
                <p:cNvSpPr>
                  <a:spLocks noChangeShapeType="1"/>
                </p:cNvSpPr>
                <p:nvPr/>
              </p:nvSpPr>
              <p:spPr bwMode="auto">
                <a:xfrm>
                  <a:off x="5818" y="6377"/>
                  <a:ext cx="225" cy="10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6" name="Line 52"/>
                <p:cNvSpPr>
                  <a:spLocks noChangeShapeType="1"/>
                </p:cNvSpPr>
                <p:nvPr/>
              </p:nvSpPr>
              <p:spPr bwMode="auto">
                <a:xfrm flipH="1">
                  <a:off x="6043" y="6377"/>
                  <a:ext cx="555" cy="1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7" name="Line 53"/>
                <p:cNvSpPr>
                  <a:spLocks noChangeShapeType="1"/>
                </p:cNvSpPr>
                <p:nvPr/>
              </p:nvSpPr>
              <p:spPr bwMode="auto">
                <a:xfrm>
                  <a:off x="6598" y="6377"/>
                  <a:ext cx="1800" cy="11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8" name="Line 54"/>
                <p:cNvSpPr>
                  <a:spLocks noChangeShapeType="1"/>
                </p:cNvSpPr>
                <p:nvPr/>
              </p:nvSpPr>
              <p:spPr bwMode="auto">
                <a:xfrm flipH="1">
                  <a:off x="6028" y="6363"/>
                  <a:ext cx="1365" cy="1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79" name="Line 55"/>
                <p:cNvSpPr>
                  <a:spLocks noChangeShapeType="1"/>
                </p:cNvSpPr>
                <p:nvPr/>
              </p:nvSpPr>
              <p:spPr bwMode="auto">
                <a:xfrm flipH="1">
                  <a:off x="6058" y="6363"/>
                  <a:ext cx="2100" cy="1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0" name="Line 56"/>
                <p:cNvSpPr>
                  <a:spLocks noChangeShapeType="1"/>
                </p:cNvSpPr>
                <p:nvPr/>
              </p:nvSpPr>
              <p:spPr bwMode="auto">
                <a:xfrm flipH="1">
                  <a:off x="6103" y="6363"/>
                  <a:ext cx="2835" cy="1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1" name="Line 57"/>
                <p:cNvSpPr>
                  <a:spLocks noChangeShapeType="1"/>
                </p:cNvSpPr>
                <p:nvPr/>
              </p:nvSpPr>
              <p:spPr bwMode="auto">
                <a:xfrm>
                  <a:off x="2743" y="6328"/>
                  <a:ext cx="5625" cy="12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2" name="Line 58"/>
                <p:cNvSpPr>
                  <a:spLocks noChangeShapeType="1"/>
                </p:cNvSpPr>
                <p:nvPr/>
              </p:nvSpPr>
              <p:spPr bwMode="auto">
                <a:xfrm>
                  <a:off x="3523" y="6328"/>
                  <a:ext cx="4830" cy="1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3" name="Line 59"/>
                <p:cNvSpPr>
                  <a:spLocks noChangeShapeType="1"/>
                </p:cNvSpPr>
                <p:nvPr/>
              </p:nvSpPr>
              <p:spPr bwMode="auto">
                <a:xfrm>
                  <a:off x="4258" y="6342"/>
                  <a:ext cx="4095" cy="117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4" name="Line 60"/>
                <p:cNvSpPr>
                  <a:spLocks noChangeShapeType="1"/>
                </p:cNvSpPr>
                <p:nvPr/>
              </p:nvSpPr>
              <p:spPr bwMode="auto">
                <a:xfrm>
                  <a:off x="5008" y="6328"/>
                  <a:ext cx="3345" cy="1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5" name="Line 61"/>
                <p:cNvSpPr>
                  <a:spLocks noChangeShapeType="1"/>
                </p:cNvSpPr>
                <p:nvPr/>
              </p:nvSpPr>
              <p:spPr bwMode="auto">
                <a:xfrm>
                  <a:off x="5818" y="6363"/>
                  <a:ext cx="2565" cy="113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6" name="Line 62"/>
                <p:cNvSpPr>
                  <a:spLocks noChangeShapeType="1"/>
                </p:cNvSpPr>
                <p:nvPr/>
              </p:nvSpPr>
              <p:spPr bwMode="auto">
                <a:xfrm>
                  <a:off x="7363" y="6377"/>
                  <a:ext cx="1020"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7" name="Line 63"/>
                <p:cNvSpPr>
                  <a:spLocks noChangeShapeType="1"/>
                </p:cNvSpPr>
                <p:nvPr/>
              </p:nvSpPr>
              <p:spPr bwMode="auto">
                <a:xfrm>
                  <a:off x="8188" y="6377"/>
                  <a:ext cx="210"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88" name="Line 64"/>
                <p:cNvSpPr>
                  <a:spLocks noChangeShapeType="1"/>
                </p:cNvSpPr>
                <p:nvPr/>
              </p:nvSpPr>
              <p:spPr bwMode="auto">
                <a:xfrm flipH="1">
                  <a:off x="8428" y="6342"/>
                  <a:ext cx="525" cy="115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2289" name="Text Box 65"/>
              <p:cNvSpPr txBox="1">
                <a:spLocks noChangeArrowheads="1"/>
              </p:cNvSpPr>
              <p:nvPr/>
            </p:nvSpPr>
            <p:spPr bwMode="auto">
              <a:xfrm>
                <a:off x="3643" y="8547"/>
                <a:ext cx="4680"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2000"/>
                  </a:lnSpc>
                </a:pPr>
                <a:r>
                  <a:rPr lang="zh-CN" altLang="en-US" sz="1400"/>
                  <a:t>层次分析结构图</a:t>
                </a:r>
              </a:p>
            </p:txBody>
          </p:sp>
        </p:grpSp>
      </p:grpSp>
      <p:sp>
        <p:nvSpPr>
          <p:cNvPr id="52291" name="Rectangle 67"/>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数字油田实施方案制定与优选</a:t>
            </a:r>
          </a:p>
        </p:txBody>
      </p:sp>
      <p:sp>
        <p:nvSpPr>
          <p:cNvPr id="52292" name="Rectangle 68"/>
          <p:cNvSpPr>
            <a:spLocks noChangeArrowheads="1"/>
          </p:cNvSpPr>
          <p:nvPr/>
        </p:nvSpPr>
        <p:spPr bwMode="auto">
          <a:xfrm>
            <a:off x="5867400" y="1371600"/>
            <a:ext cx="22860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a:solidFill>
                  <a:srgbClr val="FFFF00"/>
                </a:solidFill>
              </a:rPr>
              <a:t>采用</a:t>
            </a:r>
            <a:r>
              <a:rPr lang="en-US" altLang="zh-CN">
                <a:solidFill>
                  <a:srgbClr val="FFFF00"/>
                </a:solidFill>
              </a:rPr>
              <a:t>AHP</a:t>
            </a:r>
            <a:r>
              <a:rPr lang="zh-CN" altLang="en-US">
                <a:solidFill>
                  <a:srgbClr val="FFFF00"/>
                </a:solidFill>
              </a:rPr>
              <a:t>法选择最优方案</a:t>
            </a:r>
          </a:p>
        </p:txBody>
      </p:sp>
      <p:sp>
        <p:nvSpPr>
          <p:cNvPr id="52293" name="Rectangle 69"/>
          <p:cNvSpPr>
            <a:spLocks noChangeArrowheads="1"/>
          </p:cNvSpPr>
          <p:nvPr/>
        </p:nvSpPr>
        <p:spPr bwMode="auto">
          <a:xfrm>
            <a:off x="5943600" y="2819400"/>
            <a:ext cx="2819400" cy="2809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spcBef>
                <a:spcPct val="50000"/>
              </a:spcBef>
            </a:pPr>
            <a:r>
              <a:rPr lang="zh-CN" altLang="en-US" sz="2000">
                <a:solidFill>
                  <a:schemeClr val="bg1"/>
                </a:solidFill>
              </a:rPr>
              <a:t>通过</a:t>
            </a:r>
            <a:r>
              <a:rPr lang="en-US" altLang="zh-CN" sz="2000">
                <a:solidFill>
                  <a:schemeClr val="bg1"/>
                </a:solidFill>
              </a:rPr>
              <a:t>AHP</a:t>
            </a:r>
            <a:r>
              <a:rPr lang="zh-CN" altLang="en-US" sz="2000">
                <a:solidFill>
                  <a:schemeClr val="bg1"/>
                </a:solidFill>
              </a:rPr>
              <a:t>计算，得到总排序结果：</a:t>
            </a:r>
          </a:p>
          <a:p>
            <a:pPr algn="l">
              <a:lnSpc>
                <a:spcPct val="80000"/>
              </a:lnSpc>
              <a:spcBef>
                <a:spcPct val="50000"/>
              </a:spcBef>
            </a:pPr>
            <a:r>
              <a:rPr lang="en-US" altLang="zh-CN" sz="2000">
                <a:solidFill>
                  <a:schemeClr val="bg1"/>
                </a:solidFill>
              </a:rPr>
              <a:t>W=(</a:t>
            </a:r>
            <a:r>
              <a:rPr lang="en-US" altLang="zh-CN" sz="2000">
                <a:solidFill>
                  <a:srgbClr val="FFFF00"/>
                </a:solidFill>
              </a:rPr>
              <a:t>0.418</a:t>
            </a:r>
            <a:r>
              <a:rPr lang="en-US" altLang="zh-CN" sz="2000">
                <a:solidFill>
                  <a:schemeClr val="bg1"/>
                </a:solidFill>
              </a:rPr>
              <a:t>, 0.379, 0.204)</a:t>
            </a:r>
          </a:p>
          <a:p>
            <a:pPr algn="l">
              <a:lnSpc>
                <a:spcPct val="80000"/>
              </a:lnSpc>
              <a:spcBef>
                <a:spcPct val="50000"/>
              </a:spcBef>
            </a:pPr>
            <a:r>
              <a:rPr lang="en-US" altLang="zh-CN" sz="2000">
                <a:solidFill>
                  <a:schemeClr val="bg1"/>
                </a:solidFill>
              </a:rPr>
              <a:t>CI=0.009</a:t>
            </a:r>
          </a:p>
          <a:p>
            <a:pPr algn="l">
              <a:lnSpc>
                <a:spcPct val="80000"/>
              </a:lnSpc>
              <a:spcBef>
                <a:spcPct val="50000"/>
              </a:spcBef>
            </a:pPr>
            <a:r>
              <a:rPr lang="en-US" altLang="zh-CN" sz="2000">
                <a:solidFill>
                  <a:schemeClr val="bg1"/>
                </a:solidFill>
              </a:rPr>
              <a:t>RI=0.580</a:t>
            </a:r>
          </a:p>
          <a:p>
            <a:pPr algn="l">
              <a:lnSpc>
                <a:spcPct val="80000"/>
              </a:lnSpc>
              <a:spcBef>
                <a:spcPct val="50000"/>
              </a:spcBef>
            </a:pPr>
            <a:r>
              <a:rPr lang="en-US" altLang="zh-CN" sz="2000">
                <a:solidFill>
                  <a:schemeClr val="bg1"/>
                </a:solidFill>
              </a:rPr>
              <a:t>CR=0.016&lt;0.10    </a:t>
            </a:r>
          </a:p>
          <a:p>
            <a:pPr algn="l">
              <a:lnSpc>
                <a:spcPct val="80000"/>
              </a:lnSpc>
              <a:spcBef>
                <a:spcPct val="50000"/>
              </a:spcBef>
            </a:pPr>
            <a:r>
              <a:rPr lang="zh-CN" altLang="en-US" sz="2000">
                <a:solidFill>
                  <a:schemeClr val="bg1"/>
                </a:solidFill>
              </a:rPr>
              <a:t>（层次总排序一致性检验通过）</a:t>
            </a:r>
          </a:p>
        </p:txBody>
      </p:sp>
      <p:sp>
        <p:nvSpPr>
          <p:cNvPr id="52295" name="Text Box 71"/>
          <p:cNvSpPr txBox="1">
            <a:spLocks noChangeArrowheads="1"/>
          </p:cNvSpPr>
          <p:nvPr/>
        </p:nvSpPr>
        <p:spPr bwMode="auto">
          <a:xfrm>
            <a:off x="381000" y="5486400"/>
            <a:ext cx="2286000" cy="1189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sz="7200">
                <a:solidFill>
                  <a:srgbClr val="FF3300"/>
                </a:solidFill>
                <a:sym typeface="Wingdings" panose="05000000000000000000" pitchFamily="2" charset="2"/>
              </a:rPr>
              <a:t></a:t>
            </a:r>
            <a:endParaRPr lang="en-US" altLang="zh-CN" sz="7200">
              <a:solidFill>
                <a:srgbClr val="FF33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62" name="Group 6"/>
          <p:cNvGrpSpPr>
            <a:grpSpLocks/>
          </p:cNvGrpSpPr>
          <p:nvPr/>
        </p:nvGrpSpPr>
        <p:grpSpPr bwMode="auto">
          <a:xfrm>
            <a:off x="0" y="0"/>
            <a:ext cx="9144000" cy="6858000"/>
            <a:chOff x="0" y="0"/>
            <a:chExt cx="5760" cy="4320"/>
          </a:xfrm>
        </p:grpSpPr>
        <p:grpSp>
          <p:nvGrpSpPr>
            <p:cNvPr id="70658" name="Group 2"/>
            <p:cNvGrpSpPr>
              <a:grpSpLocks/>
            </p:cNvGrpSpPr>
            <p:nvPr/>
          </p:nvGrpSpPr>
          <p:grpSpPr bwMode="auto">
            <a:xfrm>
              <a:off x="0" y="0"/>
              <a:ext cx="5760" cy="4320"/>
              <a:chOff x="0" y="0"/>
              <a:chExt cx="5760" cy="4320"/>
            </a:xfrm>
          </p:grpSpPr>
          <p:sp>
            <p:nvSpPr>
              <p:cNvPr id="70659" name="Rectangle 3"/>
              <p:cNvSpPr>
                <a:spLocks noChangeArrowheads="1"/>
              </p:cNvSpPr>
              <p:nvPr/>
            </p:nvSpPr>
            <p:spPr bwMode="auto">
              <a:xfrm>
                <a:off x="0" y="0"/>
                <a:ext cx="5760" cy="4320"/>
              </a:xfrm>
              <a:prstGeom prst="rect">
                <a:avLst/>
              </a:prstGeom>
              <a:solidFill>
                <a:schemeClr val="tx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pic>
            <p:nvPicPr>
              <p:cNvPr id="70660" name="Picture 4" descr="D:\My Documents\数字油田宣传片\szyt-hu3.jpg"/>
              <p:cNvPicPr>
                <a:picLocks noChangeAspect="1" noChangeArrowheads="1"/>
              </p:cNvPicPr>
              <p:nvPr/>
            </p:nvPicPr>
            <p:blipFill>
              <a:blip r:embed="rId2">
                <a:lum contrast="48000"/>
                <a:extLst>
                  <a:ext uri="{28A0092B-C50C-407E-A947-70E740481C1C}">
                    <a14:useLocalDpi xmlns:a14="http://schemas.microsoft.com/office/drawing/2010/main" val="0"/>
                  </a:ext>
                </a:extLst>
              </a:blip>
              <a:srcRect/>
              <a:stretch>
                <a:fillRect/>
              </a:stretch>
            </p:blipFill>
            <p:spPr bwMode="auto">
              <a:xfrm>
                <a:off x="0" y="816"/>
                <a:ext cx="5760" cy="2641"/>
              </a:xfrm>
              <a:prstGeom prst="rect">
                <a:avLst/>
              </a:prstGeom>
              <a:noFill/>
              <a:extLst>
                <a:ext uri="{909E8E84-426E-40DD-AFC4-6F175D3DCCD1}">
                  <a14:hiddenFill xmlns:a14="http://schemas.microsoft.com/office/drawing/2010/main">
                    <a:solidFill>
                      <a:srgbClr val="FFFFFF"/>
                    </a:solidFill>
                  </a14:hiddenFill>
                </a:ext>
              </a:extLst>
            </p:spPr>
          </p:pic>
        </p:grpSp>
        <p:sp>
          <p:nvSpPr>
            <p:cNvPr id="70661" name="Rectangle 5"/>
            <p:cNvSpPr>
              <a:spLocks noChangeArrowheads="1"/>
            </p:cNvSpPr>
            <p:nvPr/>
          </p:nvSpPr>
          <p:spPr bwMode="auto">
            <a:xfrm>
              <a:off x="144" y="2016"/>
              <a:ext cx="5568" cy="4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4000">
                  <a:solidFill>
                    <a:schemeClr val="bg1"/>
                  </a:solidFill>
                  <a:ea typeface="华文隶书" panose="02010800040101010101" pitchFamily="2" charset="-122"/>
                </a:rPr>
                <a:t>五、数字油田建设经济效益与风险分析</a:t>
              </a: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数字油田建设经济效益与风险分析</a:t>
            </a:r>
          </a:p>
        </p:txBody>
      </p:sp>
      <p:sp>
        <p:nvSpPr>
          <p:cNvPr id="53251" name="Rectangle 3"/>
          <p:cNvSpPr>
            <a:spLocks noChangeArrowheads="1"/>
          </p:cNvSpPr>
          <p:nvPr/>
        </p:nvSpPr>
        <p:spPr bwMode="auto">
          <a:xfrm>
            <a:off x="457200" y="1219200"/>
            <a:ext cx="42481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ea typeface="华文新魏" panose="02010800040101010101" pitchFamily="2" charset="-122"/>
              </a:rPr>
              <a:t>数字油田经济效益构成</a:t>
            </a:r>
          </a:p>
        </p:txBody>
      </p:sp>
      <p:sp>
        <p:nvSpPr>
          <p:cNvPr id="53252" name="Rectangle 4"/>
          <p:cNvSpPr>
            <a:spLocks noChangeArrowheads="1"/>
          </p:cNvSpPr>
          <p:nvPr/>
        </p:nvSpPr>
        <p:spPr bwMode="auto">
          <a:xfrm>
            <a:off x="1797050" y="3506788"/>
            <a:ext cx="3352800" cy="2100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en-US" altLang="zh-CN">
                <a:solidFill>
                  <a:schemeClr val="bg1"/>
                </a:solidFill>
              </a:rPr>
              <a:t>TR</a:t>
            </a:r>
            <a:r>
              <a:rPr lang="zh-CN" altLang="en-US">
                <a:solidFill>
                  <a:schemeClr val="bg1"/>
                </a:solidFill>
              </a:rPr>
              <a:t>为总体经济效益</a:t>
            </a:r>
          </a:p>
          <a:p>
            <a:pPr algn="l">
              <a:spcBef>
                <a:spcPct val="50000"/>
              </a:spcBef>
            </a:pPr>
            <a:r>
              <a:rPr lang="en-US" altLang="zh-CN">
                <a:solidFill>
                  <a:schemeClr val="bg1"/>
                </a:solidFill>
              </a:rPr>
              <a:t>TC</a:t>
            </a:r>
            <a:r>
              <a:rPr lang="zh-CN" altLang="en-US">
                <a:solidFill>
                  <a:schemeClr val="bg1"/>
                </a:solidFill>
              </a:rPr>
              <a:t>为节约的总成本</a:t>
            </a:r>
          </a:p>
          <a:p>
            <a:pPr algn="l">
              <a:spcBef>
                <a:spcPct val="50000"/>
              </a:spcBef>
            </a:pPr>
            <a:r>
              <a:rPr lang="en-US" altLang="zh-CN">
                <a:solidFill>
                  <a:schemeClr val="bg1"/>
                </a:solidFill>
              </a:rPr>
              <a:t>TI</a:t>
            </a:r>
            <a:r>
              <a:rPr lang="zh-CN" altLang="en-US">
                <a:solidFill>
                  <a:schemeClr val="bg1"/>
                </a:solidFill>
              </a:rPr>
              <a:t>为增加的总收入</a:t>
            </a:r>
          </a:p>
          <a:p>
            <a:pPr algn="l">
              <a:spcBef>
                <a:spcPct val="50000"/>
              </a:spcBef>
            </a:pPr>
            <a:r>
              <a:rPr lang="en-US" altLang="zh-CN">
                <a:solidFill>
                  <a:schemeClr val="bg1"/>
                </a:solidFill>
              </a:rPr>
              <a:t>TK</a:t>
            </a:r>
            <a:r>
              <a:rPr lang="zh-CN" altLang="en-US">
                <a:solidFill>
                  <a:schemeClr val="bg1"/>
                </a:solidFill>
              </a:rPr>
              <a:t>为总体投资</a:t>
            </a:r>
          </a:p>
        </p:txBody>
      </p:sp>
      <p:sp>
        <p:nvSpPr>
          <p:cNvPr id="53253" name="Rectangle 5"/>
          <p:cNvSpPr>
            <a:spLocks noChangeArrowheads="1"/>
          </p:cNvSpPr>
          <p:nvPr/>
        </p:nvSpPr>
        <p:spPr bwMode="auto">
          <a:xfrm>
            <a:off x="1082675" y="2363788"/>
            <a:ext cx="38290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sz="3600" b="1" i="1">
                <a:solidFill>
                  <a:schemeClr val="bg1"/>
                </a:solidFill>
              </a:rPr>
              <a:t>TR = TC + TI – TK</a:t>
            </a:r>
          </a:p>
        </p:txBody>
      </p:sp>
      <p:sp>
        <p:nvSpPr>
          <p:cNvPr id="53254" name="Rectangle 6"/>
          <p:cNvSpPr>
            <a:spLocks noChangeArrowheads="1"/>
          </p:cNvSpPr>
          <p:nvPr/>
        </p:nvSpPr>
        <p:spPr bwMode="auto">
          <a:xfrm>
            <a:off x="6064250" y="2439988"/>
            <a:ext cx="2622550" cy="3503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a:solidFill>
                  <a:srgbClr val="FFFF00"/>
                </a:solidFill>
                <a:ea typeface="黑体" panose="02010609060101010101" pitchFamily="49" charset="-122"/>
              </a:rPr>
              <a:t>蒙</a:t>
            </a:r>
          </a:p>
          <a:p>
            <a:r>
              <a:rPr lang="zh-CN" altLang="en-US" sz="3200">
                <a:solidFill>
                  <a:srgbClr val="FFFF00"/>
                </a:solidFill>
                <a:ea typeface="黑体" panose="02010609060101010101" pitchFamily="49" charset="-122"/>
              </a:rPr>
              <a:t>特</a:t>
            </a:r>
          </a:p>
          <a:p>
            <a:r>
              <a:rPr lang="zh-CN" altLang="en-US" sz="3200">
                <a:solidFill>
                  <a:srgbClr val="FFFF00"/>
                </a:solidFill>
                <a:ea typeface="黑体" panose="02010609060101010101" pitchFamily="49" charset="-122"/>
              </a:rPr>
              <a:t>卡</a:t>
            </a:r>
          </a:p>
          <a:p>
            <a:r>
              <a:rPr lang="zh-CN" altLang="en-US" sz="3200">
                <a:solidFill>
                  <a:srgbClr val="FFFF00"/>
                </a:solidFill>
                <a:ea typeface="黑体" panose="02010609060101010101" pitchFamily="49" charset="-122"/>
              </a:rPr>
              <a:t>罗</a:t>
            </a:r>
          </a:p>
          <a:p>
            <a:r>
              <a:rPr lang="zh-CN" altLang="en-US" sz="3200">
                <a:solidFill>
                  <a:srgbClr val="FFFF00"/>
                </a:solidFill>
                <a:ea typeface="黑体" panose="02010609060101010101" pitchFamily="49" charset="-122"/>
              </a:rPr>
              <a:t>模</a:t>
            </a:r>
          </a:p>
          <a:p>
            <a:r>
              <a:rPr lang="zh-CN" altLang="en-US" sz="3200">
                <a:solidFill>
                  <a:srgbClr val="FFFF00"/>
                </a:solidFill>
                <a:ea typeface="黑体" panose="02010609060101010101" pitchFamily="49" charset="-122"/>
              </a:rPr>
              <a:t>拟</a:t>
            </a:r>
          </a:p>
          <a:p>
            <a:endParaRPr lang="en-US" altLang="zh-CN" sz="3200">
              <a:solidFill>
                <a:srgbClr val="FFFF00"/>
              </a:solidFill>
              <a:ea typeface="黑体" panose="02010609060101010101" pitchFamily="49" charset="-122"/>
            </a:endParaRPr>
          </a:p>
        </p:txBody>
      </p:sp>
      <p:sp>
        <p:nvSpPr>
          <p:cNvPr id="53255" name="Line 7"/>
          <p:cNvSpPr>
            <a:spLocks noChangeShapeType="1"/>
          </p:cNvSpPr>
          <p:nvPr/>
        </p:nvSpPr>
        <p:spPr bwMode="auto">
          <a:xfrm>
            <a:off x="5454650" y="3887788"/>
            <a:ext cx="685800" cy="0"/>
          </a:xfrm>
          <a:prstGeom prst="line">
            <a:avLst/>
          </a:prstGeom>
          <a:noFill/>
          <a:ln w="762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数字油田建设经济效益与风险分析</a:t>
            </a:r>
          </a:p>
        </p:txBody>
      </p:sp>
      <p:sp>
        <p:nvSpPr>
          <p:cNvPr id="54275" name="Rectangle 3"/>
          <p:cNvSpPr>
            <a:spLocks noChangeArrowheads="1"/>
          </p:cNvSpPr>
          <p:nvPr/>
        </p:nvSpPr>
        <p:spPr bwMode="auto">
          <a:xfrm>
            <a:off x="685800" y="1066800"/>
            <a:ext cx="30289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ea typeface="华文新魏" panose="02010800040101010101" pitchFamily="2" charset="-122"/>
              </a:rPr>
              <a:t>参数设定与估计</a:t>
            </a:r>
          </a:p>
        </p:txBody>
      </p:sp>
      <p:sp>
        <p:nvSpPr>
          <p:cNvPr id="54277" name="Rectangle 5"/>
          <p:cNvSpPr>
            <a:spLocks noChangeArrowheads="1"/>
          </p:cNvSpPr>
          <p:nvPr/>
        </p:nvSpPr>
        <p:spPr bwMode="auto">
          <a:xfrm>
            <a:off x="762000" y="1676400"/>
            <a:ext cx="38862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20574" tIns="114264" bIns="0">
            <a:spAutoFit/>
          </a:bodyPr>
          <a:lstStyle/>
          <a:p>
            <a:pPr algn="l" eaLnBrk="1" hangingPunct="1"/>
            <a:r>
              <a:rPr kumimoji="1" lang="zh-CN" altLang="en-US" sz="2800">
                <a:solidFill>
                  <a:srgbClr val="FFFF00"/>
                </a:solidFill>
                <a:ea typeface="黑体" panose="02010609060101010101" pitchFamily="49" charset="-122"/>
              </a:rPr>
              <a:t>固定参数</a:t>
            </a:r>
            <a:endParaRPr kumimoji="1" lang="zh-CN" altLang="en-US" sz="4800">
              <a:solidFill>
                <a:srgbClr val="FFFF00"/>
              </a:solidFill>
            </a:endParaRPr>
          </a:p>
        </p:txBody>
      </p:sp>
      <p:sp>
        <p:nvSpPr>
          <p:cNvPr id="54278" name="Rectangle 6"/>
          <p:cNvSpPr>
            <a:spLocks noChangeArrowheads="1"/>
          </p:cNvSpPr>
          <p:nvPr/>
        </p:nvSpPr>
        <p:spPr bwMode="auto">
          <a:xfrm>
            <a:off x="1371600" y="2438400"/>
            <a:ext cx="3810000" cy="303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174" bIns="0">
            <a:spAutoFit/>
          </a:bodyPr>
          <a:lstStyle>
            <a:lvl1pPr marL="457200" indent="-457200" algn="l">
              <a:defRPr kumimoji="1" sz="2400">
                <a:solidFill>
                  <a:schemeClr val="tx1"/>
                </a:solidFill>
                <a:latin typeface="Times New Roman" panose="02020603050405020304" pitchFamily="18" charset="0"/>
                <a:ea typeface="宋体" panose="02010600030101010101" pitchFamily="2" charset="-122"/>
              </a:defRPr>
            </a:lvl1pPr>
            <a:lvl2pPr marL="914400" indent="-457200" algn="l">
              <a:defRPr kumimoji="1" sz="2400">
                <a:solidFill>
                  <a:schemeClr val="tx1"/>
                </a:solidFill>
                <a:latin typeface="Times New Roman" panose="02020603050405020304" pitchFamily="18" charset="0"/>
                <a:ea typeface="宋体" panose="02010600030101010101" pitchFamily="2" charset="-122"/>
              </a:defRPr>
            </a:lvl2pPr>
            <a:lvl3pPr marL="1371600" indent="-457200" algn="l">
              <a:defRPr kumimoji="1" sz="2400">
                <a:solidFill>
                  <a:schemeClr val="tx1"/>
                </a:solidFill>
                <a:latin typeface="Times New Roman" panose="02020603050405020304" pitchFamily="18" charset="0"/>
                <a:ea typeface="宋体" panose="02010600030101010101" pitchFamily="2" charset="-122"/>
              </a:defRPr>
            </a:lvl3pPr>
            <a:lvl4pPr marL="1828800" indent="-457200" algn="l">
              <a:defRPr kumimoji="1" sz="2400">
                <a:solidFill>
                  <a:schemeClr val="tx1"/>
                </a:solidFill>
                <a:latin typeface="Times New Roman" panose="02020603050405020304" pitchFamily="18" charset="0"/>
                <a:ea typeface="宋体" panose="02010600030101010101" pitchFamily="2" charset="-122"/>
              </a:defRPr>
            </a:lvl4pPr>
            <a:lvl5pPr marL="2286000" indent="-457200" algn="l">
              <a:defRPr kumimoji="1" sz="2400">
                <a:solidFill>
                  <a:schemeClr val="tx1"/>
                </a:solidFill>
                <a:latin typeface="Times New Roman" panose="02020603050405020304" pitchFamily="18" charset="0"/>
                <a:ea typeface="宋体" panose="02010600030101010101" pitchFamily="2" charset="-122"/>
              </a:defRPr>
            </a:lvl5pPr>
            <a:lvl6pPr marL="27432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32004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6576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4114800" indent="-4572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lnSpc>
                <a:spcPct val="140000"/>
              </a:lnSpc>
            </a:pPr>
            <a:r>
              <a:rPr lang="zh-CN" altLang="en-US" sz="2000">
                <a:solidFill>
                  <a:schemeClr val="bg1"/>
                </a:solidFill>
                <a:latin typeface="宋体" panose="02010600030101010101" pitchFamily="2" charset="-122"/>
              </a:rPr>
              <a:t>原油现产量</a:t>
            </a:r>
            <a:endParaRPr lang="zh-CN" altLang="en-US" sz="2000" baseline="-30000">
              <a:solidFill>
                <a:schemeClr val="bg1"/>
              </a:solidFill>
              <a:latin typeface="宋体" panose="02010600030101010101" pitchFamily="2" charset="-122"/>
            </a:endParaRPr>
          </a:p>
          <a:p>
            <a:pPr eaLnBrk="1" hangingPunct="1">
              <a:lnSpc>
                <a:spcPct val="140000"/>
              </a:lnSpc>
            </a:pPr>
            <a:r>
              <a:rPr lang="zh-CN" altLang="en-US" sz="2000">
                <a:solidFill>
                  <a:schemeClr val="bg1"/>
                </a:solidFill>
                <a:latin typeface="宋体" panose="02010600030101010101" pitchFamily="2" charset="-122"/>
              </a:rPr>
              <a:t>原油年产量变化</a:t>
            </a:r>
            <a:endParaRPr lang="zh-CN" altLang="en-US" sz="2000" i="1">
              <a:solidFill>
                <a:schemeClr val="bg1"/>
              </a:solidFill>
              <a:latin typeface="宋体" panose="02010600030101010101" pitchFamily="2" charset="-122"/>
            </a:endParaRPr>
          </a:p>
          <a:p>
            <a:pPr eaLnBrk="1" hangingPunct="1">
              <a:lnSpc>
                <a:spcPct val="140000"/>
              </a:lnSpc>
            </a:pPr>
            <a:r>
              <a:rPr lang="zh-CN" altLang="en-US" sz="2000">
                <a:solidFill>
                  <a:schemeClr val="bg1"/>
                </a:solidFill>
                <a:latin typeface="宋体" panose="02010600030101010101" pitchFamily="2" charset="-122"/>
              </a:rPr>
              <a:t>现吨油成本</a:t>
            </a:r>
          </a:p>
          <a:p>
            <a:pPr eaLnBrk="1" hangingPunct="1">
              <a:lnSpc>
                <a:spcPct val="140000"/>
              </a:lnSpc>
            </a:pPr>
            <a:r>
              <a:rPr lang="zh-CN" altLang="en-US" sz="2000">
                <a:solidFill>
                  <a:schemeClr val="bg1"/>
                </a:solidFill>
                <a:latin typeface="宋体" panose="02010600030101010101" pitchFamily="2" charset="-122"/>
              </a:rPr>
              <a:t>折现率</a:t>
            </a:r>
          </a:p>
          <a:p>
            <a:pPr eaLnBrk="1" hangingPunct="1">
              <a:lnSpc>
                <a:spcPct val="140000"/>
              </a:lnSpc>
            </a:pPr>
            <a:r>
              <a:rPr lang="zh-CN" altLang="en-US" sz="2000">
                <a:solidFill>
                  <a:schemeClr val="bg1"/>
                </a:solidFill>
                <a:latin typeface="宋体" panose="02010600030101010101" pitchFamily="2" charset="-122"/>
              </a:rPr>
              <a:t>油气商品率</a:t>
            </a:r>
          </a:p>
          <a:p>
            <a:pPr eaLnBrk="1" hangingPunct="1">
              <a:lnSpc>
                <a:spcPct val="140000"/>
              </a:lnSpc>
            </a:pPr>
            <a:r>
              <a:rPr lang="zh-CN" altLang="en-US" sz="2000">
                <a:solidFill>
                  <a:schemeClr val="bg1"/>
                </a:solidFill>
                <a:latin typeface="宋体" panose="02010600030101010101" pitchFamily="2" charset="-122"/>
              </a:rPr>
              <a:t>目前投资</a:t>
            </a:r>
          </a:p>
          <a:p>
            <a:pPr eaLnBrk="1" hangingPunct="1">
              <a:lnSpc>
                <a:spcPct val="140000"/>
              </a:lnSpc>
            </a:pPr>
            <a:r>
              <a:rPr lang="zh-CN" altLang="en-US" sz="2000">
                <a:solidFill>
                  <a:schemeClr val="bg1"/>
                </a:solidFill>
                <a:latin typeface="宋体" panose="02010600030101010101" pitchFamily="2" charset="-122"/>
              </a:rPr>
              <a:t>评价年份跨度</a:t>
            </a:r>
          </a:p>
        </p:txBody>
      </p:sp>
      <p:sp>
        <p:nvSpPr>
          <p:cNvPr id="54282" name="Rectangle 10"/>
          <p:cNvSpPr>
            <a:spLocks noChangeArrowheads="1"/>
          </p:cNvSpPr>
          <p:nvPr/>
        </p:nvSpPr>
        <p:spPr bwMode="auto">
          <a:xfrm>
            <a:off x="1143000" y="5257800"/>
            <a:ext cx="7239000" cy="1144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174" bIns="0">
            <a:spAutoFit/>
          </a:bodyPr>
          <a:lstStyle/>
          <a:p>
            <a:pPr algn="l" eaLnBrk="1" hangingPunct="1"/>
            <a:endParaRPr kumimoji="1" lang="en-US" altLang="zh-CN" sz="1800" b="1">
              <a:solidFill>
                <a:srgbClr val="FFFF00"/>
              </a:solidFill>
            </a:endParaRPr>
          </a:p>
          <a:p>
            <a:pPr algn="l"/>
            <a:endParaRPr kumimoji="1" lang="en-US" altLang="zh-CN" sz="1800" b="1">
              <a:solidFill>
                <a:srgbClr val="FFFF00"/>
              </a:solidFill>
            </a:endParaRPr>
          </a:p>
          <a:p>
            <a:pPr algn="l"/>
            <a:endParaRPr kumimoji="1" lang="en-US" altLang="zh-CN" sz="3600">
              <a:solidFill>
                <a:srgbClr val="FFFF00"/>
              </a:solidFill>
            </a:endParaRPr>
          </a:p>
        </p:txBody>
      </p:sp>
      <p:sp>
        <p:nvSpPr>
          <p:cNvPr id="54283" name="Rectangle 11"/>
          <p:cNvSpPr>
            <a:spLocks noChangeArrowheads="1"/>
          </p:cNvSpPr>
          <p:nvPr/>
        </p:nvSpPr>
        <p:spPr bwMode="auto">
          <a:xfrm>
            <a:off x="914400" y="5557838"/>
            <a:ext cx="7239000" cy="114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174" bIns="0">
            <a:spAutoFit/>
          </a:bodyPr>
          <a:lstStyle/>
          <a:p>
            <a:pPr algn="l" eaLnBrk="1" hangingPunct="1"/>
            <a:endParaRPr kumimoji="1" lang="en-US" altLang="zh-CN" sz="1800" b="1">
              <a:solidFill>
                <a:srgbClr val="FFFF00"/>
              </a:solidFill>
            </a:endParaRPr>
          </a:p>
          <a:p>
            <a:pPr algn="l"/>
            <a:endParaRPr kumimoji="1" lang="en-US" altLang="zh-CN" sz="1800" b="1">
              <a:solidFill>
                <a:srgbClr val="FFFF00"/>
              </a:solidFill>
            </a:endParaRPr>
          </a:p>
          <a:p>
            <a:pPr algn="l"/>
            <a:endParaRPr kumimoji="1" lang="en-US" altLang="zh-CN" sz="3600">
              <a:solidFill>
                <a:srgbClr val="FFFF00"/>
              </a:solidFill>
            </a:endParaRPr>
          </a:p>
        </p:txBody>
      </p:sp>
      <p:sp>
        <p:nvSpPr>
          <p:cNvPr id="54285" name="Rectangle 13"/>
          <p:cNvSpPr>
            <a:spLocks noChangeArrowheads="1"/>
          </p:cNvSpPr>
          <p:nvPr/>
        </p:nvSpPr>
        <p:spPr bwMode="auto">
          <a:xfrm>
            <a:off x="4572000" y="2438400"/>
            <a:ext cx="23177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成本年均削减率</a:t>
            </a:r>
          </a:p>
        </p:txBody>
      </p:sp>
      <p:sp>
        <p:nvSpPr>
          <p:cNvPr id="54286" name="Rectangle 14"/>
          <p:cNvSpPr>
            <a:spLocks noChangeArrowheads="1"/>
          </p:cNvSpPr>
          <p:nvPr/>
        </p:nvSpPr>
        <p:spPr bwMode="auto">
          <a:xfrm>
            <a:off x="4572000" y="3105150"/>
            <a:ext cx="23177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收入年均增长率</a:t>
            </a:r>
          </a:p>
        </p:txBody>
      </p:sp>
      <p:sp>
        <p:nvSpPr>
          <p:cNvPr id="54287" name="Rectangle 15"/>
          <p:cNvSpPr>
            <a:spLocks noChangeArrowheads="1"/>
          </p:cNvSpPr>
          <p:nvPr/>
        </p:nvSpPr>
        <p:spPr bwMode="auto">
          <a:xfrm>
            <a:off x="4572000" y="3771900"/>
            <a:ext cx="23177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投资年均增长率</a:t>
            </a:r>
          </a:p>
        </p:txBody>
      </p:sp>
      <p:sp>
        <p:nvSpPr>
          <p:cNvPr id="54288" name="Rectangle 16"/>
          <p:cNvSpPr>
            <a:spLocks noChangeArrowheads="1"/>
          </p:cNvSpPr>
          <p:nvPr/>
        </p:nvSpPr>
        <p:spPr bwMode="auto">
          <a:xfrm>
            <a:off x="4572000" y="4438650"/>
            <a:ext cx="2012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原油销售价格</a:t>
            </a:r>
          </a:p>
        </p:txBody>
      </p:sp>
      <p:sp>
        <p:nvSpPr>
          <p:cNvPr id="54289" name="Rectangle 17"/>
          <p:cNvSpPr>
            <a:spLocks noChangeArrowheads="1"/>
          </p:cNvSpPr>
          <p:nvPr/>
        </p:nvSpPr>
        <p:spPr bwMode="auto">
          <a:xfrm>
            <a:off x="4572000" y="5105400"/>
            <a:ext cx="2622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bg1"/>
                </a:solidFill>
              </a:rPr>
              <a:t>数字油田效用系数</a:t>
            </a:r>
          </a:p>
        </p:txBody>
      </p:sp>
      <p:sp>
        <p:nvSpPr>
          <p:cNvPr id="54290" name="Rectangle 18"/>
          <p:cNvSpPr>
            <a:spLocks noChangeArrowheads="1"/>
          </p:cNvSpPr>
          <p:nvPr/>
        </p:nvSpPr>
        <p:spPr bwMode="auto">
          <a:xfrm>
            <a:off x="3886200" y="1676400"/>
            <a:ext cx="49530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20574" tIns="114264" bIns="0">
            <a:spAutoFit/>
          </a:bodyPr>
          <a:lstStyle/>
          <a:p>
            <a:pPr algn="l" eaLnBrk="1" hangingPunct="1"/>
            <a:r>
              <a:rPr kumimoji="1" lang="zh-CN" altLang="en-US" sz="2800">
                <a:solidFill>
                  <a:srgbClr val="FFFF00"/>
                </a:solidFill>
                <a:ea typeface="黑体" panose="02010609060101010101" pitchFamily="49" charset="-122"/>
              </a:rPr>
              <a:t>服从三角形概率分布的参数</a:t>
            </a:r>
            <a:endParaRPr kumimoji="1" lang="zh-CN" altLang="en-US" sz="4800">
              <a:solidFill>
                <a:srgbClr val="FFFF00"/>
              </a:solidFill>
            </a:endParaRPr>
          </a:p>
        </p:txBody>
      </p:sp>
      <p:sp>
        <p:nvSpPr>
          <p:cNvPr id="54291" name="AutoShape 19"/>
          <p:cNvSpPr>
            <a:spLocks/>
          </p:cNvSpPr>
          <p:nvPr/>
        </p:nvSpPr>
        <p:spPr bwMode="auto">
          <a:xfrm>
            <a:off x="6934200" y="2590800"/>
            <a:ext cx="304800" cy="838200"/>
          </a:xfrm>
          <a:prstGeom prst="rightBrace">
            <a:avLst>
              <a:gd name="adj1" fmla="val 22917"/>
              <a:gd name="adj2" fmla="val 50000"/>
            </a:avLst>
          </a:prstGeom>
          <a:noFill/>
          <a:ln w="9525">
            <a:solidFill>
              <a:schemeClr val="bg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54292" name="Text Box 20"/>
          <p:cNvSpPr txBox="1">
            <a:spLocks noChangeArrowheads="1"/>
          </p:cNvSpPr>
          <p:nvPr/>
        </p:nvSpPr>
        <p:spPr bwMode="auto">
          <a:xfrm>
            <a:off x="7315200" y="2438400"/>
            <a:ext cx="1041400" cy="155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rgbClr val="FFFF00"/>
                </a:solidFill>
              </a:rPr>
              <a:t>由</a:t>
            </a:r>
            <a:r>
              <a:rPr lang="en-US" altLang="zh-CN">
                <a:solidFill>
                  <a:srgbClr val="FFFF00"/>
                </a:solidFill>
              </a:rPr>
              <a:t>BP</a:t>
            </a:r>
            <a:r>
              <a:rPr lang="zh-CN" altLang="en-US">
                <a:solidFill>
                  <a:srgbClr val="FFFF00"/>
                </a:solidFill>
              </a:rPr>
              <a:t>公司数据估算</a:t>
            </a:r>
          </a:p>
        </p:txBody>
      </p:sp>
      <p:sp>
        <p:nvSpPr>
          <p:cNvPr id="54293" name="Line 21"/>
          <p:cNvSpPr>
            <a:spLocks noChangeShapeType="1"/>
          </p:cNvSpPr>
          <p:nvPr/>
        </p:nvSpPr>
        <p:spPr bwMode="auto">
          <a:xfrm>
            <a:off x="3581400" y="1981200"/>
            <a:ext cx="0" cy="358140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057400" y="2209800"/>
            <a:ext cx="5562600"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buFont typeface="Wingdings" panose="05000000000000000000" pitchFamily="2" charset="2"/>
              <a:buChar char="q"/>
            </a:pPr>
            <a:r>
              <a:rPr kumimoji="1" lang="en-US" altLang="zh-CN" sz="4000">
                <a:solidFill>
                  <a:schemeClr val="bg1"/>
                </a:solidFill>
              </a:rPr>
              <a:t> </a:t>
            </a:r>
            <a:r>
              <a:rPr kumimoji="1" lang="zh-CN" altLang="en-US" sz="4000">
                <a:solidFill>
                  <a:schemeClr val="bg1"/>
                </a:solidFill>
              </a:rPr>
              <a:t>数字油田到底是什么？</a:t>
            </a:r>
          </a:p>
          <a:p>
            <a:pPr algn="l" eaLnBrk="1" hangingPunct="1">
              <a:buFont typeface="Wingdings" panose="05000000000000000000" pitchFamily="2" charset="2"/>
              <a:buChar char="q"/>
            </a:pPr>
            <a:r>
              <a:rPr kumimoji="1" lang="zh-CN" altLang="en-US" sz="4000">
                <a:solidFill>
                  <a:schemeClr val="bg1"/>
                </a:solidFill>
              </a:rPr>
              <a:t> 怎样建设？</a:t>
            </a:r>
          </a:p>
          <a:p>
            <a:pPr algn="l" eaLnBrk="1" hangingPunct="1">
              <a:buFont typeface="Wingdings" panose="05000000000000000000" pitchFamily="2" charset="2"/>
              <a:buChar char="q"/>
            </a:pPr>
            <a:r>
              <a:rPr kumimoji="1" lang="zh-CN" altLang="en-US" sz="4000">
                <a:solidFill>
                  <a:schemeClr val="bg1"/>
                </a:solidFill>
              </a:rPr>
              <a:t> 需要多大的投入？</a:t>
            </a:r>
          </a:p>
          <a:p>
            <a:pPr algn="l" eaLnBrk="1" hangingPunct="1">
              <a:buFont typeface="Wingdings" panose="05000000000000000000" pitchFamily="2" charset="2"/>
              <a:buChar char="q"/>
            </a:pPr>
            <a:r>
              <a:rPr kumimoji="1" lang="zh-CN" altLang="en-US" sz="4000">
                <a:solidFill>
                  <a:schemeClr val="bg1"/>
                </a:solidFill>
              </a:rPr>
              <a:t> 会产生多大的效益？</a:t>
            </a:r>
          </a:p>
        </p:txBody>
      </p:sp>
      <p:sp>
        <p:nvSpPr>
          <p:cNvPr id="6147" name="Text Box 3"/>
          <p:cNvSpPr txBox="1">
            <a:spLocks noChangeArrowheads="1"/>
          </p:cNvSpPr>
          <p:nvPr/>
        </p:nvSpPr>
        <p:spPr bwMode="auto">
          <a:xfrm>
            <a:off x="936625" y="830263"/>
            <a:ext cx="2111375"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kumimoji="1" lang="zh-CN" altLang="en-US" sz="6600">
                <a:solidFill>
                  <a:srgbClr val="FFFF00"/>
                </a:solidFill>
                <a:ea typeface="华文隶书" panose="02010800040101010101" pitchFamily="2" charset="-122"/>
              </a:rPr>
              <a:t>问题</a:t>
            </a:r>
          </a:p>
        </p:txBody>
      </p:sp>
      <p:grpSp>
        <p:nvGrpSpPr>
          <p:cNvPr id="6148" name="Group 4"/>
          <p:cNvGrpSpPr>
            <a:grpSpLocks/>
          </p:cNvGrpSpPr>
          <p:nvPr/>
        </p:nvGrpSpPr>
        <p:grpSpPr bwMode="auto">
          <a:xfrm>
            <a:off x="0" y="4891088"/>
            <a:ext cx="8423275" cy="1973262"/>
            <a:chOff x="229" y="1276"/>
            <a:chExt cx="5306" cy="1243"/>
          </a:xfrm>
        </p:grpSpPr>
        <p:sp>
          <p:nvSpPr>
            <p:cNvPr id="6149" name="Rectangle 5"/>
            <p:cNvSpPr>
              <a:spLocks noChangeArrowheads="1"/>
            </p:cNvSpPr>
            <p:nvPr/>
          </p:nvSpPr>
          <p:spPr bwMode="auto">
            <a:xfrm>
              <a:off x="231" y="1443"/>
              <a:ext cx="5304" cy="1076"/>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pic>
          <p:nvPicPr>
            <p:cNvPr id="6150" name="Picture 6"/>
            <p:cNvPicPr>
              <a:picLocks noChangeAspect="1" noChangeArrowheads="1"/>
            </p:cNvPicPr>
            <p:nvPr/>
          </p:nvPicPr>
          <p:blipFill>
            <a:blip r:embed="rId2">
              <a:lum contrast="36000"/>
              <a:extLst>
                <a:ext uri="{28A0092B-C50C-407E-A947-70E740481C1C}">
                  <a14:useLocalDpi xmlns:a14="http://schemas.microsoft.com/office/drawing/2010/main" val="0"/>
                </a:ext>
              </a:extLst>
            </a:blip>
            <a:srcRect l="74219" t="716" r="781" b="76042"/>
            <a:stretch>
              <a:fillRect/>
            </a:stretch>
          </p:blipFill>
          <p:spPr bwMode="auto">
            <a:xfrm>
              <a:off x="229" y="1276"/>
              <a:ext cx="1528" cy="1108"/>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1" name="Rectangle 7"/>
            <p:cNvSpPr>
              <a:spLocks noChangeArrowheads="1"/>
            </p:cNvSpPr>
            <p:nvPr/>
          </p:nvSpPr>
          <p:spPr bwMode="auto">
            <a:xfrm>
              <a:off x="1781"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i</a:t>
              </a:r>
            </a:p>
          </p:txBody>
        </p:sp>
        <p:sp>
          <p:nvSpPr>
            <p:cNvPr id="6152" name="Rectangle 8"/>
            <p:cNvSpPr>
              <a:spLocks noChangeArrowheads="1"/>
            </p:cNvSpPr>
            <p:nvPr/>
          </p:nvSpPr>
          <p:spPr bwMode="auto">
            <a:xfrm>
              <a:off x="2001" y="1857"/>
              <a:ext cx="249"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g</a:t>
              </a:r>
            </a:p>
          </p:txBody>
        </p:sp>
        <p:sp>
          <p:nvSpPr>
            <p:cNvPr id="6153" name="Rectangle 9"/>
            <p:cNvSpPr>
              <a:spLocks noChangeArrowheads="1"/>
            </p:cNvSpPr>
            <p:nvPr/>
          </p:nvSpPr>
          <p:spPr bwMode="auto">
            <a:xfrm>
              <a:off x="2284"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i</a:t>
              </a:r>
            </a:p>
          </p:txBody>
        </p:sp>
        <p:sp>
          <p:nvSpPr>
            <p:cNvPr id="6154" name="Rectangle 10"/>
            <p:cNvSpPr>
              <a:spLocks noChangeArrowheads="1"/>
            </p:cNvSpPr>
            <p:nvPr/>
          </p:nvSpPr>
          <p:spPr bwMode="auto">
            <a:xfrm>
              <a:off x="2504" y="1857"/>
              <a:ext cx="194"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t</a:t>
              </a:r>
            </a:p>
          </p:txBody>
        </p:sp>
        <p:sp>
          <p:nvSpPr>
            <p:cNvPr id="6155" name="Rectangle 11"/>
            <p:cNvSpPr>
              <a:spLocks noChangeArrowheads="1"/>
            </p:cNvSpPr>
            <p:nvPr/>
          </p:nvSpPr>
          <p:spPr bwMode="auto">
            <a:xfrm>
              <a:off x="2732" y="1857"/>
              <a:ext cx="245"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a</a:t>
              </a:r>
            </a:p>
          </p:txBody>
        </p:sp>
        <p:sp>
          <p:nvSpPr>
            <p:cNvPr id="6156" name="Rectangle 12"/>
            <p:cNvSpPr>
              <a:spLocks noChangeArrowheads="1"/>
            </p:cNvSpPr>
            <p:nvPr/>
          </p:nvSpPr>
          <p:spPr bwMode="auto">
            <a:xfrm>
              <a:off x="3011"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l</a:t>
              </a:r>
            </a:p>
          </p:txBody>
        </p:sp>
        <p:sp>
          <p:nvSpPr>
            <p:cNvPr id="6157" name="Rectangle 13"/>
            <p:cNvSpPr>
              <a:spLocks noChangeArrowheads="1"/>
            </p:cNvSpPr>
            <p:nvPr/>
          </p:nvSpPr>
          <p:spPr bwMode="auto">
            <a:xfrm>
              <a:off x="3769"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i</a:t>
              </a:r>
            </a:p>
          </p:txBody>
        </p:sp>
        <p:sp>
          <p:nvSpPr>
            <p:cNvPr id="6158" name="Rectangle 14"/>
            <p:cNvSpPr>
              <a:spLocks noChangeArrowheads="1"/>
            </p:cNvSpPr>
            <p:nvPr/>
          </p:nvSpPr>
          <p:spPr bwMode="auto">
            <a:xfrm>
              <a:off x="3989"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l</a:t>
              </a:r>
            </a:p>
          </p:txBody>
        </p:sp>
        <p:sp>
          <p:nvSpPr>
            <p:cNvPr id="6159" name="Rectangle 15"/>
            <p:cNvSpPr>
              <a:spLocks noChangeArrowheads="1"/>
            </p:cNvSpPr>
            <p:nvPr/>
          </p:nvSpPr>
          <p:spPr bwMode="auto">
            <a:xfrm>
              <a:off x="4209" y="1857"/>
              <a:ext cx="190"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f</a:t>
              </a:r>
            </a:p>
          </p:txBody>
        </p:sp>
        <p:sp>
          <p:nvSpPr>
            <p:cNvPr id="6160" name="Rectangle 16"/>
            <p:cNvSpPr>
              <a:spLocks noChangeArrowheads="1"/>
            </p:cNvSpPr>
            <p:nvPr/>
          </p:nvSpPr>
          <p:spPr bwMode="auto">
            <a:xfrm>
              <a:off x="4433"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i</a:t>
              </a:r>
            </a:p>
          </p:txBody>
        </p:sp>
        <p:sp>
          <p:nvSpPr>
            <p:cNvPr id="6161" name="Rectangle 17"/>
            <p:cNvSpPr>
              <a:spLocks noChangeArrowheads="1"/>
            </p:cNvSpPr>
            <p:nvPr/>
          </p:nvSpPr>
          <p:spPr bwMode="auto">
            <a:xfrm>
              <a:off x="4653" y="1857"/>
              <a:ext cx="247"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e</a:t>
              </a:r>
            </a:p>
          </p:txBody>
        </p:sp>
        <p:sp>
          <p:nvSpPr>
            <p:cNvPr id="6162" name="Rectangle 18"/>
            <p:cNvSpPr>
              <a:spLocks noChangeArrowheads="1"/>
            </p:cNvSpPr>
            <p:nvPr/>
          </p:nvSpPr>
          <p:spPr bwMode="auto">
            <a:xfrm>
              <a:off x="4934" y="1857"/>
              <a:ext cx="186"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l</a:t>
              </a:r>
            </a:p>
          </p:txBody>
        </p:sp>
        <p:sp>
          <p:nvSpPr>
            <p:cNvPr id="6163" name="Rectangle 19"/>
            <p:cNvSpPr>
              <a:spLocks noChangeArrowheads="1"/>
            </p:cNvSpPr>
            <p:nvPr/>
          </p:nvSpPr>
          <p:spPr bwMode="auto">
            <a:xfrm>
              <a:off x="5154" y="1857"/>
              <a:ext cx="249" cy="365"/>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3200" b="1">
                  <a:solidFill>
                    <a:srgbClr val="000066"/>
                  </a:solidFill>
                  <a:latin typeface="Impact" panose="020B0806030902050204" pitchFamily="34" charset="0"/>
                </a:rPr>
                <a:t>d</a:t>
              </a:r>
            </a:p>
          </p:txBody>
        </p:sp>
        <p:grpSp>
          <p:nvGrpSpPr>
            <p:cNvPr id="6164" name="Group 20"/>
            <p:cNvGrpSpPr>
              <a:grpSpLocks/>
            </p:cNvGrpSpPr>
            <p:nvPr/>
          </p:nvGrpSpPr>
          <p:grpSpPr bwMode="auto">
            <a:xfrm>
              <a:off x="3358" y="1588"/>
              <a:ext cx="384" cy="694"/>
              <a:chOff x="3358" y="1588"/>
              <a:chExt cx="384" cy="694"/>
            </a:xfrm>
          </p:grpSpPr>
          <p:sp>
            <p:nvSpPr>
              <p:cNvPr id="6165" name="Rectangle 21"/>
              <p:cNvSpPr>
                <a:spLocks noChangeArrowheads="1"/>
              </p:cNvSpPr>
              <p:nvPr/>
            </p:nvSpPr>
            <p:spPr bwMode="auto">
              <a:xfrm>
                <a:off x="3358" y="1588"/>
                <a:ext cx="378" cy="634"/>
              </a:xfrm>
              <a:prstGeom prst="rect">
                <a:avLst/>
              </a:prstGeom>
              <a:solidFill>
                <a:schemeClr val="bg1"/>
              </a:solidFill>
              <a:ln>
                <a:noFill/>
              </a:ln>
              <a:effectLst/>
              <a:scene3d>
                <a:camera prst="legacyObliqueTopRight"/>
                <a:lightRig rig="legacyFlat4" dir="t"/>
              </a:scene3d>
              <a:sp3d prstMaterial="legacyMatte">
                <a:bevelT w="13500" h="13500" prst="angle"/>
                <a:bevelB w="13500" h="13500" prst="angle"/>
                <a:extrusionClr>
                  <a:schemeClr val="tx2"/>
                </a:extrusionClr>
                <a:contourClr>
                  <a:schemeClr val="bg1"/>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6000">
                    <a:solidFill>
                      <a:schemeClr val="folHlink"/>
                    </a:solidFill>
                    <a:latin typeface="Impact" panose="020B0806030902050204" pitchFamily="34" charset="0"/>
                  </a:rPr>
                  <a:t>O</a:t>
                </a:r>
              </a:p>
            </p:txBody>
          </p:sp>
          <p:sp>
            <p:nvSpPr>
              <p:cNvPr id="6166" name="Rectangle 22"/>
              <p:cNvSpPr>
                <a:spLocks noChangeArrowheads="1"/>
              </p:cNvSpPr>
              <p:nvPr/>
            </p:nvSpPr>
            <p:spPr bwMode="auto">
              <a:xfrm>
                <a:off x="3364" y="1648"/>
                <a:ext cx="378" cy="6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rgbClr val="808080"/>
                      </a:outerShdw>
                    </a:effectLst>
                  </a14:hiddenEffects>
                </a:ext>
              </a:extLst>
            </p:spPr>
            <p:txBody>
              <a:bodyPr wrap="none" anchor="ctr">
                <a:spAutoFit/>
                <a:flatTx/>
              </a:bodyPr>
              <a:lstStyle/>
              <a:p>
                <a:pPr eaLnBrk="1" hangingPunct="1">
                  <a:spcBef>
                    <a:spcPct val="50000"/>
                  </a:spcBef>
                </a:pPr>
                <a:r>
                  <a:rPr kumimoji="1" lang="en-US" altLang="zh-CN" sz="6000">
                    <a:solidFill>
                      <a:srgbClr val="000066"/>
                    </a:solidFill>
                    <a:latin typeface="Impact" panose="020B0806030902050204" pitchFamily="34" charset="0"/>
                  </a:rPr>
                  <a:t>O</a:t>
                </a:r>
              </a:p>
            </p:txBody>
          </p:sp>
        </p:gr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Rectangle 7"/>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数字油田建设经济效益与风险分析</a:t>
            </a:r>
          </a:p>
        </p:txBody>
      </p:sp>
      <p:grpSp>
        <p:nvGrpSpPr>
          <p:cNvPr id="55317" name="Group 21"/>
          <p:cNvGrpSpPr>
            <a:grpSpLocks/>
          </p:cNvGrpSpPr>
          <p:nvPr/>
        </p:nvGrpSpPr>
        <p:grpSpPr bwMode="auto">
          <a:xfrm>
            <a:off x="152400" y="1143000"/>
            <a:ext cx="5867400" cy="5638800"/>
            <a:chOff x="240" y="576"/>
            <a:chExt cx="3696" cy="3552"/>
          </a:xfrm>
        </p:grpSpPr>
        <p:sp>
          <p:nvSpPr>
            <p:cNvPr id="55316" name="Rectangle 20"/>
            <p:cNvSpPr>
              <a:spLocks noChangeArrowheads="1"/>
            </p:cNvSpPr>
            <p:nvPr/>
          </p:nvSpPr>
          <p:spPr bwMode="auto">
            <a:xfrm>
              <a:off x="240" y="576"/>
              <a:ext cx="3696" cy="3552"/>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nvGrpSpPr>
            <p:cNvPr id="55310" name="Group 14"/>
            <p:cNvGrpSpPr>
              <a:grpSpLocks/>
            </p:cNvGrpSpPr>
            <p:nvPr/>
          </p:nvGrpSpPr>
          <p:grpSpPr bwMode="auto">
            <a:xfrm>
              <a:off x="288" y="672"/>
              <a:ext cx="3559" cy="3410"/>
              <a:chOff x="2640" y="6426"/>
              <a:chExt cx="6771" cy="8526"/>
            </a:xfrm>
          </p:grpSpPr>
          <p:grpSp>
            <p:nvGrpSpPr>
              <p:cNvPr id="55311" name="Group 15"/>
              <p:cNvGrpSpPr>
                <a:grpSpLocks/>
              </p:cNvGrpSpPr>
              <p:nvPr/>
            </p:nvGrpSpPr>
            <p:grpSpPr bwMode="auto">
              <a:xfrm>
                <a:off x="2731" y="6426"/>
                <a:ext cx="6680" cy="7761"/>
                <a:chOff x="2710" y="6545"/>
                <a:chExt cx="6680" cy="9070"/>
              </a:xfrm>
            </p:grpSpPr>
            <p:pic>
              <p:nvPicPr>
                <p:cNvPr id="55312" name="Picture 16"/>
                <p:cNvPicPr>
                  <a:picLocks noChangeAspect="1" noChangeArrowheads="1"/>
                </p:cNvPicPr>
                <p:nvPr/>
              </p:nvPicPr>
              <p:blipFill>
                <a:blip r:embed="rId2">
                  <a:extLst>
                    <a:ext uri="{28A0092B-C50C-407E-A947-70E740481C1C}">
                      <a14:useLocalDpi xmlns:a14="http://schemas.microsoft.com/office/drawing/2010/main" val="0"/>
                    </a:ext>
                  </a:extLst>
                </a:blip>
                <a:srcRect l="1524" t="14737" r="1743" b="17964"/>
                <a:stretch>
                  <a:fillRect/>
                </a:stretch>
              </p:blipFill>
              <p:spPr bwMode="auto">
                <a:xfrm>
                  <a:off x="2725" y="6545"/>
                  <a:ext cx="6660" cy="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3" name="Picture 17"/>
                <p:cNvPicPr>
                  <a:picLocks noChangeAspect="1" noChangeArrowheads="1"/>
                </p:cNvPicPr>
                <p:nvPr/>
              </p:nvPicPr>
              <p:blipFill>
                <a:blip r:embed="rId3">
                  <a:extLst>
                    <a:ext uri="{28A0092B-C50C-407E-A947-70E740481C1C}">
                      <a14:useLocalDpi xmlns:a14="http://schemas.microsoft.com/office/drawing/2010/main" val="0"/>
                    </a:ext>
                  </a:extLst>
                </a:blip>
                <a:srcRect l="1555" t="15392" r="1495" b="17146"/>
                <a:stretch>
                  <a:fillRect/>
                </a:stretch>
              </p:blipFill>
              <p:spPr bwMode="auto">
                <a:xfrm>
                  <a:off x="2715" y="9464"/>
                  <a:ext cx="6675" cy="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4" name="Picture 18"/>
                <p:cNvPicPr>
                  <a:picLocks noChangeAspect="1" noChangeArrowheads="1"/>
                </p:cNvPicPr>
                <p:nvPr/>
              </p:nvPicPr>
              <p:blipFill>
                <a:blip r:embed="rId4">
                  <a:extLst>
                    <a:ext uri="{28A0092B-C50C-407E-A947-70E740481C1C}">
                      <a14:useLocalDpi xmlns:a14="http://schemas.microsoft.com/office/drawing/2010/main" val="0"/>
                    </a:ext>
                  </a:extLst>
                </a:blip>
                <a:srcRect l="2144" t="13374" r="2704" b="11794"/>
                <a:stretch>
                  <a:fillRect/>
                </a:stretch>
              </p:blipFill>
              <p:spPr bwMode="auto">
                <a:xfrm>
                  <a:off x="2710" y="12397"/>
                  <a:ext cx="6665" cy="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315" name="Text Box 19"/>
              <p:cNvSpPr txBox="1">
                <a:spLocks noChangeArrowheads="1"/>
              </p:cNvSpPr>
              <p:nvPr/>
            </p:nvSpPr>
            <p:spPr bwMode="auto">
              <a:xfrm>
                <a:off x="2640" y="14371"/>
                <a:ext cx="6705"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2000"/>
                  </a:lnSpc>
                </a:pPr>
                <a:r>
                  <a:rPr lang="zh-CN" altLang="en-US" sz="1600"/>
                  <a:t>总体经济效益统计数据、概率分布和灵敏度图</a:t>
                </a:r>
              </a:p>
            </p:txBody>
          </p:sp>
        </p:grpSp>
      </p:grpSp>
      <p:sp>
        <p:nvSpPr>
          <p:cNvPr id="55318" name="Rectangle 22"/>
          <p:cNvSpPr>
            <a:spLocks noChangeArrowheads="1"/>
          </p:cNvSpPr>
          <p:nvPr/>
        </p:nvSpPr>
        <p:spPr bwMode="auto">
          <a:xfrm>
            <a:off x="6019800" y="1295400"/>
            <a:ext cx="3124200" cy="431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10000"/>
              </a:lnSpc>
            </a:pPr>
            <a:r>
              <a:rPr lang="zh-CN" altLang="en-US" sz="2800">
                <a:solidFill>
                  <a:schemeClr val="bg1"/>
                </a:solidFill>
                <a:ea typeface="华文新魏" panose="02010800040101010101" pitchFamily="2" charset="-122"/>
              </a:rPr>
              <a:t>期望总体经济效益净现值</a:t>
            </a:r>
          </a:p>
          <a:p>
            <a:pPr>
              <a:lnSpc>
                <a:spcPct val="110000"/>
              </a:lnSpc>
            </a:pPr>
            <a:r>
              <a:rPr lang="en-US" altLang="zh-CN" sz="4800">
                <a:solidFill>
                  <a:srgbClr val="FFFF00"/>
                </a:solidFill>
              </a:rPr>
              <a:t>909</a:t>
            </a:r>
            <a:r>
              <a:rPr lang="zh-CN" altLang="en-US">
                <a:solidFill>
                  <a:srgbClr val="FFFF00"/>
                </a:solidFill>
              </a:rPr>
              <a:t>亿元</a:t>
            </a:r>
          </a:p>
          <a:p>
            <a:pPr>
              <a:lnSpc>
                <a:spcPct val="110000"/>
              </a:lnSpc>
            </a:pPr>
            <a:endParaRPr lang="zh-CN" altLang="en-US">
              <a:solidFill>
                <a:srgbClr val="FFFF00"/>
              </a:solidFill>
            </a:endParaRPr>
          </a:p>
          <a:p>
            <a:pPr>
              <a:lnSpc>
                <a:spcPct val="110000"/>
              </a:lnSpc>
            </a:pPr>
            <a:r>
              <a:rPr lang="en-US" altLang="zh-CN">
                <a:solidFill>
                  <a:srgbClr val="FFFF00"/>
                </a:solidFill>
              </a:rPr>
              <a:t>&gt; 887, 50%</a:t>
            </a:r>
          </a:p>
          <a:p>
            <a:pPr>
              <a:lnSpc>
                <a:spcPct val="110000"/>
              </a:lnSpc>
            </a:pPr>
            <a:r>
              <a:rPr lang="en-US" altLang="zh-CN">
                <a:solidFill>
                  <a:srgbClr val="FFFF00"/>
                </a:solidFill>
              </a:rPr>
              <a:t>&gt; 909, 46%</a:t>
            </a:r>
          </a:p>
          <a:p>
            <a:pPr>
              <a:lnSpc>
                <a:spcPct val="110000"/>
              </a:lnSpc>
            </a:pPr>
            <a:r>
              <a:rPr lang="zh-CN" altLang="en-US" sz="2800">
                <a:solidFill>
                  <a:schemeClr val="bg1"/>
                </a:solidFill>
                <a:ea typeface="华文新魏" panose="02010800040101010101" pitchFamily="2" charset="-122"/>
              </a:rPr>
              <a:t>期望净现值率</a:t>
            </a:r>
          </a:p>
          <a:p>
            <a:pPr>
              <a:lnSpc>
                <a:spcPct val="110000"/>
              </a:lnSpc>
            </a:pPr>
            <a:r>
              <a:rPr lang="en-US" altLang="zh-CN" sz="4800">
                <a:solidFill>
                  <a:srgbClr val="FFFF00"/>
                </a:solidFill>
              </a:rPr>
              <a:t>89.3</a:t>
            </a:r>
            <a:r>
              <a:rPr lang="zh-CN" altLang="en-US" sz="2800">
                <a:solidFill>
                  <a:srgbClr val="FFFF00"/>
                </a:solidFill>
              </a:rPr>
              <a:t>倍</a:t>
            </a:r>
          </a:p>
        </p:txBody>
      </p:sp>
      <p:sp>
        <p:nvSpPr>
          <p:cNvPr id="55319" name="Text Box 23"/>
          <p:cNvSpPr txBox="1">
            <a:spLocks noChangeArrowheads="1"/>
          </p:cNvSpPr>
          <p:nvPr/>
        </p:nvSpPr>
        <p:spPr bwMode="auto">
          <a:xfrm>
            <a:off x="381000" y="1371600"/>
            <a:ext cx="5562600" cy="6294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zh-CN" sz="40700">
                <a:solidFill>
                  <a:srgbClr val="FF3300"/>
                </a:solidFill>
              </a:rPr>
              <a:t>! ?</a:t>
            </a:r>
          </a:p>
        </p:txBody>
      </p:sp>
      <p:sp>
        <p:nvSpPr>
          <p:cNvPr id="55320" name="Text Box 24"/>
          <p:cNvSpPr txBox="1">
            <a:spLocks noChangeArrowheads="1"/>
          </p:cNvSpPr>
          <p:nvPr/>
        </p:nvSpPr>
        <p:spPr bwMode="auto">
          <a:xfrm>
            <a:off x="6858000" y="3048000"/>
            <a:ext cx="1352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zh-CN">
                <a:solidFill>
                  <a:schemeClr val="bg1"/>
                </a:solidFill>
              </a:rPr>
              <a:t>298-2051</a:t>
            </a:r>
          </a:p>
        </p:txBody>
      </p:sp>
      <p:sp>
        <p:nvSpPr>
          <p:cNvPr id="55321" name="Rectangle 25"/>
          <p:cNvSpPr>
            <a:spLocks noChangeArrowheads="1"/>
          </p:cNvSpPr>
          <p:nvPr/>
        </p:nvSpPr>
        <p:spPr bwMode="auto">
          <a:xfrm>
            <a:off x="6019800" y="5791200"/>
            <a:ext cx="335280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800">
                <a:solidFill>
                  <a:srgbClr val="FFFF00"/>
                </a:solidFill>
                <a:ea typeface="华文新魏" panose="02010800040101010101" pitchFamily="2" charset="-122"/>
              </a:rPr>
              <a:t>敏感度最大的参数</a:t>
            </a:r>
          </a:p>
          <a:p>
            <a:pPr algn="l"/>
            <a:r>
              <a:rPr lang="zh-CN" altLang="en-US">
                <a:solidFill>
                  <a:schemeClr val="bg1"/>
                </a:solidFill>
              </a:rPr>
              <a:t>收入平均增长率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3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19"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319088" y="411163"/>
            <a:ext cx="8291512"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pPr>
            <a:r>
              <a:rPr lang="zh-CN" altLang="en-US" sz="4000">
                <a:solidFill>
                  <a:schemeClr val="bg1"/>
                </a:solidFill>
                <a:ea typeface="华文隶书" panose="02010800040101010101" pitchFamily="2" charset="-122"/>
              </a:rPr>
              <a:t>数字油田建设经济效益与风险分析</a:t>
            </a:r>
          </a:p>
        </p:txBody>
      </p:sp>
      <p:sp>
        <p:nvSpPr>
          <p:cNvPr id="56323" name="Rectangle 3"/>
          <p:cNvSpPr>
            <a:spLocks noChangeArrowheads="1"/>
          </p:cNvSpPr>
          <p:nvPr/>
        </p:nvSpPr>
        <p:spPr bwMode="auto">
          <a:xfrm>
            <a:off x="1066800" y="1676400"/>
            <a:ext cx="6019800" cy="2466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a:solidFill>
                  <a:schemeClr val="bg1"/>
                </a:solidFill>
              </a:rPr>
              <a:t>反复认真模拟的结果，是大庆油田有限责任公司实际情况的反应。</a:t>
            </a:r>
          </a:p>
          <a:p>
            <a:pPr algn="l">
              <a:spcBef>
                <a:spcPct val="50000"/>
              </a:spcBef>
            </a:pPr>
            <a:endParaRPr lang="zh-CN" altLang="en-US">
              <a:solidFill>
                <a:schemeClr val="bg1"/>
              </a:solidFill>
            </a:endParaRPr>
          </a:p>
          <a:p>
            <a:pPr algn="l">
              <a:spcBef>
                <a:spcPct val="50000"/>
              </a:spcBef>
            </a:pPr>
            <a:r>
              <a:rPr lang="zh-CN" altLang="en-US">
                <a:solidFill>
                  <a:schemeClr val="bg1"/>
                </a:solidFill>
              </a:rPr>
              <a:t>大庆油田自开发以来累计创造的价值相当于国家投资的</a:t>
            </a:r>
            <a:r>
              <a:rPr lang="en-US" altLang="zh-CN" sz="3600">
                <a:solidFill>
                  <a:srgbClr val="FFFF00"/>
                </a:solidFill>
              </a:rPr>
              <a:t>80</a:t>
            </a:r>
            <a:r>
              <a:rPr lang="zh-CN" altLang="en-US">
                <a:solidFill>
                  <a:schemeClr val="bg1"/>
                </a:solidFill>
              </a:rPr>
              <a:t>倍。</a:t>
            </a:r>
          </a:p>
        </p:txBody>
      </p:sp>
      <p:sp>
        <p:nvSpPr>
          <p:cNvPr id="56324" name="Rectangle 4"/>
          <p:cNvSpPr>
            <a:spLocks noChangeArrowheads="1"/>
          </p:cNvSpPr>
          <p:nvPr/>
        </p:nvSpPr>
        <p:spPr bwMode="auto">
          <a:xfrm>
            <a:off x="914400" y="4572000"/>
            <a:ext cx="7561263"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3200">
                <a:solidFill>
                  <a:srgbClr val="FFFF00"/>
                </a:solidFill>
                <a:latin typeface="华文新魏" panose="02010800040101010101" pitchFamily="2" charset="-122"/>
                <a:ea typeface="华文新魏" panose="02010800040101010101" pitchFamily="2" charset="-122"/>
              </a:rPr>
              <a:t>数字油田建设可以带动</a:t>
            </a:r>
            <a:r>
              <a:rPr lang="en-US" altLang="zh-CN" sz="3200">
                <a:solidFill>
                  <a:srgbClr val="FFFF00"/>
                </a:solidFill>
                <a:latin typeface="华文新魏" panose="02010800040101010101" pitchFamily="2" charset="-122"/>
                <a:ea typeface="华文新魏" panose="02010800040101010101" pitchFamily="2" charset="-122"/>
              </a:rPr>
              <a:t>20%</a:t>
            </a:r>
            <a:r>
              <a:rPr lang="zh-CN" altLang="en-US" sz="3200">
                <a:solidFill>
                  <a:srgbClr val="FFFF00"/>
                </a:solidFill>
                <a:latin typeface="华文新魏" panose="02010800040101010101" pitchFamily="2" charset="-122"/>
                <a:ea typeface="华文新魏" panose="02010800040101010101" pitchFamily="2" charset="-122"/>
              </a:rPr>
              <a:t>左右的总收入</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6" name="Rectangle 6"/>
          <p:cNvSpPr>
            <a:spLocks noChangeArrowheads="1"/>
          </p:cNvSpPr>
          <p:nvPr/>
        </p:nvSpPr>
        <p:spPr bwMode="auto">
          <a:xfrm>
            <a:off x="3505200" y="457200"/>
            <a:ext cx="224155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5400">
                <a:solidFill>
                  <a:srgbClr val="FFFF00"/>
                </a:solidFill>
                <a:ea typeface="华文新魏" panose="02010800040101010101" pitchFamily="2" charset="-122"/>
              </a:rPr>
              <a:t>结束语</a:t>
            </a:r>
          </a:p>
        </p:txBody>
      </p:sp>
      <p:sp>
        <p:nvSpPr>
          <p:cNvPr id="71687" name="Rectangle 7"/>
          <p:cNvSpPr>
            <a:spLocks noChangeArrowheads="1"/>
          </p:cNvSpPr>
          <p:nvPr/>
        </p:nvSpPr>
        <p:spPr bwMode="auto">
          <a:xfrm>
            <a:off x="838200" y="1524000"/>
            <a:ext cx="7924800" cy="4794250"/>
          </a:xfrm>
          <a:prstGeom prst="rect">
            <a:avLst/>
          </a:prstGeom>
          <a:solidFill>
            <a:srgbClr val="000080">
              <a:alpha val="5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30000"/>
              </a:lnSpc>
              <a:spcBef>
                <a:spcPct val="50000"/>
              </a:spcBef>
            </a:pPr>
            <a:r>
              <a:rPr lang="en-US" altLang="zh-CN" sz="2800">
                <a:solidFill>
                  <a:schemeClr val="bg1"/>
                </a:solidFill>
              </a:rPr>
              <a:t>        </a:t>
            </a:r>
            <a:r>
              <a:rPr lang="zh-CN" altLang="en-US" sz="2800">
                <a:solidFill>
                  <a:schemeClr val="bg1"/>
                </a:solidFill>
              </a:rPr>
              <a:t>数字油田是一个全新的课题，还需要大量的研究和实验工作。</a:t>
            </a:r>
          </a:p>
          <a:p>
            <a:pPr algn="l">
              <a:lnSpc>
                <a:spcPct val="130000"/>
              </a:lnSpc>
              <a:spcBef>
                <a:spcPct val="50000"/>
              </a:spcBef>
            </a:pPr>
            <a:r>
              <a:rPr lang="zh-CN" altLang="en-US" sz="2800">
                <a:solidFill>
                  <a:schemeClr val="bg1"/>
                </a:solidFill>
              </a:rPr>
              <a:t>        数字油田是企业追求可持续发展的手段和重要目标之一。</a:t>
            </a:r>
          </a:p>
          <a:p>
            <a:pPr algn="l">
              <a:lnSpc>
                <a:spcPct val="120000"/>
              </a:lnSpc>
              <a:spcBef>
                <a:spcPct val="50000"/>
              </a:spcBef>
            </a:pPr>
            <a:r>
              <a:rPr lang="zh-CN" altLang="en-US" sz="2800">
                <a:solidFill>
                  <a:schemeClr val="bg1"/>
                </a:solidFill>
              </a:rPr>
              <a:t>        本文的大部分工作都是开创性的、初步的、尝试性的，所以可能存在较大的问题，有待于进一步研究和验证。不当或错误之处，恳请各位学者批评指正。</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3549650" y="822325"/>
            <a:ext cx="2265363"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6000">
                <a:solidFill>
                  <a:srgbClr val="FFFF00"/>
                </a:solidFill>
                <a:latin typeface="华文新魏" panose="02010800040101010101" pitchFamily="2" charset="-122"/>
                <a:ea typeface="华文新魏" panose="02010800040101010101" pitchFamily="2" charset="-122"/>
              </a:rPr>
              <a:t>致   谢</a:t>
            </a:r>
          </a:p>
        </p:txBody>
      </p:sp>
      <p:sp>
        <p:nvSpPr>
          <p:cNvPr id="72707" name="Rectangle 3"/>
          <p:cNvSpPr>
            <a:spLocks noChangeArrowheads="1"/>
          </p:cNvSpPr>
          <p:nvPr/>
        </p:nvSpPr>
        <p:spPr bwMode="auto">
          <a:xfrm>
            <a:off x="2057400" y="2819400"/>
            <a:ext cx="45720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70000"/>
              </a:lnSpc>
              <a:spcBef>
                <a:spcPct val="50000"/>
              </a:spcBef>
            </a:pPr>
            <a:r>
              <a:rPr lang="zh-CN" altLang="en-US" dirty="0">
                <a:solidFill>
                  <a:schemeClr val="bg1"/>
                </a:solidFill>
              </a:rPr>
              <a:t>导师刘金兰教授</a:t>
            </a:r>
          </a:p>
          <a:p>
            <a:pPr algn="l">
              <a:lnSpc>
                <a:spcPct val="70000"/>
              </a:lnSpc>
              <a:spcBef>
                <a:spcPct val="50000"/>
              </a:spcBef>
            </a:pPr>
            <a:r>
              <a:rPr lang="zh-CN" altLang="en-US" dirty="0">
                <a:solidFill>
                  <a:schemeClr val="bg1"/>
                </a:solidFill>
              </a:rPr>
              <a:t>吴育华教授</a:t>
            </a:r>
          </a:p>
          <a:p>
            <a:pPr algn="l">
              <a:lnSpc>
                <a:spcPct val="70000"/>
              </a:lnSpc>
              <a:spcBef>
                <a:spcPct val="50000"/>
              </a:spcBef>
            </a:pPr>
            <a:r>
              <a:rPr lang="zh-CN" altLang="en-US" dirty="0">
                <a:solidFill>
                  <a:schemeClr val="bg1"/>
                </a:solidFill>
              </a:rPr>
              <a:t>齐二石教授</a:t>
            </a:r>
          </a:p>
          <a:p>
            <a:pPr algn="l">
              <a:lnSpc>
                <a:spcPct val="70000"/>
              </a:lnSpc>
              <a:spcBef>
                <a:spcPct val="50000"/>
              </a:spcBef>
            </a:pPr>
            <a:r>
              <a:rPr lang="zh-CN" altLang="en-US" dirty="0" smtClean="0">
                <a:solidFill>
                  <a:schemeClr val="bg1"/>
                </a:solidFill>
              </a:rPr>
              <a:t>*先生</a:t>
            </a:r>
            <a:endParaRPr lang="zh-CN" altLang="en-US" dirty="0">
              <a:solidFill>
                <a:schemeClr val="bg1"/>
              </a:solidFill>
            </a:endParaRPr>
          </a:p>
          <a:p>
            <a:pPr algn="l">
              <a:lnSpc>
                <a:spcPct val="70000"/>
              </a:lnSpc>
              <a:spcBef>
                <a:spcPct val="50000"/>
              </a:spcBef>
            </a:pPr>
            <a:r>
              <a:rPr lang="zh-CN" altLang="en-US" dirty="0">
                <a:solidFill>
                  <a:schemeClr val="bg1"/>
                </a:solidFill>
              </a:rPr>
              <a:t>王海山先生</a:t>
            </a:r>
          </a:p>
        </p:txBody>
      </p:sp>
      <p:sp>
        <p:nvSpPr>
          <p:cNvPr id="72708" name="Rectangle 4"/>
          <p:cNvSpPr>
            <a:spLocks noChangeArrowheads="1"/>
          </p:cNvSpPr>
          <p:nvPr/>
        </p:nvSpPr>
        <p:spPr bwMode="auto">
          <a:xfrm>
            <a:off x="1447800" y="1828800"/>
            <a:ext cx="130175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400">
                <a:solidFill>
                  <a:srgbClr val="FFFF00"/>
                </a:solidFill>
                <a:ea typeface="黑体" panose="02010609060101010101" pitchFamily="49" charset="-122"/>
              </a:rPr>
              <a:t>感谢</a:t>
            </a:r>
          </a:p>
        </p:txBody>
      </p:sp>
      <p:sp>
        <p:nvSpPr>
          <p:cNvPr id="72709" name="Rectangle 5"/>
          <p:cNvSpPr>
            <a:spLocks noChangeArrowheads="1"/>
          </p:cNvSpPr>
          <p:nvPr/>
        </p:nvSpPr>
        <p:spPr bwMode="auto">
          <a:xfrm>
            <a:off x="1524000" y="5105400"/>
            <a:ext cx="59753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pPr>
            <a:r>
              <a:rPr lang="zh-CN" altLang="en-US">
                <a:solidFill>
                  <a:schemeClr val="bg1"/>
                </a:solidFill>
              </a:rPr>
              <a:t>感谢所有帮助我完成本论文的老师和同志们</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1143000" y="1447800"/>
            <a:ext cx="7042150" cy="374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6000">
                <a:solidFill>
                  <a:srgbClr val="FFFF00"/>
                </a:solidFill>
                <a:latin typeface="华文新魏" panose="02010800040101010101" pitchFamily="2" charset="-122"/>
                <a:ea typeface="华文新魏" panose="02010800040101010101" pitchFamily="2" charset="-122"/>
              </a:rPr>
              <a:t>敬请各位老师和专家</a:t>
            </a:r>
          </a:p>
          <a:p>
            <a:r>
              <a:rPr lang="zh-CN" altLang="en-US" sz="6000">
                <a:solidFill>
                  <a:srgbClr val="FFFF00"/>
                </a:solidFill>
                <a:latin typeface="华文新魏" panose="02010800040101010101" pitchFamily="2" charset="-122"/>
                <a:ea typeface="华文新魏" panose="02010800040101010101" pitchFamily="2" charset="-122"/>
              </a:rPr>
              <a:t>提出宝贵意见</a:t>
            </a:r>
          </a:p>
          <a:p>
            <a:endParaRPr lang="zh-CN" altLang="en-US" sz="6000">
              <a:solidFill>
                <a:srgbClr val="FFFF00"/>
              </a:solidFill>
              <a:latin typeface="华文新魏" panose="02010800040101010101" pitchFamily="2" charset="-122"/>
              <a:ea typeface="华文新魏" panose="02010800040101010101" pitchFamily="2" charset="-122"/>
            </a:endParaRPr>
          </a:p>
          <a:p>
            <a:r>
              <a:rPr lang="zh-CN" altLang="en-US" sz="6000">
                <a:solidFill>
                  <a:srgbClr val="FFFF00"/>
                </a:solidFill>
                <a:latin typeface="华文新魏" panose="02010800040101010101" pitchFamily="2" charset="-122"/>
                <a:ea typeface="华文新魏" panose="02010800040101010101" pitchFamily="2" charset="-122"/>
              </a:rPr>
              <a:t>感谢各位老师和专家</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7" name="Group 1031"/>
          <p:cNvGrpSpPr>
            <a:grpSpLocks/>
          </p:cNvGrpSpPr>
          <p:nvPr/>
        </p:nvGrpSpPr>
        <p:grpSpPr bwMode="auto">
          <a:xfrm>
            <a:off x="0" y="0"/>
            <a:ext cx="9144000" cy="6858000"/>
            <a:chOff x="0" y="0"/>
            <a:chExt cx="5760" cy="4320"/>
          </a:xfrm>
        </p:grpSpPr>
        <p:grpSp>
          <p:nvGrpSpPr>
            <p:cNvPr id="10246" name="Group 1030"/>
            <p:cNvGrpSpPr>
              <a:grpSpLocks/>
            </p:cNvGrpSpPr>
            <p:nvPr/>
          </p:nvGrpSpPr>
          <p:grpSpPr bwMode="auto">
            <a:xfrm>
              <a:off x="0" y="0"/>
              <a:ext cx="5760" cy="4320"/>
              <a:chOff x="0" y="0"/>
              <a:chExt cx="5760" cy="4320"/>
            </a:xfrm>
          </p:grpSpPr>
          <p:sp>
            <p:nvSpPr>
              <p:cNvPr id="10244" name="Rectangle 1028"/>
              <p:cNvSpPr>
                <a:spLocks noChangeArrowheads="1"/>
              </p:cNvSpPr>
              <p:nvPr/>
            </p:nvSpPr>
            <p:spPr bwMode="auto">
              <a:xfrm>
                <a:off x="0" y="0"/>
                <a:ext cx="5760" cy="4320"/>
              </a:xfrm>
              <a:prstGeom prst="rect">
                <a:avLst/>
              </a:prstGeom>
              <a:solidFill>
                <a:schemeClr val="tx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pic>
            <p:nvPicPr>
              <p:cNvPr id="10243" name="Picture 1027" descr="D:\My Documents\数字油田宣传片\szyt-hu3.jpg"/>
              <p:cNvPicPr>
                <a:picLocks noChangeAspect="1" noChangeArrowheads="1"/>
              </p:cNvPicPr>
              <p:nvPr/>
            </p:nvPicPr>
            <p:blipFill>
              <a:blip r:embed="rId2">
                <a:lum contrast="48000"/>
                <a:extLst>
                  <a:ext uri="{28A0092B-C50C-407E-A947-70E740481C1C}">
                    <a14:useLocalDpi xmlns:a14="http://schemas.microsoft.com/office/drawing/2010/main" val="0"/>
                  </a:ext>
                </a:extLst>
              </a:blip>
              <a:srcRect/>
              <a:stretch>
                <a:fillRect/>
              </a:stretch>
            </p:blipFill>
            <p:spPr bwMode="auto">
              <a:xfrm>
                <a:off x="0" y="816"/>
                <a:ext cx="5760" cy="2641"/>
              </a:xfrm>
              <a:prstGeom prst="rect">
                <a:avLst/>
              </a:prstGeom>
              <a:noFill/>
              <a:extLst>
                <a:ext uri="{909E8E84-426E-40DD-AFC4-6F175D3DCCD1}">
                  <a14:hiddenFill xmlns:a14="http://schemas.microsoft.com/office/drawing/2010/main">
                    <a:solidFill>
                      <a:srgbClr val="FFFFFF"/>
                    </a:solidFill>
                  </a14:hiddenFill>
                </a:ext>
              </a:extLst>
            </p:spPr>
          </p:pic>
        </p:grpSp>
        <p:sp>
          <p:nvSpPr>
            <p:cNvPr id="10242" name="Rectangle 1026"/>
            <p:cNvSpPr>
              <a:spLocks noChangeArrowheads="1"/>
            </p:cNvSpPr>
            <p:nvPr/>
          </p:nvSpPr>
          <p:spPr bwMode="auto">
            <a:xfrm>
              <a:off x="268" y="1762"/>
              <a:ext cx="5300" cy="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5400">
                  <a:solidFill>
                    <a:schemeClr val="bg1"/>
                  </a:solidFill>
                  <a:ea typeface="华文隶书" panose="02010800040101010101" pitchFamily="2" charset="-122"/>
                </a:rPr>
                <a:t>一、数字油田建设需求分析</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19088"/>
            <a:ext cx="6280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3200">
                <a:solidFill>
                  <a:schemeClr val="bg1"/>
                </a:solidFill>
                <a:ea typeface="华文隶书" panose="02010800040101010101" pitchFamily="2" charset="-122"/>
              </a:rPr>
              <a:t>大庆油田有限责任公司的基本情况</a:t>
            </a:r>
          </a:p>
        </p:txBody>
      </p:sp>
      <p:pic>
        <p:nvPicPr>
          <p:cNvPr id="7171" name="Picture 3" descr="D:\My Documents\图像\标志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82550"/>
            <a:ext cx="2209800" cy="1289050"/>
          </a:xfrm>
          <a:prstGeom prst="rect">
            <a:avLst/>
          </a:prstGeom>
          <a:noFill/>
          <a:extLst>
            <a:ext uri="{909E8E84-426E-40DD-AFC4-6F175D3DCCD1}">
              <a14:hiddenFill xmlns:a14="http://schemas.microsoft.com/office/drawing/2010/main">
                <a:solidFill>
                  <a:srgbClr val="FFFFFF"/>
                </a:solidFill>
              </a14:hiddenFill>
            </a:ext>
          </a:extLst>
        </p:spPr>
      </p:pic>
      <p:sp>
        <p:nvSpPr>
          <p:cNvPr id="7172" name="Rectangle 4"/>
          <p:cNvSpPr>
            <a:spLocks noChangeArrowheads="1"/>
          </p:cNvSpPr>
          <p:nvPr/>
        </p:nvSpPr>
        <p:spPr bwMode="auto">
          <a:xfrm>
            <a:off x="1828800" y="1219200"/>
            <a:ext cx="6019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中国石油天然气股份有限公司</a:t>
            </a:r>
          </a:p>
          <a:p>
            <a:pPr algn="l" eaLnBrk="1" hangingPunct="1"/>
            <a:r>
              <a:rPr kumimoji="1" lang="en-US" altLang="zh-CN" sz="2000">
                <a:solidFill>
                  <a:schemeClr val="bg1"/>
                </a:solidFill>
                <a:latin typeface="华文中宋" panose="02010600040101010101" pitchFamily="2" charset="-122"/>
                <a:ea typeface="华文中宋" panose="02010600040101010101" pitchFamily="2" charset="-122"/>
              </a:rPr>
              <a:t>PetroChina</a:t>
            </a:r>
            <a:r>
              <a:rPr kumimoji="1" lang="zh-CN" altLang="en-US" sz="2000">
                <a:solidFill>
                  <a:schemeClr val="bg1"/>
                </a:solidFill>
                <a:latin typeface="华文中宋" panose="02010600040101010101" pitchFamily="2" charset="-122"/>
                <a:ea typeface="华文中宋" panose="02010600040101010101" pitchFamily="2" charset="-122"/>
              </a:rPr>
              <a:t>的全资控股子公司</a:t>
            </a:r>
          </a:p>
        </p:txBody>
      </p:sp>
      <p:pic>
        <p:nvPicPr>
          <p:cNvPr id="7173" name="Picture 5" descr="D:\My Documents\图像\petrochi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0" y="1270000"/>
            <a:ext cx="901700" cy="330200"/>
          </a:xfrm>
          <a:prstGeom prst="rect">
            <a:avLst/>
          </a:prstGeom>
          <a:noFill/>
          <a:extLst>
            <a:ext uri="{909E8E84-426E-40DD-AFC4-6F175D3DCCD1}">
              <a14:hiddenFill xmlns:a14="http://schemas.microsoft.com/office/drawing/2010/main">
                <a:solidFill>
                  <a:srgbClr val="FFFFFF"/>
                </a:solidFill>
              </a14:hiddenFill>
            </a:ext>
          </a:extLst>
        </p:spPr>
      </p:pic>
      <p:sp>
        <p:nvSpPr>
          <p:cNvPr id="7174" name="Rectangle 6"/>
          <p:cNvSpPr>
            <a:spLocks noChangeArrowheads="1"/>
          </p:cNvSpPr>
          <p:nvPr/>
        </p:nvSpPr>
        <p:spPr bwMode="auto">
          <a:xfrm>
            <a:off x="1828800" y="1987550"/>
            <a:ext cx="323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以油气勘探开发为主营业务</a:t>
            </a:r>
          </a:p>
        </p:txBody>
      </p:sp>
      <p:sp>
        <p:nvSpPr>
          <p:cNvPr id="7175" name="Rectangle 7"/>
          <p:cNvSpPr>
            <a:spLocks noChangeArrowheads="1"/>
          </p:cNvSpPr>
          <p:nvPr/>
        </p:nvSpPr>
        <p:spPr bwMode="auto">
          <a:xfrm>
            <a:off x="1828800" y="2452688"/>
            <a:ext cx="1768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下属</a:t>
            </a:r>
            <a:r>
              <a:rPr kumimoji="1" lang="en-US" altLang="zh-CN" sz="2000">
                <a:solidFill>
                  <a:schemeClr val="bg1"/>
                </a:solidFill>
                <a:latin typeface="华文中宋" panose="02010600040101010101" pitchFamily="2" charset="-122"/>
                <a:ea typeface="华文中宋" panose="02010600040101010101" pitchFamily="2" charset="-122"/>
              </a:rPr>
              <a:t>21</a:t>
            </a:r>
            <a:r>
              <a:rPr kumimoji="1" lang="zh-CN" altLang="en-US" sz="2000">
                <a:solidFill>
                  <a:schemeClr val="bg1"/>
                </a:solidFill>
                <a:latin typeface="华文中宋" panose="02010600040101010101" pitchFamily="2" charset="-122"/>
                <a:ea typeface="华文中宋" panose="02010600040101010101" pitchFamily="2" charset="-122"/>
              </a:rPr>
              <a:t>家企业</a:t>
            </a:r>
          </a:p>
        </p:txBody>
      </p:sp>
      <p:sp>
        <p:nvSpPr>
          <p:cNvPr id="7176" name="Rectangle 8"/>
          <p:cNvSpPr>
            <a:spLocks noChangeArrowheads="1"/>
          </p:cNvSpPr>
          <p:nvPr/>
        </p:nvSpPr>
        <p:spPr bwMode="auto">
          <a:xfrm>
            <a:off x="1828800" y="2917825"/>
            <a:ext cx="1611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员工约</a:t>
            </a:r>
            <a:r>
              <a:rPr kumimoji="1" lang="en-US" altLang="zh-CN" sz="2000">
                <a:solidFill>
                  <a:schemeClr val="bg1"/>
                </a:solidFill>
                <a:latin typeface="华文中宋" panose="02010600040101010101" pitchFamily="2" charset="-122"/>
                <a:ea typeface="华文中宋" panose="02010600040101010101" pitchFamily="2" charset="-122"/>
              </a:rPr>
              <a:t>9</a:t>
            </a:r>
            <a:r>
              <a:rPr kumimoji="1" lang="zh-CN" altLang="en-US" sz="2000">
                <a:solidFill>
                  <a:schemeClr val="bg1"/>
                </a:solidFill>
                <a:latin typeface="华文中宋" panose="02010600040101010101" pitchFamily="2" charset="-122"/>
                <a:ea typeface="华文中宋" panose="02010600040101010101" pitchFamily="2" charset="-122"/>
              </a:rPr>
              <a:t>万人</a:t>
            </a:r>
          </a:p>
        </p:txBody>
      </p:sp>
      <p:sp>
        <p:nvSpPr>
          <p:cNvPr id="7177" name="Rectangle 9"/>
          <p:cNvSpPr>
            <a:spLocks noChangeArrowheads="1"/>
          </p:cNvSpPr>
          <p:nvPr/>
        </p:nvSpPr>
        <p:spPr bwMode="auto">
          <a:xfrm>
            <a:off x="1828800" y="3382963"/>
            <a:ext cx="4683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注册资本</a:t>
            </a:r>
            <a:r>
              <a:rPr kumimoji="1" lang="en-US" altLang="zh-CN" sz="2000">
                <a:solidFill>
                  <a:schemeClr val="bg1"/>
                </a:solidFill>
                <a:latin typeface="华文中宋" panose="02010600040101010101" pitchFamily="2" charset="-122"/>
                <a:ea typeface="华文中宋" panose="02010600040101010101" pitchFamily="2" charset="-122"/>
              </a:rPr>
              <a:t>475</a:t>
            </a:r>
            <a:r>
              <a:rPr kumimoji="1" lang="zh-CN" altLang="en-US" sz="2000">
                <a:solidFill>
                  <a:schemeClr val="bg1"/>
                </a:solidFill>
                <a:latin typeface="华文中宋" panose="02010600040101010101" pitchFamily="2" charset="-122"/>
                <a:ea typeface="华文中宋" panose="02010600040101010101" pitchFamily="2" charset="-122"/>
              </a:rPr>
              <a:t>亿元，资产总额约</a:t>
            </a:r>
            <a:r>
              <a:rPr kumimoji="1" lang="en-US" altLang="zh-CN" sz="2000">
                <a:solidFill>
                  <a:schemeClr val="bg1"/>
                </a:solidFill>
                <a:latin typeface="华文中宋" panose="02010600040101010101" pitchFamily="2" charset="-122"/>
                <a:ea typeface="华文中宋" panose="02010600040101010101" pitchFamily="2" charset="-122"/>
              </a:rPr>
              <a:t>850</a:t>
            </a:r>
            <a:r>
              <a:rPr kumimoji="1" lang="zh-CN" altLang="en-US" sz="2000">
                <a:solidFill>
                  <a:schemeClr val="bg1"/>
                </a:solidFill>
                <a:latin typeface="华文中宋" panose="02010600040101010101" pitchFamily="2" charset="-122"/>
                <a:ea typeface="华文中宋" panose="02010600040101010101" pitchFamily="2" charset="-122"/>
              </a:rPr>
              <a:t>亿元</a:t>
            </a:r>
          </a:p>
        </p:txBody>
      </p:sp>
      <p:sp>
        <p:nvSpPr>
          <p:cNvPr id="7178" name="Rectangle 10"/>
          <p:cNvSpPr>
            <a:spLocks noChangeArrowheads="1"/>
          </p:cNvSpPr>
          <p:nvPr/>
        </p:nvSpPr>
        <p:spPr bwMode="auto">
          <a:xfrm>
            <a:off x="1828800" y="3846513"/>
            <a:ext cx="5819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r>
              <a:rPr kumimoji="1" lang="en-US" altLang="zh-CN" sz="2000">
                <a:solidFill>
                  <a:schemeClr val="bg1"/>
                </a:solidFill>
                <a:latin typeface="华文中宋" panose="02010600040101010101" pitchFamily="2" charset="-122"/>
                <a:ea typeface="华文中宋" panose="02010600040101010101" pitchFamily="2" charset="-122"/>
              </a:rPr>
              <a:t>2002</a:t>
            </a:r>
            <a:r>
              <a:rPr kumimoji="1" lang="zh-CN" altLang="en-US" sz="2000">
                <a:solidFill>
                  <a:schemeClr val="bg1"/>
                </a:solidFill>
                <a:latin typeface="华文中宋" panose="02010600040101010101" pitchFamily="2" charset="-122"/>
                <a:ea typeface="华文中宋" panose="02010600040101010101" pitchFamily="2" charset="-122"/>
              </a:rPr>
              <a:t>年，生产原油</a:t>
            </a:r>
            <a:r>
              <a:rPr kumimoji="1" lang="en-US" altLang="zh-CN" sz="2000">
                <a:solidFill>
                  <a:schemeClr val="bg1"/>
                </a:solidFill>
                <a:latin typeface="华文中宋" panose="02010600040101010101" pitchFamily="2" charset="-122"/>
                <a:ea typeface="华文中宋" panose="02010600040101010101" pitchFamily="2" charset="-122"/>
              </a:rPr>
              <a:t>5013</a:t>
            </a:r>
            <a:r>
              <a:rPr kumimoji="1" lang="zh-CN" altLang="en-US" sz="2000">
                <a:solidFill>
                  <a:schemeClr val="bg1"/>
                </a:solidFill>
                <a:latin typeface="华文中宋" panose="02010600040101010101" pitchFamily="2" charset="-122"/>
                <a:ea typeface="华文中宋" panose="02010600040101010101" pitchFamily="2" charset="-122"/>
              </a:rPr>
              <a:t>万吨、天然气</a:t>
            </a:r>
            <a:r>
              <a:rPr kumimoji="1" lang="en-US" altLang="zh-CN" sz="2000">
                <a:solidFill>
                  <a:schemeClr val="bg1"/>
                </a:solidFill>
                <a:latin typeface="华文中宋" panose="02010600040101010101" pitchFamily="2" charset="-122"/>
                <a:ea typeface="华文中宋" panose="02010600040101010101" pitchFamily="2" charset="-122"/>
              </a:rPr>
              <a:t>20</a:t>
            </a:r>
            <a:r>
              <a:rPr kumimoji="1" lang="zh-CN" altLang="en-US" sz="2000">
                <a:solidFill>
                  <a:schemeClr val="bg1"/>
                </a:solidFill>
                <a:latin typeface="华文中宋" panose="02010600040101010101" pitchFamily="2" charset="-122"/>
                <a:ea typeface="华文中宋" panose="02010600040101010101" pitchFamily="2" charset="-122"/>
              </a:rPr>
              <a:t>亿立方米</a:t>
            </a:r>
          </a:p>
        </p:txBody>
      </p:sp>
      <p:sp>
        <p:nvSpPr>
          <p:cNvPr id="7179" name="Rectangle 11"/>
          <p:cNvSpPr>
            <a:spLocks noChangeArrowheads="1"/>
          </p:cNvSpPr>
          <p:nvPr/>
        </p:nvSpPr>
        <p:spPr bwMode="auto">
          <a:xfrm>
            <a:off x="1828800" y="4311650"/>
            <a:ext cx="7010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zh-CN" altLang="en-US" sz="2000">
                <a:solidFill>
                  <a:schemeClr val="bg1"/>
                </a:solidFill>
                <a:latin typeface="华文中宋" panose="02010600040101010101" pitchFamily="2" charset="-122"/>
                <a:ea typeface="华文中宋" panose="02010600040101010101" pitchFamily="2" charset="-122"/>
              </a:rPr>
              <a:t>已累计生产原油</a:t>
            </a:r>
            <a:r>
              <a:rPr kumimoji="1" lang="en-US" altLang="zh-CN" sz="2000">
                <a:solidFill>
                  <a:schemeClr val="bg1"/>
                </a:solidFill>
                <a:latin typeface="华文中宋" panose="02010600040101010101" pitchFamily="2" charset="-122"/>
                <a:ea typeface="华文中宋" panose="02010600040101010101" pitchFamily="2" charset="-122"/>
              </a:rPr>
              <a:t>17.26</a:t>
            </a:r>
            <a:r>
              <a:rPr kumimoji="1" lang="zh-CN" altLang="en-US" sz="2000">
                <a:solidFill>
                  <a:schemeClr val="bg1"/>
                </a:solidFill>
                <a:latin typeface="华文中宋" panose="02010600040101010101" pitchFamily="2" charset="-122"/>
                <a:ea typeface="华文中宋" panose="02010600040101010101" pitchFamily="2" charset="-122"/>
              </a:rPr>
              <a:t>亿吨，上缴各种资金并承担原油价差</a:t>
            </a:r>
            <a:r>
              <a:rPr kumimoji="1" lang="en-US" altLang="zh-CN" sz="2000">
                <a:solidFill>
                  <a:schemeClr val="bg1"/>
                </a:solidFill>
                <a:latin typeface="华文中宋" panose="02010600040101010101" pitchFamily="2" charset="-122"/>
                <a:ea typeface="华文中宋" panose="02010600040101010101" pitchFamily="2" charset="-122"/>
              </a:rPr>
              <a:t>8000</a:t>
            </a:r>
            <a:r>
              <a:rPr kumimoji="1" lang="zh-CN" altLang="en-US" sz="2000">
                <a:solidFill>
                  <a:schemeClr val="bg1"/>
                </a:solidFill>
                <a:latin typeface="华文中宋" panose="02010600040101010101" pitchFamily="2" charset="-122"/>
                <a:ea typeface="华文中宋" panose="02010600040101010101" pitchFamily="2" charset="-122"/>
              </a:rPr>
              <a:t>多亿元</a:t>
            </a:r>
          </a:p>
        </p:txBody>
      </p:sp>
      <p:sp>
        <p:nvSpPr>
          <p:cNvPr id="7180" name="Rectangle 12"/>
          <p:cNvSpPr>
            <a:spLocks noChangeArrowheads="1"/>
          </p:cNvSpPr>
          <p:nvPr/>
        </p:nvSpPr>
        <p:spPr bwMode="auto">
          <a:xfrm>
            <a:off x="1828800" y="5081588"/>
            <a:ext cx="6781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en-US" altLang="zh-CN" sz="2000">
                <a:solidFill>
                  <a:schemeClr val="bg1"/>
                </a:solidFill>
                <a:latin typeface="华文中宋" panose="02010600040101010101" pitchFamily="2" charset="-122"/>
                <a:ea typeface="华文中宋" panose="02010600040101010101" pitchFamily="2" charset="-122"/>
              </a:rPr>
              <a:t>2001</a:t>
            </a:r>
            <a:r>
              <a:rPr kumimoji="1" lang="zh-CN" altLang="en-US" sz="2000">
                <a:solidFill>
                  <a:schemeClr val="bg1"/>
                </a:solidFill>
                <a:latin typeface="华文中宋" panose="02010600040101010101" pitchFamily="2" charset="-122"/>
                <a:ea typeface="华文中宋" panose="02010600040101010101" pitchFamily="2" charset="-122"/>
              </a:rPr>
              <a:t>年，实现销售收入</a:t>
            </a:r>
            <a:r>
              <a:rPr kumimoji="1" lang="en-US" altLang="zh-CN" sz="2000">
                <a:solidFill>
                  <a:schemeClr val="bg1"/>
                </a:solidFill>
                <a:latin typeface="华文中宋" panose="02010600040101010101" pitchFamily="2" charset="-122"/>
                <a:ea typeface="华文中宋" panose="02010600040101010101" pitchFamily="2" charset="-122"/>
              </a:rPr>
              <a:t>789.8</a:t>
            </a:r>
            <a:r>
              <a:rPr kumimoji="1" lang="zh-CN" altLang="en-US" sz="2000">
                <a:solidFill>
                  <a:schemeClr val="bg1"/>
                </a:solidFill>
                <a:latin typeface="华文中宋" panose="02010600040101010101" pitchFamily="2" charset="-122"/>
                <a:ea typeface="华文中宋" panose="02010600040101010101" pitchFamily="2" charset="-122"/>
              </a:rPr>
              <a:t>亿元，利润总额（国内准则）</a:t>
            </a:r>
            <a:r>
              <a:rPr kumimoji="1" lang="en-US" altLang="zh-CN" sz="2000">
                <a:solidFill>
                  <a:schemeClr val="bg1"/>
                </a:solidFill>
                <a:latin typeface="华文中宋" panose="02010600040101010101" pitchFamily="2" charset="-122"/>
                <a:ea typeface="华文中宋" panose="02010600040101010101" pitchFamily="2" charset="-122"/>
              </a:rPr>
              <a:t>484.4</a:t>
            </a:r>
            <a:r>
              <a:rPr kumimoji="1" lang="zh-CN" altLang="en-US" sz="2000">
                <a:solidFill>
                  <a:schemeClr val="bg1"/>
                </a:solidFill>
                <a:latin typeface="华文中宋" panose="02010600040101010101" pitchFamily="2" charset="-122"/>
                <a:ea typeface="华文中宋" panose="02010600040101010101" pitchFamily="2" charset="-122"/>
              </a:rPr>
              <a:t>亿元，实际上缴税费</a:t>
            </a:r>
            <a:r>
              <a:rPr kumimoji="1" lang="en-US" altLang="zh-CN" sz="2000">
                <a:solidFill>
                  <a:schemeClr val="bg1"/>
                </a:solidFill>
                <a:latin typeface="华文中宋" panose="02010600040101010101" pitchFamily="2" charset="-122"/>
                <a:ea typeface="华文中宋" panose="02010600040101010101" pitchFamily="2" charset="-122"/>
              </a:rPr>
              <a:t>136.44</a:t>
            </a:r>
            <a:r>
              <a:rPr kumimoji="1" lang="zh-CN" altLang="en-US" sz="2000">
                <a:solidFill>
                  <a:schemeClr val="bg1"/>
                </a:solidFill>
                <a:latin typeface="华文中宋" panose="02010600040101010101" pitchFamily="2" charset="-122"/>
                <a:ea typeface="华文中宋" panose="02010600040101010101" pitchFamily="2" charset="-122"/>
              </a:rPr>
              <a:t>亿元（不含所得税）</a:t>
            </a:r>
          </a:p>
        </p:txBody>
      </p:sp>
      <p:sp>
        <p:nvSpPr>
          <p:cNvPr id="7181" name="Rectangle 13"/>
          <p:cNvSpPr>
            <a:spLocks noChangeArrowheads="1"/>
          </p:cNvSpPr>
          <p:nvPr/>
        </p:nvSpPr>
        <p:spPr bwMode="auto">
          <a:xfrm>
            <a:off x="1828800" y="5851525"/>
            <a:ext cx="6934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r>
              <a:rPr kumimoji="1" lang="en-US" altLang="zh-CN" sz="2000">
                <a:solidFill>
                  <a:schemeClr val="bg1"/>
                </a:solidFill>
                <a:latin typeface="华文中宋" panose="02010600040101010101" pitchFamily="2" charset="-122"/>
                <a:ea typeface="华文中宋" panose="02010600040101010101" pitchFamily="2" charset="-122"/>
              </a:rPr>
              <a:t>2000</a:t>
            </a:r>
            <a:r>
              <a:rPr kumimoji="1" lang="zh-CN" altLang="en-US" sz="2000">
                <a:solidFill>
                  <a:schemeClr val="bg1"/>
                </a:solidFill>
                <a:latin typeface="华文中宋" panose="02010600040101010101" pitchFamily="2" charset="-122"/>
                <a:ea typeface="华文中宋" panose="02010600040101010101" pitchFamily="2" charset="-122"/>
              </a:rPr>
              <a:t>年，随中国石油在境外上市</a:t>
            </a:r>
          </a:p>
        </p:txBody>
      </p:sp>
      <p:sp>
        <p:nvSpPr>
          <p:cNvPr id="7182" name="Rectangle 14"/>
          <p:cNvSpPr>
            <a:spLocks noChangeArrowheads="1"/>
          </p:cNvSpPr>
          <p:nvPr/>
        </p:nvSpPr>
        <p:spPr bwMode="auto">
          <a:xfrm>
            <a:off x="1447800" y="132397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3" name="Rectangle 15"/>
          <p:cNvSpPr>
            <a:spLocks noChangeArrowheads="1"/>
          </p:cNvSpPr>
          <p:nvPr/>
        </p:nvSpPr>
        <p:spPr bwMode="auto">
          <a:xfrm>
            <a:off x="1447800" y="208597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4" name="Rectangle 16"/>
          <p:cNvSpPr>
            <a:spLocks noChangeArrowheads="1"/>
          </p:cNvSpPr>
          <p:nvPr/>
        </p:nvSpPr>
        <p:spPr bwMode="auto">
          <a:xfrm>
            <a:off x="1447800" y="254317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5" name="Rectangle 17"/>
          <p:cNvSpPr>
            <a:spLocks noChangeArrowheads="1"/>
          </p:cNvSpPr>
          <p:nvPr/>
        </p:nvSpPr>
        <p:spPr bwMode="auto">
          <a:xfrm>
            <a:off x="1447800" y="3919538"/>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6" name="Rectangle 18"/>
          <p:cNvSpPr>
            <a:spLocks noChangeArrowheads="1"/>
          </p:cNvSpPr>
          <p:nvPr/>
        </p:nvSpPr>
        <p:spPr bwMode="auto">
          <a:xfrm>
            <a:off x="1447800" y="300037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7" name="Rectangle 19"/>
          <p:cNvSpPr>
            <a:spLocks noChangeArrowheads="1"/>
          </p:cNvSpPr>
          <p:nvPr/>
        </p:nvSpPr>
        <p:spPr bwMode="auto">
          <a:xfrm>
            <a:off x="1447800" y="347662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8" name="Rectangle 20"/>
          <p:cNvSpPr>
            <a:spLocks noChangeArrowheads="1"/>
          </p:cNvSpPr>
          <p:nvPr/>
        </p:nvSpPr>
        <p:spPr bwMode="auto">
          <a:xfrm>
            <a:off x="1447800" y="44196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9" name="Rectangle 21"/>
          <p:cNvSpPr>
            <a:spLocks noChangeArrowheads="1"/>
          </p:cNvSpPr>
          <p:nvPr/>
        </p:nvSpPr>
        <p:spPr bwMode="auto">
          <a:xfrm>
            <a:off x="1447800" y="51816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90" name="Rectangle 22"/>
          <p:cNvSpPr>
            <a:spLocks noChangeArrowheads="1"/>
          </p:cNvSpPr>
          <p:nvPr/>
        </p:nvSpPr>
        <p:spPr bwMode="auto">
          <a:xfrm>
            <a:off x="1447800" y="59436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5" name="Rectangle 13"/>
          <p:cNvSpPr>
            <a:spLocks noChangeArrowheads="1"/>
          </p:cNvSpPr>
          <p:nvPr/>
        </p:nvSpPr>
        <p:spPr bwMode="auto">
          <a:xfrm>
            <a:off x="838200" y="2667000"/>
            <a:ext cx="7696200" cy="3962400"/>
          </a:xfrm>
          <a:prstGeom prst="rect">
            <a:avLst/>
          </a:prstGeom>
          <a:solidFill>
            <a:srgbClr val="000080">
              <a:alpha val="50000"/>
            </a:srgbClr>
          </a:soli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8194" name="Rectangle 2"/>
          <p:cNvSpPr>
            <a:spLocks noChangeArrowheads="1"/>
          </p:cNvSpPr>
          <p:nvPr/>
        </p:nvSpPr>
        <p:spPr bwMode="auto">
          <a:xfrm>
            <a:off x="990600" y="609600"/>
            <a:ext cx="7391400" cy="192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90000"/>
              </a:lnSpc>
              <a:spcBef>
                <a:spcPct val="50000"/>
              </a:spcBef>
            </a:pPr>
            <a:endParaRPr lang="en-US" altLang="zh-CN" sz="2000">
              <a:solidFill>
                <a:schemeClr val="bg1"/>
              </a:solidFill>
              <a:latin typeface="华文中宋" panose="02010600040101010101" pitchFamily="2" charset="-122"/>
              <a:ea typeface="华文中宋" panose="02010600040101010101" pitchFamily="2" charset="-122"/>
            </a:endParaRPr>
          </a:p>
          <a:p>
            <a:pPr algn="l">
              <a:lnSpc>
                <a:spcPct val="90000"/>
              </a:lnSpc>
              <a:spcBef>
                <a:spcPct val="50000"/>
              </a:spcBef>
            </a:pPr>
            <a:r>
              <a:rPr lang="en-US" altLang="zh-CN" sz="2000">
                <a:solidFill>
                  <a:schemeClr val="bg1"/>
                </a:solidFill>
                <a:latin typeface="华文中宋" panose="02010600040101010101" pitchFamily="2" charset="-122"/>
                <a:ea typeface="华文中宋" panose="02010600040101010101" pitchFamily="2" charset="-122"/>
              </a:rPr>
              <a:t>      </a:t>
            </a:r>
            <a:r>
              <a:rPr lang="zh-CN" altLang="en-US" sz="2000">
                <a:solidFill>
                  <a:schemeClr val="bg1"/>
                </a:solidFill>
                <a:latin typeface="华文中宋" panose="02010600040101010101" pitchFamily="2" charset="-122"/>
                <a:ea typeface="华文中宋" panose="02010600040101010101" pitchFamily="2" charset="-122"/>
              </a:rPr>
              <a:t>在大庆油田多年油气资源勘探开发的历程中，信息化建设工作取得了长足的发展，取得了良好的经济效益和社会效益。</a:t>
            </a:r>
          </a:p>
          <a:p>
            <a:pPr algn="l">
              <a:lnSpc>
                <a:spcPct val="90000"/>
              </a:lnSpc>
              <a:spcBef>
                <a:spcPct val="50000"/>
              </a:spcBef>
            </a:pPr>
            <a:r>
              <a:rPr lang="zh-CN" altLang="en-US" sz="2000">
                <a:solidFill>
                  <a:schemeClr val="bg1"/>
                </a:solidFill>
                <a:latin typeface="华文中宋" panose="02010600040101010101" pitchFamily="2" charset="-122"/>
                <a:ea typeface="华文中宋" panose="02010600040101010101" pitchFamily="2" charset="-122"/>
              </a:rPr>
              <a:t>      许多方面一直保持着国内同行业的先进水平。</a:t>
            </a:r>
          </a:p>
          <a:p>
            <a:pPr algn="l">
              <a:lnSpc>
                <a:spcPct val="90000"/>
              </a:lnSpc>
              <a:spcBef>
                <a:spcPct val="50000"/>
              </a:spcBef>
            </a:pPr>
            <a:r>
              <a:rPr lang="zh-CN" altLang="en-US" sz="2000">
                <a:solidFill>
                  <a:schemeClr val="bg1"/>
                </a:solidFill>
                <a:latin typeface="华文中宋" panose="02010600040101010101" pitchFamily="2" charset="-122"/>
                <a:ea typeface="华文中宋" panose="02010600040101010101" pitchFamily="2" charset="-122"/>
              </a:rPr>
              <a:t>      信息化建设为大庆油田的高产、稳产做出了重要贡献。</a:t>
            </a:r>
          </a:p>
        </p:txBody>
      </p:sp>
      <p:sp>
        <p:nvSpPr>
          <p:cNvPr id="8195" name="Rectangle 3"/>
          <p:cNvSpPr>
            <a:spLocks noChangeArrowheads="1"/>
          </p:cNvSpPr>
          <p:nvPr/>
        </p:nvSpPr>
        <p:spPr bwMode="auto">
          <a:xfrm>
            <a:off x="609600" y="457200"/>
            <a:ext cx="79057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sz="3200">
                <a:solidFill>
                  <a:schemeClr val="bg1"/>
                </a:solidFill>
                <a:ea typeface="华文隶书" panose="02010800040101010101" pitchFamily="2" charset="-122"/>
              </a:rPr>
              <a:t>大庆油田有限责任公司信息化建设基本情况</a:t>
            </a:r>
          </a:p>
        </p:txBody>
      </p:sp>
      <p:sp>
        <p:nvSpPr>
          <p:cNvPr id="8197" name="Rectangle 5"/>
          <p:cNvSpPr>
            <a:spLocks noChangeArrowheads="1"/>
          </p:cNvSpPr>
          <p:nvPr/>
        </p:nvSpPr>
        <p:spPr bwMode="auto">
          <a:xfrm>
            <a:off x="1905000" y="2725738"/>
            <a:ext cx="3105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sz="2000">
                <a:solidFill>
                  <a:schemeClr val="bg1"/>
                </a:solidFill>
                <a:latin typeface="黑体" panose="02010609060101010101" pitchFamily="49" charset="-122"/>
                <a:ea typeface="黑体" panose="02010609060101010101" pitchFamily="49" charset="-122"/>
              </a:rPr>
              <a:t>信息专业技术人员：</a:t>
            </a:r>
            <a:r>
              <a:rPr lang="en-US" altLang="zh-CN" sz="2000">
                <a:solidFill>
                  <a:schemeClr val="bg1"/>
                </a:solidFill>
                <a:latin typeface="楷体_GB2312" panose="02010609030101010101" pitchFamily="49" charset="-122"/>
                <a:ea typeface="楷体_GB2312" panose="02010609030101010101" pitchFamily="49" charset="-122"/>
              </a:rPr>
              <a:t>941</a:t>
            </a:r>
            <a:r>
              <a:rPr lang="zh-CN" altLang="en-US" sz="2000">
                <a:solidFill>
                  <a:schemeClr val="bg1"/>
                </a:solidFill>
                <a:latin typeface="楷体_GB2312" panose="02010609030101010101" pitchFamily="49" charset="-122"/>
                <a:ea typeface="楷体_GB2312" panose="02010609030101010101" pitchFamily="49" charset="-122"/>
              </a:rPr>
              <a:t>人</a:t>
            </a:r>
          </a:p>
        </p:txBody>
      </p:sp>
      <p:sp>
        <p:nvSpPr>
          <p:cNvPr id="8199" name="Rectangle 7"/>
          <p:cNvSpPr>
            <a:spLocks noChangeArrowheads="1"/>
          </p:cNvSpPr>
          <p:nvPr/>
        </p:nvSpPr>
        <p:spPr bwMode="auto">
          <a:xfrm>
            <a:off x="1905000" y="3244850"/>
            <a:ext cx="67056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000">
                <a:solidFill>
                  <a:schemeClr val="bg1"/>
                </a:solidFill>
                <a:latin typeface="黑体" panose="02010609060101010101" pitchFamily="49" charset="-122"/>
                <a:ea typeface="黑体" panose="02010609060101010101" pitchFamily="49" charset="-122"/>
              </a:rPr>
              <a:t>企业网：</a:t>
            </a:r>
            <a:r>
              <a:rPr lang="zh-CN" altLang="en-US" sz="2000">
                <a:solidFill>
                  <a:schemeClr val="bg1"/>
                </a:solidFill>
                <a:latin typeface="楷体_GB2312" panose="02010609030101010101" pitchFamily="49" charset="-122"/>
                <a:ea typeface="楷体_GB2312" panose="02010609030101010101" pitchFamily="49" charset="-122"/>
              </a:rPr>
              <a:t>基本建成。主干</a:t>
            </a:r>
            <a:r>
              <a:rPr lang="en-US" altLang="zh-CN" sz="2000">
                <a:solidFill>
                  <a:schemeClr val="bg1"/>
                </a:solidFill>
                <a:latin typeface="楷体_GB2312" panose="02010609030101010101" pitchFamily="49" charset="-122"/>
                <a:ea typeface="楷体_GB2312" panose="02010609030101010101" pitchFamily="49" charset="-122"/>
              </a:rPr>
              <a:t>155M</a:t>
            </a:r>
            <a:r>
              <a:rPr lang="zh-CN" altLang="en-US" sz="2000">
                <a:solidFill>
                  <a:schemeClr val="bg1"/>
                </a:solidFill>
                <a:latin typeface="楷体_GB2312" panose="02010609030101010101" pitchFamily="49" charset="-122"/>
                <a:ea typeface="楷体_GB2312" panose="02010609030101010101" pitchFamily="49" charset="-122"/>
              </a:rPr>
              <a:t>或</a:t>
            </a:r>
            <a:r>
              <a:rPr lang="en-US" altLang="zh-CN" sz="2000">
                <a:solidFill>
                  <a:schemeClr val="bg1"/>
                </a:solidFill>
                <a:latin typeface="楷体_GB2312" panose="02010609030101010101" pitchFamily="49" charset="-122"/>
                <a:ea typeface="楷体_GB2312" panose="02010609030101010101" pitchFamily="49" charset="-122"/>
              </a:rPr>
              <a:t>100M</a:t>
            </a:r>
            <a:r>
              <a:rPr lang="zh-CN" altLang="en-US" sz="2000">
                <a:solidFill>
                  <a:schemeClr val="bg1"/>
                </a:solidFill>
                <a:latin typeface="楷体_GB2312" panose="02010609030101010101" pitchFamily="49" charset="-122"/>
                <a:ea typeface="楷体_GB2312" panose="02010609030101010101" pitchFamily="49" charset="-122"/>
              </a:rPr>
              <a:t>，结点共约</a:t>
            </a:r>
            <a:r>
              <a:rPr lang="en-US" altLang="zh-CN" sz="2000">
                <a:solidFill>
                  <a:schemeClr val="bg1"/>
                </a:solidFill>
                <a:latin typeface="楷体_GB2312" panose="02010609030101010101" pitchFamily="49" charset="-122"/>
                <a:ea typeface="楷体_GB2312" panose="02010609030101010101" pitchFamily="49" charset="-122"/>
              </a:rPr>
              <a:t>20000</a:t>
            </a:r>
            <a:r>
              <a:rPr lang="zh-CN" altLang="en-US" sz="2000">
                <a:solidFill>
                  <a:schemeClr val="bg1"/>
                </a:solidFill>
                <a:latin typeface="楷体_GB2312" panose="02010609030101010101" pitchFamily="49" charset="-122"/>
                <a:ea typeface="楷体_GB2312" panose="02010609030101010101" pitchFamily="49" charset="-122"/>
              </a:rPr>
              <a:t>个，</a:t>
            </a:r>
          </a:p>
          <a:p>
            <a:pPr algn="l"/>
            <a:r>
              <a:rPr lang="zh-CN" altLang="en-US" sz="2000">
                <a:solidFill>
                  <a:schemeClr val="bg1"/>
                </a:solidFill>
                <a:latin typeface="楷体_GB2312" panose="02010609030101010101" pitchFamily="49" charset="-122"/>
                <a:ea typeface="楷体_GB2312" panose="02010609030101010101" pitchFamily="49" charset="-122"/>
              </a:rPr>
              <a:t>常用节点约</a:t>
            </a:r>
            <a:r>
              <a:rPr lang="en-US" altLang="zh-CN" sz="2000">
                <a:solidFill>
                  <a:schemeClr val="bg1"/>
                </a:solidFill>
                <a:latin typeface="楷体_GB2312" panose="02010609030101010101" pitchFamily="49" charset="-122"/>
                <a:ea typeface="楷体_GB2312" panose="02010609030101010101" pitchFamily="49" charset="-122"/>
              </a:rPr>
              <a:t>15000</a:t>
            </a:r>
            <a:r>
              <a:rPr lang="zh-CN" altLang="en-US" sz="2000">
                <a:solidFill>
                  <a:schemeClr val="bg1"/>
                </a:solidFill>
                <a:latin typeface="楷体_GB2312" panose="02010609030101010101" pitchFamily="49" charset="-122"/>
                <a:ea typeface="楷体_GB2312" panose="02010609030101010101" pitchFamily="49" charset="-122"/>
              </a:rPr>
              <a:t>个</a:t>
            </a:r>
          </a:p>
        </p:txBody>
      </p:sp>
      <p:sp>
        <p:nvSpPr>
          <p:cNvPr id="8200" name="Rectangle 8"/>
          <p:cNvSpPr>
            <a:spLocks noChangeArrowheads="1"/>
          </p:cNvSpPr>
          <p:nvPr/>
        </p:nvSpPr>
        <p:spPr bwMode="auto">
          <a:xfrm>
            <a:off x="1905000" y="4051300"/>
            <a:ext cx="64008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000">
                <a:solidFill>
                  <a:schemeClr val="bg1"/>
                </a:solidFill>
                <a:latin typeface="黑体" panose="02010609060101010101" pitchFamily="49" charset="-122"/>
                <a:ea typeface="黑体" panose="02010609060101010101" pitchFamily="49" charset="-122"/>
              </a:rPr>
              <a:t>计算机设备：</a:t>
            </a:r>
            <a:r>
              <a:rPr lang="zh-CN" altLang="en-US" sz="2000">
                <a:solidFill>
                  <a:schemeClr val="bg1"/>
                </a:solidFill>
                <a:latin typeface="楷体_GB2312" panose="02010609030101010101" pitchFamily="49" charset="-122"/>
                <a:ea typeface="楷体_GB2312" panose="02010609030101010101" pitchFamily="49" charset="-122"/>
              </a:rPr>
              <a:t>微机</a:t>
            </a:r>
            <a:r>
              <a:rPr lang="en-US" altLang="zh-CN" sz="2000">
                <a:solidFill>
                  <a:schemeClr val="bg1"/>
                </a:solidFill>
                <a:latin typeface="楷体_GB2312" panose="02010609030101010101" pitchFamily="49" charset="-122"/>
                <a:ea typeface="楷体_GB2312" panose="02010609030101010101" pitchFamily="49" charset="-122"/>
              </a:rPr>
              <a:t>12075</a:t>
            </a:r>
            <a:r>
              <a:rPr lang="zh-CN" altLang="en-US" sz="2000">
                <a:solidFill>
                  <a:schemeClr val="bg1"/>
                </a:solidFill>
                <a:latin typeface="楷体_GB2312" panose="02010609030101010101" pitchFamily="49" charset="-122"/>
                <a:ea typeface="楷体_GB2312" panose="02010609030101010101" pitchFamily="49" charset="-122"/>
              </a:rPr>
              <a:t>台，工作站、服务器</a:t>
            </a:r>
            <a:r>
              <a:rPr lang="en-US" altLang="zh-CN" sz="2000">
                <a:solidFill>
                  <a:schemeClr val="bg1"/>
                </a:solidFill>
                <a:latin typeface="楷体_GB2312" panose="02010609030101010101" pitchFamily="49" charset="-122"/>
                <a:ea typeface="楷体_GB2312" panose="02010609030101010101" pitchFamily="49" charset="-122"/>
              </a:rPr>
              <a:t>610</a:t>
            </a:r>
            <a:r>
              <a:rPr lang="zh-CN" altLang="en-US" sz="2000">
                <a:solidFill>
                  <a:schemeClr val="bg1"/>
                </a:solidFill>
                <a:latin typeface="楷体_GB2312" panose="02010609030101010101" pitchFamily="49" charset="-122"/>
                <a:ea typeface="楷体_GB2312" panose="02010609030101010101" pitchFamily="49" charset="-122"/>
              </a:rPr>
              <a:t>台，并行机</a:t>
            </a:r>
            <a:r>
              <a:rPr lang="en-US" altLang="zh-CN" sz="2000">
                <a:solidFill>
                  <a:schemeClr val="bg1"/>
                </a:solidFill>
                <a:latin typeface="楷体_GB2312" panose="02010609030101010101" pitchFamily="49" charset="-122"/>
                <a:ea typeface="楷体_GB2312" panose="02010609030101010101" pitchFamily="49" charset="-122"/>
              </a:rPr>
              <a:t>2</a:t>
            </a:r>
            <a:r>
              <a:rPr lang="zh-CN" altLang="en-US" sz="2000">
                <a:solidFill>
                  <a:schemeClr val="bg1"/>
                </a:solidFill>
                <a:latin typeface="楷体_GB2312" panose="02010609030101010101" pitchFamily="49" charset="-122"/>
                <a:ea typeface="楷体_GB2312" panose="02010609030101010101" pitchFamily="49" charset="-122"/>
              </a:rPr>
              <a:t>套，微机机群</a:t>
            </a:r>
            <a:r>
              <a:rPr lang="en-US" altLang="zh-CN" sz="2000">
                <a:solidFill>
                  <a:schemeClr val="bg1"/>
                </a:solidFill>
                <a:latin typeface="楷体_GB2312" panose="02010609030101010101" pitchFamily="49" charset="-122"/>
                <a:ea typeface="楷体_GB2312" panose="02010609030101010101" pitchFamily="49" charset="-122"/>
              </a:rPr>
              <a:t>8</a:t>
            </a:r>
            <a:r>
              <a:rPr lang="zh-CN" altLang="en-US" sz="2000">
                <a:solidFill>
                  <a:schemeClr val="bg1"/>
                </a:solidFill>
                <a:latin typeface="楷体_GB2312" panose="02010609030101010101" pitchFamily="49" charset="-122"/>
                <a:ea typeface="楷体_GB2312" panose="02010609030101010101" pitchFamily="49" charset="-122"/>
              </a:rPr>
              <a:t>套</a:t>
            </a:r>
          </a:p>
        </p:txBody>
      </p:sp>
      <p:sp>
        <p:nvSpPr>
          <p:cNvPr id="8202" name="Rectangle 10"/>
          <p:cNvSpPr>
            <a:spLocks noChangeArrowheads="1"/>
          </p:cNvSpPr>
          <p:nvPr/>
        </p:nvSpPr>
        <p:spPr bwMode="auto">
          <a:xfrm>
            <a:off x="1905000" y="4841875"/>
            <a:ext cx="4629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sz="2000">
                <a:solidFill>
                  <a:schemeClr val="bg1"/>
                </a:solidFill>
                <a:latin typeface="黑体" panose="02010609060101010101" pitchFamily="49" charset="-122"/>
                <a:ea typeface="黑体" panose="02010609060101010101" pitchFamily="49" charset="-122"/>
              </a:rPr>
              <a:t>数据库：</a:t>
            </a:r>
            <a:r>
              <a:rPr lang="zh-CN" altLang="en-US" sz="2000">
                <a:solidFill>
                  <a:schemeClr val="bg1"/>
                </a:solidFill>
                <a:latin typeface="楷体_GB2312" panose="02010609030101010101" pitchFamily="49" charset="-122"/>
                <a:ea typeface="楷体_GB2312" panose="02010609030101010101" pitchFamily="49" charset="-122"/>
              </a:rPr>
              <a:t>建表</a:t>
            </a:r>
            <a:r>
              <a:rPr lang="en-US" altLang="zh-CN" sz="2000">
                <a:solidFill>
                  <a:schemeClr val="bg1"/>
                </a:solidFill>
                <a:latin typeface="楷体_GB2312" panose="02010609030101010101" pitchFamily="49" charset="-122"/>
                <a:ea typeface="楷体_GB2312" panose="02010609030101010101" pitchFamily="49" charset="-122"/>
              </a:rPr>
              <a:t>1945</a:t>
            </a:r>
            <a:r>
              <a:rPr lang="zh-CN" altLang="en-US" sz="2000">
                <a:solidFill>
                  <a:schemeClr val="bg1"/>
                </a:solidFill>
                <a:latin typeface="楷体_GB2312" panose="02010609030101010101" pitchFamily="49" charset="-122"/>
                <a:ea typeface="楷体_GB2312" panose="02010609030101010101" pitchFamily="49" charset="-122"/>
              </a:rPr>
              <a:t>个，数据总量约</a:t>
            </a:r>
            <a:r>
              <a:rPr lang="en-US" altLang="zh-CN" sz="2000">
                <a:solidFill>
                  <a:schemeClr val="bg1"/>
                </a:solidFill>
                <a:latin typeface="楷体_GB2312" panose="02010609030101010101" pitchFamily="49" charset="-122"/>
                <a:ea typeface="楷体_GB2312" panose="02010609030101010101" pitchFamily="49" charset="-122"/>
              </a:rPr>
              <a:t>515GB</a:t>
            </a:r>
          </a:p>
        </p:txBody>
      </p:sp>
      <p:sp>
        <p:nvSpPr>
          <p:cNvPr id="8203" name="Rectangle 11"/>
          <p:cNvSpPr>
            <a:spLocks noChangeArrowheads="1"/>
          </p:cNvSpPr>
          <p:nvPr/>
        </p:nvSpPr>
        <p:spPr bwMode="auto">
          <a:xfrm>
            <a:off x="1905000" y="5343525"/>
            <a:ext cx="3867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r>
              <a:rPr lang="zh-CN" altLang="en-US" sz="2000">
                <a:solidFill>
                  <a:schemeClr val="bg1"/>
                </a:solidFill>
                <a:latin typeface="黑体" panose="02010609060101010101" pitchFamily="49" charset="-122"/>
                <a:ea typeface="黑体" panose="02010609060101010101" pitchFamily="49" charset="-122"/>
              </a:rPr>
              <a:t>应用软件系统：</a:t>
            </a:r>
            <a:r>
              <a:rPr lang="zh-CN" altLang="en-US" sz="2000">
                <a:solidFill>
                  <a:schemeClr val="bg1"/>
                </a:solidFill>
                <a:latin typeface="楷体_GB2312" panose="02010609030101010101" pitchFamily="49" charset="-122"/>
                <a:ea typeface="楷体_GB2312" panose="02010609030101010101" pitchFamily="49" charset="-122"/>
              </a:rPr>
              <a:t>共计</a:t>
            </a:r>
            <a:r>
              <a:rPr lang="en-US" altLang="zh-CN" sz="2000">
                <a:solidFill>
                  <a:schemeClr val="bg1"/>
                </a:solidFill>
                <a:latin typeface="楷体_GB2312" panose="02010609030101010101" pitchFamily="49" charset="-122"/>
                <a:ea typeface="楷体_GB2312" panose="02010609030101010101" pitchFamily="49" charset="-122"/>
              </a:rPr>
              <a:t>396</a:t>
            </a:r>
            <a:r>
              <a:rPr lang="zh-CN" altLang="en-US" sz="2000">
                <a:solidFill>
                  <a:schemeClr val="bg1"/>
                </a:solidFill>
                <a:latin typeface="楷体_GB2312" panose="02010609030101010101" pitchFamily="49" charset="-122"/>
                <a:ea typeface="楷体_GB2312" panose="02010609030101010101" pitchFamily="49" charset="-122"/>
              </a:rPr>
              <a:t>个（种）</a:t>
            </a:r>
          </a:p>
        </p:txBody>
      </p:sp>
      <p:sp>
        <p:nvSpPr>
          <p:cNvPr id="8204" name="Rectangle 12"/>
          <p:cNvSpPr>
            <a:spLocks noChangeArrowheads="1"/>
          </p:cNvSpPr>
          <p:nvPr/>
        </p:nvSpPr>
        <p:spPr bwMode="auto">
          <a:xfrm>
            <a:off x="1905000" y="5864225"/>
            <a:ext cx="63246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000">
                <a:solidFill>
                  <a:schemeClr val="bg1"/>
                </a:solidFill>
                <a:latin typeface="黑体" panose="02010609060101010101" pitchFamily="49" charset="-122"/>
                <a:ea typeface="黑体" panose="02010609060101010101" pitchFamily="49" charset="-122"/>
              </a:rPr>
              <a:t>信息化建设管理：</a:t>
            </a:r>
            <a:r>
              <a:rPr lang="zh-CN" altLang="en-US" sz="2000">
                <a:solidFill>
                  <a:schemeClr val="bg1"/>
                </a:solidFill>
                <a:ea typeface="黑体" panose="02010609060101010101" pitchFamily="49" charset="-122"/>
              </a:rPr>
              <a:t>“</a:t>
            </a:r>
            <a:r>
              <a:rPr lang="zh-CN" altLang="en-US" sz="2000">
                <a:solidFill>
                  <a:schemeClr val="bg1"/>
                </a:solidFill>
                <a:latin typeface="楷体_GB2312" panose="02010609030101010101" pitchFamily="49" charset="-122"/>
                <a:ea typeface="楷体_GB2312" panose="02010609030101010101" pitchFamily="49" charset="-122"/>
              </a:rPr>
              <a:t>一把手</a:t>
            </a:r>
            <a:r>
              <a:rPr lang="zh-CN" altLang="en-US" sz="2000">
                <a:solidFill>
                  <a:schemeClr val="bg1"/>
                </a:solidFill>
                <a:ea typeface="楷体_GB2312" panose="02010609030101010101" pitchFamily="49" charset="-122"/>
              </a:rPr>
              <a:t>”</a:t>
            </a:r>
            <a:r>
              <a:rPr lang="zh-CN" altLang="en-US" sz="2000">
                <a:solidFill>
                  <a:schemeClr val="bg1"/>
                </a:solidFill>
                <a:latin typeface="楷体_GB2312" panose="02010609030101010101" pitchFamily="49" charset="-122"/>
                <a:ea typeface="楷体_GB2312" panose="02010609030101010101" pitchFamily="49" charset="-122"/>
              </a:rPr>
              <a:t>原则，由公司总裁担任信息化建设领导小组组长，办公室设在公司信息中心</a:t>
            </a:r>
          </a:p>
        </p:txBody>
      </p:sp>
      <p:sp>
        <p:nvSpPr>
          <p:cNvPr id="8206" name="Rectangle 14"/>
          <p:cNvSpPr>
            <a:spLocks noChangeArrowheads="1"/>
          </p:cNvSpPr>
          <p:nvPr/>
        </p:nvSpPr>
        <p:spPr bwMode="auto">
          <a:xfrm>
            <a:off x="1600200" y="4148138"/>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07" name="Rectangle 15"/>
          <p:cNvSpPr>
            <a:spLocks noChangeArrowheads="1"/>
          </p:cNvSpPr>
          <p:nvPr/>
        </p:nvSpPr>
        <p:spPr bwMode="auto">
          <a:xfrm>
            <a:off x="1600200" y="28194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08" name="Rectangle 16"/>
          <p:cNvSpPr>
            <a:spLocks noChangeArrowheads="1"/>
          </p:cNvSpPr>
          <p:nvPr/>
        </p:nvSpPr>
        <p:spPr bwMode="auto">
          <a:xfrm>
            <a:off x="1600200" y="33528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09" name="Rectangle 17"/>
          <p:cNvSpPr>
            <a:spLocks noChangeArrowheads="1"/>
          </p:cNvSpPr>
          <p:nvPr/>
        </p:nvSpPr>
        <p:spPr bwMode="auto">
          <a:xfrm>
            <a:off x="1600200" y="4924425"/>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10" name="Rectangle 18"/>
          <p:cNvSpPr>
            <a:spLocks noChangeArrowheads="1"/>
          </p:cNvSpPr>
          <p:nvPr/>
        </p:nvSpPr>
        <p:spPr bwMode="auto">
          <a:xfrm>
            <a:off x="1600200" y="542925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11" name="Rectangle 19"/>
          <p:cNvSpPr>
            <a:spLocks noChangeArrowheads="1"/>
          </p:cNvSpPr>
          <p:nvPr/>
        </p:nvSpPr>
        <p:spPr bwMode="auto">
          <a:xfrm>
            <a:off x="1600200" y="5943600"/>
            <a:ext cx="228600" cy="228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609600" y="517525"/>
            <a:ext cx="52641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000">
                <a:solidFill>
                  <a:schemeClr val="bg1"/>
                </a:solidFill>
                <a:ea typeface="华文隶书" panose="02010800040101010101" pitchFamily="2" charset="-122"/>
              </a:rPr>
              <a:t>主要生产经营活动分析</a:t>
            </a:r>
          </a:p>
        </p:txBody>
      </p:sp>
      <p:grpSp>
        <p:nvGrpSpPr>
          <p:cNvPr id="11318" name="Group 54"/>
          <p:cNvGrpSpPr>
            <a:grpSpLocks/>
          </p:cNvGrpSpPr>
          <p:nvPr/>
        </p:nvGrpSpPr>
        <p:grpSpPr bwMode="auto">
          <a:xfrm>
            <a:off x="762000" y="1981200"/>
            <a:ext cx="5105400" cy="3201988"/>
            <a:chOff x="480" y="1248"/>
            <a:chExt cx="3216" cy="2017"/>
          </a:xfrm>
        </p:grpSpPr>
        <p:sp>
          <p:nvSpPr>
            <p:cNvPr id="11313" name="Rectangle 49"/>
            <p:cNvSpPr>
              <a:spLocks noChangeArrowheads="1"/>
            </p:cNvSpPr>
            <p:nvPr/>
          </p:nvSpPr>
          <p:spPr bwMode="auto">
            <a:xfrm>
              <a:off x="480" y="1248"/>
              <a:ext cx="3216" cy="1824"/>
            </a:xfrm>
            <a:prstGeom prst="rect">
              <a:avLst/>
            </a:prstGeom>
            <a:solidFill>
              <a:srgbClr val="FF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zh-CN" altLang="en-US"/>
            </a:p>
          </p:txBody>
        </p:sp>
        <p:grpSp>
          <p:nvGrpSpPr>
            <p:cNvPr id="11290" name="Group 26"/>
            <p:cNvGrpSpPr>
              <a:grpSpLocks/>
            </p:cNvGrpSpPr>
            <p:nvPr/>
          </p:nvGrpSpPr>
          <p:grpSpPr bwMode="auto">
            <a:xfrm>
              <a:off x="528" y="1344"/>
              <a:ext cx="3148" cy="1921"/>
              <a:chOff x="1965" y="2667"/>
              <a:chExt cx="7870" cy="4802"/>
            </a:xfrm>
          </p:grpSpPr>
          <p:sp>
            <p:nvSpPr>
              <p:cNvPr id="11291" name="Text Box 27"/>
              <p:cNvSpPr txBox="1">
                <a:spLocks noChangeArrowheads="1"/>
              </p:cNvSpPr>
              <p:nvPr/>
            </p:nvSpPr>
            <p:spPr bwMode="auto">
              <a:xfrm>
                <a:off x="2711" y="6934"/>
                <a:ext cx="632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a:p>
                <a:endParaRPr lang="en-US" altLang="zh-CN" sz="1000">
                  <a:latin typeface="宋体" panose="02010600030101010101" pitchFamily="2" charset="-122"/>
                </a:endParaRPr>
              </a:p>
            </p:txBody>
          </p:sp>
          <p:sp>
            <p:nvSpPr>
              <p:cNvPr id="11292" name="AutoShape 28"/>
              <p:cNvSpPr>
                <a:spLocks noChangeArrowheads="1"/>
              </p:cNvSpPr>
              <p:nvPr/>
            </p:nvSpPr>
            <p:spPr bwMode="auto">
              <a:xfrm>
                <a:off x="1965" y="2667"/>
                <a:ext cx="3910" cy="868"/>
              </a:xfrm>
              <a:prstGeom prst="flowChartAlternateProcess">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3" name="Text Box 29"/>
              <p:cNvSpPr txBox="1">
                <a:spLocks noChangeArrowheads="1"/>
              </p:cNvSpPr>
              <p:nvPr/>
            </p:nvSpPr>
            <p:spPr bwMode="auto">
              <a:xfrm>
                <a:off x="2140" y="2841"/>
                <a:ext cx="3677"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p>
                <a:r>
                  <a:rPr lang="zh-CN" altLang="en-US" sz="1000">
                    <a:latin typeface="宋体" panose="02010600030101010101" pitchFamily="2" charset="-122"/>
                  </a:rPr>
                  <a:t>中国石油的生产和成本计划</a:t>
                </a: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294" name="AutoShape 30"/>
              <p:cNvSpPr>
                <a:spLocks noChangeArrowheads="1"/>
              </p:cNvSpPr>
              <p:nvPr/>
            </p:nvSpPr>
            <p:spPr bwMode="auto">
              <a:xfrm>
                <a:off x="6256" y="2669"/>
                <a:ext cx="3409" cy="791"/>
              </a:xfrm>
              <a:prstGeom prst="flowChartAlternateProcess">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5" name="Text Box 31"/>
              <p:cNvSpPr txBox="1">
                <a:spLocks noChangeArrowheads="1"/>
              </p:cNvSpPr>
              <p:nvPr/>
            </p:nvSpPr>
            <p:spPr bwMode="auto">
              <a:xfrm>
                <a:off x="6426" y="2827"/>
                <a:ext cx="3069" cy="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p>
                <a:r>
                  <a:rPr lang="zh-CN" altLang="en-US" sz="1000">
                    <a:latin typeface="宋体" panose="02010600030101010101" pitchFamily="2" charset="-122"/>
                  </a:rPr>
                  <a:t>销售任务完成情况</a:t>
                </a: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296" name="Rectangle 32"/>
              <p:cNvSpPr>
                <a:spLocks noChangeArrowheads="1"/>
              </p:cNvSpPr>
              <p:nvPr/>
            </p:nvSpPr>
            <p:spPr bwMode="auto">
              <a:xfrm>
                <a:off x="1994" y="3704"/>
                <a:ext cx="7765" cy="304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a:p>
                <a:pPr algn="just"/>
                <a:endParaRPr lang="en-US" altLang="zh-CN" sz="1000"/>
              </a:p>
            </p:txBody>
          </p:sp>
          <p:sp>
            <p:nvSpPr>
              <p:cNvPr id="11297" name="Text Box 33"/>
              <p:cNvSpPr txBox="1">
                <a:spLocks noChangeArrowheads="1"/>
              </p:cNvSpPr>
              <p:nvPr/>
            </p:nvSpPr>
            <p:spPr bwMode="auto">
              <a:xfrm>
                <a:off x="6025" y="4238"/>
                <a:ext cx="1651" cy="229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nSpc>
                    <a:spcPct val="128000"/>
                  </a:lnSpc>
                </a:pPr>
                <a:endParaRPr lang="en-US" altLang="zh-CN" sz="1000"/>
              </a:p>
              <a:p>
                <a:pPr>
                  <a:lnSpc>
                    <a:spcPct val="128000"/>
                  </a:lnSpc>
                </a:pPr>
                <a:endParaRPr lang="en-US" altLang="zh-CN" sz="1000"/>
              </a:p>
              <a:p>
                <a:pPr algn="just">
                  <a:lnSpc>
                    <a:spcPct val="88000"/>
                  </a:lnSpc>
                </a:pPr>
                <a:r>
                  <a:rPr lang="zh-CN" altLang="en-US" sz="900">
                    <a:latin typeface="仿宋_GB2312" panose="02010609030101010101" pitchFamily="49" charset="-122"/>
                  </a:rPr>
                  <a:t>油气藏评价、编制开发规划和新区建设、老区改造、三次采油</a:t>
                </a:r>
                <a:r>
                  <a:rPr lang="zh-CN" altLang="en-US" sz="900">
                    <a:latin typeface="宋体" panose="02010600030101010101" pitchFamily="2" charset="-122"/>
                  </a:rPr>
                  <a:t>和</a:t>
                </a:r>
                <a:r>
                  <a:rPr lang="zh-CN" altLang="en-US" sz="900">
                    <a:latin typeface="仿宋_GB2312" panose="02010609030101010101" pitchFamily="49" charset="-122"/>
                  </a:rPr>
                  <a:t>综合调整方案、油田监测、以及开发生产管理。</a:t>
                </a:r>
                <a:endParaRPr lang="zh-CN" altLang="en-US" sz="900">
                  <a:latin typeface="宋体" panose="02010600030101010101" pitchFamily="2" charset="-122"/>
                </a:endParaRP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298" name="Text Box 34"/>
              <p:cNvSpPr txBox="1">
                <a:spLocks noChangeArrowheads="1"/>
              </p:cNvSpPr>
              <p:nvPr/>
            </p:nvSpPr>
            <p:spPr bwMode="auto">
              <a:xfrm>
                <a:off x="8040" y="4238"/>
                <a:ext cx="1560" cy="227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a:endParaRPr lang="en-US" altLang="zh-CN" sz="1000"/>
              </a:p>
              <a:p>
                <a:pPr>
                  <a:lnSpc>
                    <a:spcPct val="88000"/>
                  </a:lnSpc>
                </a:pPr>
                <a:endParaRPr lang="en-US" altLang="zh-CN" sz="900">
                  <a:latin typeface="宋体" panose="02010600030101010101" pitchFamily="2" charset="-122"/>
                </a:endParaRPr>
              </a:p>
              <a:p>
                <a:pPr algn="just">
                  <a:lnSpc>
                    <a:spcPct val="88000"/>
                  </a:lnSpc>
                </a:pPr>
                <a:endParaRPr lang="en-US" altLang="zh-CN" sz="900">
                  <a:latin typeface="宋体" panose="02010600030101010101" pitchFamily="2" charset="-122"/>
                </a:endParaRPr>
              </a:p>
              <a:p>
                <a:pPr algn="just">
                  <a:lnSpc>
                    <a:spcPct val="88000"/>
                  </a:lnSpc>
                </a:pPr>
                <a:r>
                  <a:rPr lang="zh-CN" altLang="en-US" sz="900">
                    <a:latin typeface="宋体" panose="02010600030101010101" pitchFamily="2" charset="-122"/>
                  </a:rPr>
                  <a:t>原油的计量、存储与外输外运管理工作，负责油田成品油的销售、原油成品油价格市场分析及预测。</a:t>
                </a: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299" name="Text Box 35"/>
              <p:cNvSpPr txBox="1">
                <a:spLocks noChangeArrowheads="1"/>
              </p:cNvSpPr>
              <p:nvPr/>
            </p:nvSpPr>
            <p:spPr bwMode="auto">
              <a:xfrm>
                <a:off x="4085" y="4238"/>
                <a:ext cx="1560" cy="229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zh-CN" altLang="en-US" sz="1200">
                    <a:latin typeface="宋体" panose="02010600030101010101" pitchFamily="2" charset="-122"/>
                  </a:rPr>
                  <a:t>勘探开发</a:t>
                </a:r>
              </a:p>
              <a:p>
                <a:r>
                  <a:rPr lang="zh-CN" altLang="en-US" sz="1200">
                    <a:latin typeface="宋体" panose="02010600030101010101" pitchFamily="2" charset="-122"/>
                  </a:rPr>
                  <a:t>一体化</a:t>
                </a:r>
                <a:endParaRPr lang="zh-CN" altLang="en-US" sz="1000">
                  <a:latin typeface="宋体" panose="02010600030101010101" pitchFamily="2" charset="-122"/>
                </a:endParaRPr>
              </a:p>
              <a:p>
                <a:pPr algn="just"/>
                <a:r>
                  <a:rPr lang="zh-CN" altLang="en-US" sz="900">
                    <a:latin typeface="宋体" panose="02010600030101010101" pitchFamily="2" charset="-122"/>
                  </a:rPr>
                  <a:t>详探评价阶段包括</a:t>
                </a:r>
                <a:r>
                  <a:rPr lang="zh-CN" altLang="en-US" sz="900">
                    <a:latin typeface="仿宋_GB2312" panose="02010609030101010101" pitchFamily="49" charset="-122"/>
                  </a:rPr>
                  <a:t>勘探油气藏评价、开发前期评价，</a:t>
                </a:r>
                <a:r>
                  <a:rPr lang="zh-CN" altLang="en-US" sz="900">
                    <a:latin typeface="宋体" panose="02010600030101010101" pitchFamily="2" charset="-122"/>
                  </a:rPr>
                  <a:t>提交</a:t>
                </a:r>
                <a:r>
                  <a:rPr lang="zh-CN" altLang="en-US" sz="900">
                    <a:latin typeface="仿宋_GB2312" panose="02010609030101010101" pitchFamily="49" charset="-122"/>
                  </a:rPr>
                  <a:t>探明储量和编制产能方案。</a:t>
                </a:r>
              </a:p>
              <a:p>
                <a:pPr>
                  <a:lnSpc>
                    <a:spcPct val="128000"/>
                  </a:lnSpc>
                </a:pPr>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300" name="Line 36"/>
              <p:cNvSpPr>
                <a:spLocks noChangeShapeType="1"/>
              </p:cNvSpPr>
              <p:nvPr/>
            </p:nvSpPr>
            <p:spPr bwMode="auto">
              <a:xfrm flipH="1">
                <a:off x="2830" y="3531"/>
                <a:ext cx="0" cy="693"/>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1" name="Line 37"/>
              <p:cNvSpPr>
                <a:spLocks noChangeShapeType="1"/>
              </p:cNvSpPr>
              <p:nvPr/>
            </p:nvSpPr>
            <p:spPr bwMode="auto">
              <a:xfrm flipV="1">
                <a:off x="3685" y="4858"/>
                <a:ext cx="360" cy="6"/>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2" name="Line 38"/>
              <p:cNvSpPr>
                <a:spLocks noChangeShapeType="1"/>
              </p:cNvSpPr>
              <p:nvPr/>
            </p:nvSpPr>
            <p:spPr bwMode="auto">
              <a:xfrm flipV="1">
                <a:off x="5645" y="4858"/>
                <a:ext cx="360" cy="6"/>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3" name="Line 39"/>
              <p:cNvSpPr>
                <a:spLocks noChangeShapeType="1"/>
              </p:cNvSpPr>
              <p:nvPr/>
            </p:nvSpPr>
            <p:spPr bwMode="auto">
              <a:xfrm flipV="1">
                <a:off x="7675" y="4859"/>
                <a:ext cx="360" cy="5"/>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4" name="Text Box 40"/>
              <p:cNvSpPr txBox="1">
                <a:spLocks noChangeArrowheads="1"/>
              </p:cNvSpPr>
              <p:nvPr/>
            </p:nvSpPr>
            <p:spPr bwMode="auto">
              <a:xfrm>
                <a:off x="2125" y="4238"/>
                <a:ext cx="1560" cy="2319"/>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tLang="zh-CN" sz="2200"/>
              </a:p>
              <a:p>
                <a:pPr algn="just">
                  <a:lnSpc>
                    <a:spcPct val="96000"/>
                  </a:lnSpc>
                </a:pPr>
                <a:endParaRPr lang="en-US" altLang="zh-CN" sz="900"/>
              </a:p>
              <a:p>
                <a:pPr algn="just"/>
                <a:r>
                  <a:rPr lang="zh-CN" altLang="en-US" sz="900">
                    <a:latin typeface="宋体" panose="02010600030101010101" pitchFamily="2" charset="-122"/>
                  </a:rPr>
                  <a:t>预探发现阶段包括大区域、盆地、区带和圈闭勘探阶段，提交预测和控制储量。</a:t>
                </a:r>
              </a:p>
              <a:p>
                <a:pPr algn="just"/>
                <a:endParaRPr lang="zh-CN" altLang="en-US" sz="1000">
                  <a:latin typeface="仿宋_GB2312" panose="02010609030101010101" pitchFamily="49" charset="-122"/>
                </a:endParaRP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305" name="Line 41"/>
              <p:cNvSpPr>
                <a:spLocks noChangeShapeType="1"/>
              </p:cNvSpPr>
              <p:nvPr/>
            </p:nvSpPr>
            <p:spPr bwMode="auto">
              <a:xfrm flipH="1" flipV="1">
                <a:off x="8755" y="3454"/>
                <a:ext cx="0" cy="812"/>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6" name="Line 42"/>
              <p:cNvSpPr>
                <a:spLocks noChangeShapeType="1"/>
              </p:cNvSpPr>
              <p:nvPr/>
            </p:nvSpPr>
            <p:spPr bwMode="auto">
              <a:xfrm>
                <a:off x="2131" y="4938"/>
                <a:ext cx="15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7" name="Line 43"/>
              <p:cNvSpPr>
                <a:spLocks noChangeShapeType="1"/>
              </p:cNvSpPr>
              <p:nvPr/>
            </p:nvSpPr>
            <p:spPr bwMode="auto">
              <a:xfrm>
                <a:off x="4081" y="4938"/>
                <a:ext cx="15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8" name="Line 44"/>
              <p:cNvSpPr>
                <a:spLocks noChangeShapeType="1"/>
              </p:cNvSpPr>
              <p:nvPr/>
            </p:nvSpPr>
            <p:spPr bwMode="auto">
              <a:xfrm>
                <a:off x="6071" y="4938"/>
                <a:ext cx="15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09" name="Line 45"/>
              <p:cNvSpPr>
                <a:spLocks noChangeShapeType="1"/>
              </p:cNvSpPr>
              <p:nvPr/>
            </p:nvSpPr>
            <p:spPr bwMode="auto">
              <a:xfrm>
                <a:off x="8041" y="4938"/>
                <a:ext cx="15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310" name="Text Box 46"/>
              <p:cNvSpPr txBox="1">
                <a:spLocks noChangeArrowheads="1"/>
              </p:cNvSpPr>
              <p:nvPr/>
            </p:nvSpPr>
            <p:spPr bwMode="auto">
              <a:xfrm>
                <a:off x="2580" y="4396"/>
                <a:ext cx="1185" cy="4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zh-CN" altLang="en-US" sz="1200">
                    <a:latin typeface="宋体" panose="02010600030101010101" pitchFamily="2" charset="-122"/>
                  </a:rPr>
                  <a:t>勘 探</a:t>
                </a: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zh-CN" altLang="en-US" sz="1000">
                  <a:latin typeface="宋体" panose="02010600030101010101" pitchFamily="2" charset="-122"/>
                </a:endParaRPr>
              </a:p>
              <a:p>
                <a:pPr algn="just"/>
                <a:endParaRPr lang="en-US" altLang="zh-CN" sz="1000">
                  <a:latin typeface="宋体" panose="02010600030101010101" pitchFamily="2" charset="-122"/>
                </a:endParaRPr>
              </a:p>
            </p:txBody>
          </p:sp>
          <p:sp>
            <p:nvSpPr>
              <p:cNvPr id="11311" name="Text Box 47"/>
              <p:cNvSpPr txBox="1">
                <a:spLocks noChangeArrowheads="1"/>
              </p:cNvSpPr>
              <p:nvPr/>
            </p:nvSpPr>
            <p:spPr bwMode="auto">
              <a:xfrm>
                <a:off x="6509" y="4435"/>
                <a:ext cx="1200" cy="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zh-CN" altLang="en-US" sz="1200">
                    <a:latin typeface="宋体" panose="02010600030101010101" pitchFamily="2" charset="-122"/>
                  </a:rPr>
                  <a:t>开 发</a:t>
                </a: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sp>
            <p:nvSpPr>
              <p:cNvPr id="11312" name="Text Box 48"/>
              <p:cNvSpPr txBox="1">
                <a:spLocks noChangeArrowheads="1"/>
              </p:cNvSpPr>
              <p:nvPr/>
            </p:nvSpPr>
            <p:spPr bwMode="auto">
              <a:xfrm>
                <a:off x="8335" y="4400"/>
                <a:ext cx="1500" cy="4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a:r>
                  <a:rPr lang="zh-CN" altLang="en-US" sz="1200">
                    <a:latin typeface="宋体" panose="02010600030101010101" pitchFamily="2" charset="-122"/>
                  </a:rPr>
                  <a:t>储运销售</a:t>
                </a:r>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zh-CN" altLang="en-US" sz="1000"/>
              </a:p>
              <a:p>
                <a:pPr algn="just"/>
                <a:endParaRPr lang="en-US" altLang="zh-CN" sz="1000"/>
              </a:p>
            </p:txBody>
          </p:sp>
        </p:grpSp>
      </p:grpSp>
      <p:sp>
        <p:nvSpPr>
          <p:cNvPr id="11315" name="Rectangle 51"/>
          <p:cNvSpPr>
            <a:spLocks noChangeArrowheads="1"/>
          </p:cNvSpPr>
          <p:nvPr/>
        </p:nvSpPr>
        <p:spPr bwMode="auto">
          <a:xfrm>
            <a:off x="6248400" y="3352800"/>
            <a:ext cx="2590800" cy="264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pPr>
            <a:r>
              <a:rPr lang="zh-CN" altLang="en-US">
                <a:solidFill>
                  <a:schemeClr val="bg1"/>
                </a:solidFill>
              </a:rPr>
              <a:t>油气勘探</a:t>
            </a:r>
          </a:p>
          <a:p>
            <a:pPr algn="l">
              <a:spcBef>
                <a:spcPct val="50000"/>
              </a:spcBef>
            </a:pPr>
            <a:r>
              <a:rPr lang="zh-CN" altLang="en-US">
                <a:solidFill>
                  <a:schemeClr val="bg1"/>
                </a:solidFill>
              </a:rPr>
              <a:t>勘探开发一体化</a:t>
            </a:r>
          </a:p>
          <a:p>
            <a:pPr algn="l">
              <a:spcBef>
                <a:spcPct val="50000"/>
              </a:spcBef>
            </a:pPr>
            <a:r>
              <a:rPr lang="zh-CN" altLang="en-US">
                <a:solidFill>
                  <a:schemeClr val="bg1"/>
                </a:solidFill>
              </a:rPr>
              <a:t>油气开发</a:t>
            </a:r>
          </a:p>
          <a:p>
            <a:pPr algn="l">
              <a:spcBef>
                <a:spcPct val="50000"/>
              </a:spcBef>
            </a:pPr>
            <a:r>
              <a:rPr lang="zh-CN" altLang="en-US">
                <a:solidFill>
                  <a:schemeClr val="bg1"/>
                </a:solidFill>
              </a:rPr>
              <a:t>储运销售</a:t>
            </a:r>
          </a:p>
          <a:p>
            <a:pPr algn="l">
              <a:spcBef>
                <a:spcPct val="50000"/>
              </a:spcBef>
            </a:pPr>
            <a:r>
              <a:rPr lang="zh-CN" altLang="en-US">
                <a:solidFill>
                  <a:schemeClr val="bg1"/>
                </a:solidFill>
              </a:rPr>
              <a:t>经营管理</a:t>
            </a:r>
          </a:p>
        </p:txBody>
      </p:sp>
      <p:sp>
        <p:nvSpPr>
          <p:cNvPr id="11317" name="Rectangle 53"/>
          <p:cNvSpPr>
            <a:spLocks noChangeArrowheads="1"/>
          </p:cNvSpPr>
          <p:nvPr/>
        </p:nvSpPr>
        <p:spPr bwMode="auto">
          <a:xfrm>
            <a:off x="6248400" y="2286000"/>
            <a:ext cx="1600200" cy="838200"/>
          </a:xfrm>
          <a:prstGeom prst="rect">
            <a:avLst/>
          </a:prstGeom>
          <a:solidFill>
            <a:schemeClr val="accent2"/>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r>
              <a:rPr lang="zh-CN" altLang="en-US" b="1">
                <a:solidFill>
                  <a:schemeClr val="bg1"/>
                </a:solidFill>
                <a:ea typeface="楷体_GB2312" panose="02010609030101010101" pitchFamily="49" charset="-122"/>
              </a:rPr>
              <a:t>主要生产</a:t>
            </a:r>
          </a:p>
          <a:p>
            <a:r>
              <a:rPr lang="zh-CN" altLang="en-US" b="1">
                <a:solidFill>
                  <a:schemeClr val="bg1"/>
                </a:solidFill>
                <a:ea typeface="楷体_GB2312" panose="02010609030101010101" pitchFamily="49" charset="-122"/>
              </a:rPr>
              <a:t>经营活动</a:t>
            </a:r>
          </a:p>
        </p:txBody>
      </p:sp>
      <p:sp>
        <p:nvSpPr>
          <p:cNvPr id="11319" name="Rectangle 55"/>
          <p:cNvSpPr>
            <a:spLocks noChangeArrowheads="1"/>
          </p:cNvSpPr>
          <p:nvPr/>
        </p:nvSpPr>
        <p:spPr bwMode="auto">
          <a:xfrm>
            <a:off x="2794000" y="2765425"/>
            <a:ext cx="99695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1600">
                <a:latin typeface="楷体_GB2312" panose="02010609030101010101" pitchFamily="49" charset="-122"/>
                <a:ea typeface="楷体_GB2312" panose="02010609030101010101" pitchFamily="49" charset="-122"/>
              </a:rPr>
              <a:t>经营管理</a:t>
            </a:r>
          </a:p>
        </p:txBody>
      </p:sp>
    </p:spTree>
  </p:cSld>
  <p:clrMapOvr>
    <a:masterClrMapping/>
  </p:clrMapOvr>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1053</TotalTime>
  <Words>2757</Words>
  <Application>Microsoft Office PowerPoint</Application>
  <PresentationFormat>全屏显示(4:3)</PresentationFormat>
  <Paragraphs>1211</Paragraphs>
  <Slides>54</Slides>
  <Notes>0</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2</vt:i4>
      </vt:variant>
      <vt:variant>
        <vt:lpstr>幻灯片标题</vt:lpstr>
      </vt:variant>
      <vt:variant>
        <vt:i4>54</vt:i4>
      </vt:variant>
    </vt:vector>
  </HeadingPairs>
  <TitlesOfParts>
    <vt:vector size="70" baseType="lpstr">
      <vt:lpstr>Times New Roman</vt:lpstr>
      <vt:lpstr>宋体</vt:lpstr>
      <vt:lpstr>华文隶书</vt:lpstr>
      <vt:lpstr>黑体</vt:lpstr>
      <vt:lpstr>Wingdings</vt:lpstr>
      <vt:lpstr>楷体_GB2312</vt:lpstr>
      <vt:lpstr>Impact</vt:lpstr>
      <vt:lpstr>华文中宋</vt:lpstr>
      <vt:lpstr>仿宋_GB2312</vt:lpstr>
      <vt:lpstr>华文新魏</vt:lpstr>
      <vt:lpstr>Arial Unicode MS</vt:lpstr>
      <vt:lpstr>Monotype Corsiva</vt:lpstr>
      <vt:lpstr>华文细黑</vt:lpstr>
      <vt:lpstr>默认设计模板</vt:lpstr>
      <vt:lpstr>Adobe Photoshop Image</vt:lpstr>
      <vt:lpstr>Microsoft Graph 2000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Wang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Arthur</dc:creator>
  <cp:lastModifiedBy>W</cp:lastModifiedBy>
  <cp:revision>278</cp:revision>
  <dcterms:created xsi:type="dcterms:W3CDTF">2003-07-03T11:13:08Z</dcterms:created>
  <dcterms:modified xsi:type="dcterms:W3CDTF">2025-11-11T07:43:51Z</dcterms:modified>
</cp:coreProperties>
</file>