
<file path=[Content_Types].xml><?xml version="1.0" encoding="utf-8"?>
<Types xmlns="http://schemas.openxmlformats.org/package/2006/content-types">
  <Default Extension="png" ContentType="image/png"/>
  <Default Extension="jpeg" ContentType="image/jpeg"/>
  <Default Extension="webp" ContentType="image/webp"/>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96.webp" ContentType="image/jpe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5"/>
  </p:notesMasterIdLst>
  <p:handoutMasterIdLst>
    <p:handoutMasterId r:id="rId86"/>
  </p:handoutMasterIdLst>
  <p:sldIdLst>
    <p:sldId id="823" r:id="rId2"/>
    <p:sldId id="1307" r:id="rId3"/>
    <p:sldId id="1308" r:id="rId4"/>
    <p:sldId id="1309" r:id="rId5"/>
    <p:sldId id="1310" r:id="rId6"/>
    <p:sldId id="1311" r:id="rId7"/>
    <p:sldId id="1312" r:id="rId8"/>
    <p:sldId id="1313" r:id="rId9"/>
    <p:sldId id="1314" r:id="rId10"/>
    <p:sldId id="1315" r:id="rId11"/>
    <p:sldId id="1316" r:id="rId12"/>
    <p:sldId id="1317" r:id="rId13"/>
    <p:sldId id="1318" r:id="rId14"/>
    <p:sldId id="1319" r:id="rId15"/>
    <p:sldId id="1320" r:id="rId16"/>
    <p:sldId id="1321" r:id="rId17"/>
    <p:sldId id="1322" r:id="rId18"/>
    <p:sldId id="1323" r:id="rId19"/>
    <p:sldId id="1324" r:id="rId20"/>
    <p:sldId id="1325" r:id="rId21"/>
    <p:sldId id="1326" r:id="rId22"/>
    <p:sldId id="1327" r:id="rId23"/>
    <p:sldId id="1328" r:id="rId24"/>
    <p:sldId id="1329" r:id="rId25"/>
    <p:sldId id="1330" r:id="rId26"/>
    <p:sldId id="1331" r:id="rId27"/>
    <p:sldId id="1332" r:id="rId28"/>
    <p:sldId id="1333" r:id="rId29"/>
    <p:sldId id="1334" r:id="rId30"/>
    <p:sldId id="1335" r:id="rId31"/>
    <p:sldId id="1336" r:id="rId32"/>
    <p:sldId id="1337" r:id="rId33"/>
    <p:sldId id="1338" r:id="rId34"/>
    <p:sldId id="1339" r:id="rId35"/>
    <p:sldId id="1340" r:id="rId36"/>
    <p:sldId id="1341" r:id="rId37"/>
    <p:sldId id="1342" r:id="rId38"/>
    <p:sldId id="1343" r:id="rId39"/>
    <p:sldId id="1344" r:id="rId40"/>
    <p:sldId id="1345" r:id="rId41"/>
    <p:sldId id="1346" r:id="rId42"/>
    <p:sldId id="1347" r:id="rId43"/>
    <p:sldId id="1348" r:id="rId44"/>
    <p:sldId id="1349" r:id="rId45"/>
    <p:sldId id="1350" r:id="rId46"/>
    <p:sldId id="1351" r:id="rId47"/>
    <p:sldId id="1352" r:id="rId48"/>
    <p:sldId id="1353" r:id="rId49"/>
    <p:sldId id="1354" r:id="rId50"/>
    <p:sldId id="1355" r:id="rId51"/>
    <p:sldId id="1356" r:id="rId52"/>
    <p:sldId id="1357" r:id="rId53"/>
    <p:sldId id="1358" r:id="rId54"/>
    <p:sldId id="1359" r:id="rId55"/>
    <p:sldId id="1360" r:id="rId56"/>
    <p:sldId id="1361" r:id="rId57"/>
    <p:sldId id="1362" r:id="rId58"/>
    <p:sldId id="1363" r:id="rId59"/>
    <p:sldId id="1364" r:id="rId60"/>
    <p:sldId id="1365" r:id="rId61"/>
    <p:sldId id="1366" r:id="rId62"/>
    <p:sldId id="1367" r:id="rId63"/>
    <p:sldId id="1368" r:id="rId64"/>
    <p:sldId id="1369" r:id="rId65"/>
    <p:sldId id="1370" r:id="rId66"/>
    <p:sldId id="1371" r:id="rId67"/>
    <p:sldId id="1372" r:id="rId68"/>
    <p:sldId id="1373" r:id="rId69"/>
    <p:sldId id="1374" r:id="rId70"/>
    <p:sldId id="1375" r:id="rId71"/>
    <p:sldId id="1376" r:id="rId72"/>
    <p:sldId id="1377" r:id="rId73"/>
    <p:sldId id="1378" r:id="rId74"/>
    <p:sldId id="1379" r:id="rId75"/>
    <p:sldId id="1380" r:id="rId76"/>
    <p:sldId id="1381" r:id="rId77"/>
    <p:sldId id="1382" r:id="rId78"/>
    <p:sldId id="1383" r:id="rId79"/>
    <p:sldId id="1384" r:id="rId80"/>
    <p:sldId id="1385" r:id="rId81"/>
    <p:sldId id="1386" r:id="rId82"/>
    <p:sldId id="1387" r:id="rId83"/>
    <p:sldId id="1306" r:id="rId84"/>
  </p:sldIdLst>
  <p:sldSz cx="9144000" cy="5143500" type="screen16x9"/>
  <p:notesSz cx="6858000" cy="9144000"/>
  <p:embeddedFontLst>
    <p:embeddedFont>
      <p:font typeface="方正粗宋简体" panose="03000509000000000000" pitchFamily="65" charset="-122"/>
      <p:regular r:id="rId87"/>
    </p:embeddedFont>
    <p:embeddedFont>
      <p:font typeface="楷体" panose="02010609060101010101" pitchFamily="49" charset="-122"/>
      <p:regular r:id="rId88"/>
    </p:embeddedFont>
    <p:embeddedFont>
      <p:font typeface="幼圆" panose="02010509060101010101" pitchFamily="49" charset="-122"/>
      <p:regular r:id="rId89"/>
    </p:embeddedFont>
    <p:embeddedFont>
      <p:font typeface="Arial Black" panose="020B0A04020102020204" pitchFamily="34" charset="0"/>
      <p:bold r:id="rId90"/>
    </p:embeddedFont>
    <p:embeddedFont>
      <p:font typeface="Arial Narrow" panose="020B0606020202030204" pitchFamily="34" charset="0"/>
      <p:regular r:id="rId91"/>
      <p:bold r:id="rId92"/>
      <p:italic r:id="rId93"/>
      <p:boldItalic r:id="rId94"/>
    </p:embeddedFont>
    <p:embeddedFont>
      <p:font typeface="方正超粗黑简体" panose="03000509000000000000" pitchFamily="65" charset="-122"/>
      <p:regular r:id="rId95"/>
    </p:embeddedFont>
  </p:embeddedFontLst>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9900"/>
    <a:srgbClr val="FF5050"/>
    <a:srgbClr val="0099FF"/>
    <a:srgbClr val="3399FF"/>
    <a:srgbClr val="FFCC00"/>
    <a:srgbClr val="FF6600"/>
    <a:srgbClr val="00CCFF"/>
    <a:srgbClr val="0066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23" autoAdjust="0"/>
    <p:restoredTop sz="45526" autoAdjust="0"/>
  </p:normalViewPr>
  <p:slideViewPr>
    <p:cSldViewPr>
      <p:cViewPr varScale="1">
        <p:scale>
          <a:sx n="148" d="100"/>
          <a:sy n="148" d="100"/>
        </p:scale>
        <p:origin x="408" y="108"/>
      </p:cViewPr>
      <p:guideLst>
        <p:guide orient="horz" pos="1620"/>
        <p:guide pos="2880"/>
      </p:guideLst>
    </p:cSldViewPr>
  </p:slideViewPr>
  <p:notesTextViewPr>
    <p:cViewPr>
      <p:scale>
        <a:sx n="1" d="1"/>
        <a:sy n="1" d="1"/>
      </p:scale>
      <p:origin x="0" y="0"/>
    </p:cViewPr>
  </p:notesTextViewPr>
  <p:sorterViewPr>
    <p:cViewPr>
      <p:scale>
        <a:sx n="100" d="100"/>
        <a:sy n="100" d="100"/>
      </p:scale>
      <p:origin x="0" y="-84888"/>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font" Target="fonts/font3.fntdata"/><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1.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font" Target="fonts/font4.fntdata"/><Relationship Id="rId95"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93" Type="http://schemas.openxmlformats.org/officeDocument/2006/relationships/font" Target="fonts/font7.fntdata"/><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font" Target="fonts/font2.fntdata"/><Relationship Id="rId91" Type="http://schemas.openxmlformats.org/officeDocument/2006/relationships/font" Target="fonts/font5.fntdata"/><Relationship Id="rId96"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94" Type="http://schemas.openxmlformats.org/officeDocument/2006/relationships/font" Target="fonts/font8.fntdata"/><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6B0C5D-F831-4BC2-820B-768ACB865CA0}" type="doc">
      <dgm:prSet loTypeId="urn:microsoft.com/office/officeart/2005/8/layout/cycle2" loCatId="cycle" qsTypeId="urn:microsoft.com/office/officeart/2005/8/quickstyle/simple4" qsCatId="simple" csTypeId="urn:microsoft.com/office/officeart/2005/8/colors/colorful2" csCatId="colorful" phldr="1"/>
      <dgm:spPr/>
      <dgm:t>
        <a:bodyPr/>
        <a:lstStyle/>
        <a:p>
          <a:endParaRPr lang="zh-CN" altLang="en-US"/>
        </a:p>
      </dgm:t>
    </dgm:pt>
    <dgm:pt modelId="{C275246E-CDF5-433E-8687-2ABF50C90EA4}">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学习</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理解</a:t>
          </a:r>
        </a:p>
      </dgm:t>
    </dgm:pt>
    <dgm:pt modelId="{A2C8CC2C-8F44-4BA5-9AAE-A6D066CDCD68}" type="parTrans" cxnId="{1294FE79-F0F5-417C-911E-A64D10CE52C6}">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BB41E319-1743-48A6-BD0A-A4BCB0B36805}" type="sibTrans" cxnId="{1294FE79-F0F5-417C-911E-A64D10CE52C6}">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A2B75F71-B4E4-46F1-BB3B-51624D76D9B3}">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2</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序参量</a:t>
          </a:r>
        </a:p>
      </dgm:t>
    </dgm:pt>
    <dgm:pt modelId="{5874FBED-74C7-4BAB-B850-619F7CCE601D}" type="parTrans" cxnId="{6B3E195A-68E6-44ED-A114-403AFE8121A2}">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BC401AE9-B63A-4F13-A932-10D15725355C}" type="sibTrans" cxnId="{6B3E195A-68E6-44ED-A114-403AFE8121A2}">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5EB04FD5-F920-4B7C-9664-4D1B1223E4D4}">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4</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动力学</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分析</a:t>
          </a:r>
        </a:p>
      </dgm:t>
    </dgm:pt>
    <dgm:pt modelId="{526B97AD-D98E-42E6-B8A8-CF5CEBF90E4B}" type="parTrans" cxnId="{C20C8D9F-A617-4D6E-8CC3-E93E7D0F2D93}">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E67B15A0-48CD-4F86-B33D-97D48AB21A67}" type="sibTrans" cxnId="{C20C8D9F-A617-4D6E-8CC3-E93E7D0F2D93}">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4A7DB268-19E5-4B0E-B988-6EFF20BE3FB9}">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5</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确定目标</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路径</a:t>
          </a:r>
        </a:p>
      </dgm:t>
    </dgm:pt>
    <dgm:pt modelId="{C4954CDB-08EF-464E-876F-D3025673A4A0}" type="parTrans" cxnId="{650A8F83-517C-47B0-9D52-970C1D5CFC22}">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FB1ACE17-72F2-4B70-BF99-F5CC48D6E728}" type="sibTrans" cxnId="{650A8F83-517C-47B0-9D52-970C1D5CFC22}">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3C967378-45F0-4626-9430-67B7BF39C74B}">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6</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选择</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方法论</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实施</a:t>
          </a:r>
        </a:p>
      </dgm:t>
    </dgm:pt>
    <dgm:pt modelId="{298AAD45-F954-420C-87CA-D57FD7F943D6}" type="parTrans" cxnId="{F9F13B8E-0FDA-4439-8C94-E6EDBDAB80E2}">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A45B7681-01FD-4105-B939-92FFE825D8AE}" type="sibTrans" cxnId="{F9F13B8E-0FDA-4439-8C94-E6EDBDAB80E2}">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A3C0B7F9-46DA-492D-9198-452FDEAB0428}">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3</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确定当前位置</a:t>
          </a:r>
        </a:p>
      </dgm:t>
    </dgm:pt>
    <dgm:pt modelId="{37C716C6-5CEC-484D-866F-2702E2D231BF}" type="parTrans" cxnId="{079B5757-E25E-4DAC-B9D2-BF880E037F98}">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2DCE51E9-D137-466A-B3CE-CA57476CAF6B}" type="sibTrans" cxnId="{079B5757-E25E-4DAC-B9D2-BF880E037F98}">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D059FF9E-B209-431D-AAE7-FBA7B36B0537}">
      <dgm:prSet phldrT="[文本]" custT="1"/>
      <dgm:spPr/>
      <dgm:t>
        <a:bodyPr/>
        <a:lstStyle/>
        <a:p>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7</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审视</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与反思</a:t>
          </a:r>
        </a:p>
      </dgm:t>
    </dgm:pt>
    <dgm:pt modelId="{92FE7F7C-D23C-481A-962D-76EAC9B0D9E1}" type="parTrans" cxnId="{779898F9-DDE8-49A7-BEAE-8F07FF4B0402}">
      <dgm:prSet/>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4DAB8D45-8A02-490A-BB7F-0A03594FB3AE}" type="sibTrans" cxnId="{779898F9-DDE8-49A7-BEAE-8F07FF4B0402}">
      <dgm:prSet custT="1"/>
      <dgm:spPr/>
      <dgm:t>
        <a:bodyPr/>
        <a:lstStyle/>
        <a:p>
          <a:endParaRPr lang="zh-CN" altLang="en-US" sz="1400" b="1">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gm:t>
    </dgm:pt>
    <dgm:pt modelId="{84CD19DB-5869-4898-916E-D627A2E7760D}" type="pres">
      <dgm:prSet presAssocID="{776B0C5D-F831-4BC2-820B-768ACB865CA0}" presName="cycle" presStyleCnt="0">
        <dgm:presLayoutVars>
          <dgm:dir/>
          <dgm:resizeHandles val="exact"/>
        </dgm:presLayoutVars>
      </dgm:prSet>
      <dgm:spPr/>
      <dgm:t>
        <a:bodyPr/>
        <a:lstStyle/>
        <a:p>
          <a:endParaRPr lang="zh-CN" altLang="en-US"/>
        </a:p>
      </dgm:t>
    </dgm:pt>
    <dgm:pt modelId="{67FB5FE9-FB08-4AEA-A084-59E4EE7CACD2}" type="pres">
      <dgm:prSet presAssocID="{C275246E-CDF5-433E-8687-2ABF50C90EA4}" presName="node" presStyleLbl="node1" presStyleIdx="0" presStyleCnt="7">
        <dgm:presLayoutVars>
          <dgm:bulletEnabled val="1"/>
        </dgm:presLayoutVars>
      </dgm:prSet>
      <dgm:spPr/>
      <dgm:t>
        <a:bodyPr/>
        <a:lstStyle/>
        <a:p>
          <a:endParaRPr lang="zh-CN" altLang="en-US"/>
        </a:p>
      </dgm:t>
    </dgm:pt>
    <dgm:pt modelId="{E4BDFF7E-FCFD-4BF4-AA76-F4A8B12AEBE9}" type="pres">
      <dgm:prSet presAssocID="{BB41E319-1743-48A6-BD0A-A4BCB0B36805}" presName="sibTrans" presStyleLbl="sibTrans2D1" presStyleIdx="0" presStyleCnt="7"/>
      <dgm:spPr/>
      <dgm:t>
        <a:bodyPr/>
        <a:lstStyle/>
        <a:p>
          <a:endParaRPr lang="zh-CN" altLang="en-US"/>
        </a:p>
      </dgm:t>
    </dgm:pt>
    <dgm:pt modelId="{00F8D147-1CC6-474E-ADBA-5EC4506884C7}" type="pres">
      <dgm:prSet presAssocID="{BB41E319-1743-48A6-BD0A-A4BCB0B36805}" presName="connectorText" presStyleLbl="sibTrans2D1" presStyleIdx="0" presStyleCnt="7"/>
      <dgm:spPr/>
      <dgm:t>
        <a:bodyPr/>
        <a:lstStyle/>
        <a:p>
          <a:endParaRPr lang="zh-CN" altLang="en-US"/>
        </a:p>
      </dgm:t>
    </dgm:pt>
    <dgm:pt modelId="{B55F01C6-0DCC-4809-A1E2-CEFFD9E7AB88}" type="pres">
      <dgm:prSet presAssocID="{A2B75F71-B4E4-46F1-BB3B-51624D76D9B3}" presName="node" presStyleLbl="node1" presStyleIdx="1" presStyleCnt="7">
        <dgm:presLayoutVars>
          <dgm:bulletEnabled val="1"/>
        </dgm:presLayoutVars>
      </dgm:prSet>
      <dgm:spPr/>
      <dgm:t>
        <a:bodyPr/>
        <a:lstStyle/>
        <a:p>
          <a:endParaRPr lang="zh-CN" altLang="en-US"/>
        </a:p>
      </dgm:t>
    </dgm:pt>
    <dgm:pt modelId="{AC7EDD83-6597-40D4-9D1F-55226B40A091}" type="pres">
      <dgm:prSet presAssocID="{BC401AE9-B63A-4F13-A932-10D15725355C}" presName="sibTrans" presStyleLbl="sibTrans2D1" presStyleIdx="1" presStyleCnt="7"/>
      <dgm:spPr/>
      <dgm:t>
        <a:bodyPr/>
        <a:lstStyle/>
        <a:p>
          <a:endParaRPr lang="zh-CN" altLang="en-US"/>
        </a:p>
      </dgm:t>
    </dgm:pt>
    <dgm:pt modelId="{836FC468-BE68-4CC6-ABA4-2522F4ABF37B}" type="pres">
      <dgm:prSet presAssocID="{BC401AE9-B63A-4F13-A932-10D15725355C}" presName="connectorText" presStyleLbl="sibTrans2D1" presStyleIdx="1" presStyleCnt="7"/>
      <dgm:spPr/>
      <dgm:t>
        <a:bodyPr/>
        <a:lstStyle/>
        <a:p>
          <a:endParaRPr lang="zh-CN" altLang="en-US"/>
        </a:p>
      </dgm:t>
    </dgm:pt>
    <dgm:pt modelId="{7501033A-E02A-48CB-8679-AD50BD579931}" type="pres">
      <dgm:prSet presAssocID="{A3C0B7F9-46DA-492D-9198-452FDEAB0428}" presName="node" presStyleLbl="node1" presStyleIdx="2" presStyleCnt="7">
        <dgm:presLayoutVars>
          <dgm:bulletEnabled val="1"/>
        </dgm:presLayoutVars>
      </dgm:prSet>
      <dgm:spPr/>
      <dgm:t>
        <a:bodyPr/>
        <a:lstStyle/>
        <a:p>
          <a:endParaRPr lang="zh-CN" altLang="en-US"/>
        </a:p>
      </dgm:t>
    </dgm:pt>
    <dgm:pt modelId="{D5D49B7E-7AC6-4F7F-8036-1B12B7175E52}" type="pres">
      <dgm:prSet presAssocID="{2DCE51E9-D137-466A-B3CE-CA57476CAF6B}" presName="sibTrans" presStyleLbl="sibTrans2D1" presStyleIdx="2" presStyleCnt="7"/>
      <dgm:spPr/>
      <dgm:t>
        <a:bodyPr/>
        <a:lstStyle/>
        <a:p>
          <a:endParaRPr lang="zh-CN" altLang="en-US"/>
        </a:p>
      </dgm:t>
    </dgm:pt>
    <dgm:pt modelId="{B54B228B-4BB6-4876-A54D-3ED4030C8AE3}" type="pres">
      <dgm:prSet presAssocID="{2DCE51E9-D137-466A-B3CE-CA57476CAF6B}" presName="connectorText" presStyleLbl="sibTrans2D1" presStyleIdx="2" presStyleCnt="7"/>
      <dgm:spPr/>
      <dgm:t>
        <a:bodyPr/>
        <a:lstStyle/>
        <a:p>
          <a:endParaRPr lang="zh-CN" altLang="en-US"/>
        </a:p>
      </dgm:t>
    </dgm:pt>
    <dgm:pt modelId="{EFF79107-A08C-41F4-8E70-F80A9E6E82F0}" type="pres">
      <dgm:prSet presAssocID="{5EB04FD5-F920-4B7C-9664-4D1B1223E4D4}" presName="node" presStyleLbl="node1" presStyleIdx="3" presStyleCnt="7">
        <dgm:presLayoutVars>
          <dgm:bulletEnabled val="1"/>
        </dgm:presLayoutVars>
      </dgm:prSet>
      <dgm:spPr/>
      <dgm:t>
        <a:bodyPr/>
        <a:lstStyle/>
        <a:p>
          <a:endParaRPr lang="zh-CN" altLang="en-US"/>
        </a:p>
      </dgm:t>
    </dgm:pt>
    <dgm:pt modelId="{7770BD79-EA2C-4D32-A91C-96FD5867EB07}" type="pres">
      <dgm:prSet presAssocID="{E67B15A0-48CD-4F86-B33D-97D48AB21A67}" presName="sibTrans" presStyleLbl="sibTrans2D1" presStyleIdx="3" presStyleCnt="7"/>
      <dgm:spPr/>
      <dgm:t>
        <a:bodyPr/>
        <a:lstStyle/>
        <a:p>
          <a:endParaRPr lang="zh-CN" altLang="en-US"/>
        </a:p>
      </dgm:t>
    </dgm:pt>
    <dgm:pt modelId="{5F805BF9-D7EB-4284-B47D-59CA7A6DD008}" type="pres">
      <dgm:prSet presAssocID="{E67B15A0-48CD-4F86-B33D-97D48AB21A67}" presName="connectorText" presStyleLbl="sibTrans2D1" presStyleIdx="3" presStyleCnt="7"/>
      <dgm:spPr/>
      <dgm:t>
        <a:bodyPr/>
        <a:lstStyle/>
        <a:p>
          <a:endParaRPr lang="zh-CN" altLang="en-US"/>
        </a:p>
      </dgm:t>
    </dgm:pt>
    <dgm:pt modelId="{12B38708-82A2-4B2C-9F6B-546873A2C46D}" type="pres">
      <dgm:prSet presAssocID="{4A7DB268-19E5-4B0E-B988-6EFF20BE3FB9}" presName="node" presStyleLbl="node1" presStyleIdx="4" presStyleCnt="7">
        <dgm:presLayoutVars>
          <dgm:bulletEnabled val="1"/>
        </dgm:presLayoutVars>
      </dgm:prSet>
      <dgm:spPr/>
      <dgm:t>
        <a:bodyPr/>
        <a:lstStyle/>
        <a:p>
          <a:endParaRPr lang="zh-CN" altLang="en-US"/>
        </a:p>
      </dgm:t>
    </dgm:pt>
    <dgm:pt modelId="{E2E271B6-E530-45F8-9DBA-CB1ADCD78424}" type="pres">
      <dgm:prSet presAssocID="{FB1ACE17-72F2-4B70-BF99-F5CC48D6E728}" presName="sibTrans" presStyleLbl="sibTrans2D1" presStyleIdx="4" presStyleCnt="7"/>
      <dgm:spPr/>
      <dgm:t>
        <a:bodyPr/>
        <a:lstStyle/>
        <a:p>
          <a:endParaRPr lang="zh-CN" altLang="en-US"/>
        </a:p>
      </dgm:t>
    </dgm:pt>
    <dgm:pt modelId="{4B2956EC-9B2E-4EAE-A17D-7D404624017B}" type="pres">
      <dgm:prSet presAssocID="{FB1ACE17-72F2-4B70-BF99-F5CC48D6E728}" presName="connectorText" presStyleLbl="sibTrans2D1" presStyleIdx="4" presStyleCnt="7"/>
      <dgm:spPr/>
      <dgm:t>
        <a:bodyPr/>
        <a:lstStyle/>
        <a:p>
          <a:endParaRPr lang="zh-CN" altLang="en-US"/>
        </a:p>
      </dgm:t>
    </dgm:pt>
    <dgm:pt modelId="{3F2A0D7B-2AC2-4076-8B70-E16DFDF29FE2}" type="pres">
      <dgm:prSet presAssocID="{3C967378-45F0-4626-9430-67B7BF39C74B}" presName="node" presStyleLbl="node1" presStyleIdx="5" presStyleCnt="7">
        <dgm:presLayoutVars>
          <dgm:bulletEnabled val="1"/>
        </dgm:presLayoutVars>
      </dgm:prSet>
      <dgm:spPr/>
      <dgm:t>
        <a:bodyPr/>
        <a:lstStyle/>
        <a:p>
          <a:endParaRPr lang="zh-CN" altLang="en-US"/>
        </a:p>
      </dgm:t>
    </dgm:pt>
    <dgm:pt modelId="{EF31E86C-9397-4D26-A5CD-487714706979}" type="pres">
      <dgm:prSet presAssocID="{A45B7681-01FD-4105-B939-92FFE825D8AE}" presName="sibTrans" presStyleLbl="sibTrans2D1" presStyleIdx="5" presStyleCnt="7"/>
      <dgm:spPr/>
      <dgm:t>
        <a:bodyPr/>
        <a:lstStyle/>
        <a:p>
          <a:endParaRPr lang="zh-CN" altLang="en-US"/>
        </a:p>
      </dgm:t>
    </dgm:pt>
    <dgm:pt modelId="{04B90FF1-3296-43C9-A3A9-21E8C9555E10}" type="pres">
      <dgm:prSet presAssocID="{A45B7681-01FD-4105-B939-92FFE825D8AE}" presName="connectorText" presStyleLbl="sibTrans2D1" presStyleIdx="5" presStyleCnt="7"/>
      <dgm:spPr/>
      <dgm:t>
        <a:bodyPr/>
        <a:lstStyle/>
        <a:p>
          <a:endParaRPr lang="zh-CN" altLang="en-US"/>
        </a:p>
      </dgm:t>
    </dgm:pt>
    <dgm:pt modelId="{65EAD8A2-E4A9-42A0-95E5-585157CAFA0D}" type="pres">
      <dgm:prSet presAssocID="{D059FF9E-B209-431D-AAE7-FBA7B36B0537}" presName="node" presStyleLbl="node1" presStyleIdx="6" presStyleCnt="7">
        <dgm:presLayoutVars>
          <dgm:bulletEnabled val="1"/>
        </dgm:presLayoutVars>
      </dgm:prSet>
      <dgm:spPr/>
      <dgm:t>
        <a:bodyPr/>
        <a:lstStyle/>
        <a:p>
          <a:endParaRPr lang="zh-CN" altLang="en-US"/>
        </a:p>
      </dgm:t>
    </dgm:pt>
    <dgm:pt modelId="{6A5A6435-1C3D-464A-8B74-E7DDC4DC7D7D}" type="pres">
      <dgm:prSet presAssocID="{4DAB8D45-8A02-490A-BB7F-0A03594FB3AE}" presName="sibTrans" presStyleLbl="sibTrans2D1" presStyleIdx="6" presStyleCnt="7"/>
      <dgm:spPr/>
      <dgm:t>
        <a:bodyPr/>
        <a:lstStyle/>
        <a:p>
          <a:endParaRPr lang="zh-CN" altLang="en-US"/>
        </a:p>
      </dgm:t>
    </dgm:pt>
    <dgm:pt modelId="{888E9B9C-A900-40BD-8280-EA499C5BDBC1}" type="pres">
      <dgm:prSet presAssocID="{4DAB8D45-8A02-490A-BB7F-0A03594FB3AE}" presName="connectorText" presStyleLbl="sibTrans2D1" presStyleIdx="6" presStyleCnt="7"/>
      <dgm:spPr/>
      <dgm:t>
        <a:bodyPr/>
        <a:lstStyle/>
        <a:p>
          <a:endParaRPr lang="zh-CN" altLang="en-US"/>
        </a:p>
      </dgm:t>
    </dgm:pt>
  </dgm:ptLst>
  <dgm:cxnLst>
    <dgm:cxn modelId="{38D5A3B4-282B-4AFF-9B8B-88A8C4DE472F}" type="presOf" srcId="{D059FF9E-B209-431D-AAE7-FBA7B36B0537}" destId="{65EAD8A2-E4A9-42A0-95E5-585157CAFA0D}" srcOrd="0" destOrd="0" presId="urn:microsoft.com/office/officeart/2005/8/layout/cycle2"/>
    <dgm:cxn modelId="{F6D2CD49-24C0-48B7-BB3E-BBCD4E584262}" type="presOf" srcId="{2DCE51E9-D137-466A-B3CE-CA57476CAF6B}" destId="{D5D49B7E-7AC6-4F7F-8036-1B12B7175E52}" srcOrd="0" destOrd="0" presId="urn:microsoft.com/office/officeart/2005/8/layout/cycle2"/>
    <dgm:cxn modelId="{22C5BB78-536B-4871-BEA8-AC6AF021DE9B}" type="presOf" srcId="{A2B75F71-B4E4-46F1-BB3B-51624D76D9B3}" destId="{B55F01C6-0DCC-4809-A1E2-CEFFD9E7AB88}" srcOrd="0" destOrd="0" presId="urn:microsoft.com/office/officeart/2005/8/layout/cycle2"/>
    <dgm:cxn modelId="{1529A2D8-A28B-426E-BB95-EAC31ACFBA16}" type="presOf" srcId="{A45B7681-01FD-4105-B939-92FFE825D8AE}" destId="{04B90FF1-3296-43C9-A3A9-21E8C9555E10}" srcOrd="1" destOrd="0" presId="urn:microsoft.com/office/officeart/2005/8/layout/cycle2"/>
    <dgm:cxn modelId="{7101D64F-9AB7-42B3-9956-9D7EEE69C979}" type="presOf" srcId="{E67B15A0-48CD-4F86-B33D-97D48AB21A67}" destId="{5F805BF9-D7EB-4284-B47D-59CA7A6DD008}" srcOrd="1" destOrd="0" presId="urn:microsoft.com/office/officeart/2005/8/layout/cycle2"/>
    <dgm:cxn modelId="{D6A4D135-B815-4567-AD76-2124750CF392}" type="presOf" srcId="{776B0C5D-F831-4BC2-820B-768ACB865CA0}" destId="{84CD19DB-5869-4898-916E-D627A2E7760D}" srcOrd="0" destOrd="0" presId="urn:microsoft.com/office/officeart/2005/8/layout/cycle2"/>
    <dgm:cxn modelId="{1A62C871-3258-4F51-91D5-AEA26F04DF72}" type="presOf" srcId="{BC401AE9-B63A-4F13-A932-10D15725355C}" destId="{AC7EDD83-6597-40D4-9D1F-55226B40A091}" srcOrd="0" destOrd="0" presId="urn:microsoft.com/office/officeart/2005/8/layout/cycle2"/>
    <dgm:cxn modelId="{079B5757-E25E-4DAC-B9D2-BF880E037F98}" srcId="{776B0C5D-F831-4BC2-820B-768ACB865CA0}" destId="{A3C0B7F9-46DA-492D-9198-452FDEAB0428}" srcOrd="2" destOrd="0" parTransId="{37C716C6-5CEC-484D-866F-2702E2D231BF}" sibTransId="{2DCE51E9-D137-466A-B3CE-CA57476CAF6B}"/>
    <dgm:cxn modelId="{779898F9-DDE8-49A7-BEAE-8F07FF4B0402}" srcId="{776B0C5D-F831-4BC2-820B-768ACB865CA0}" destId="{D059FF9E-B209-431D-AAE7-FBA7B36B0537}" srcOrd="6" destOrd="0" parTransId="{92FE7F7C-D23C-481A-962D-76EAC9B0D9E1}" sibTransId="{4DAB8D45-8A02-490A-BB7F-0A03594FB3AE}"/>
    <dgm:cxn modelId="{56800333-4BE6-40AB-ABEA-5B7620569558}" type="presOf" srcId="{4DAB8D45-8A02-490A-BB7F-0A03594FB3AE}" destId="{888E9B9C-A900-40BD-8280-EA499C5BDBC1}" srcOrd="1" destOrd="0" presId="urn:microsoft.com/office/officeart/2005/8/layout/cycle2"/>
    <dgm:cxn modelId="{D89A5919-EF13-43EA-A97F-D00FD8AE4EC2}" type="presOf" srcId="{4A7DB268-19E5-4B0E-B988-6EFF20BE3FB9}" destId="{12B38708-82A2-4B2C-9F6B-546873A2C46D}" srcOrd="0" destOrd="0" presId="urn:microsoft.com/office/officeart/2005/8/layout/cycle2"/>
    <dgm:cxn modelId="{BBCB7EFE-D405-4CB9-9BCD-5EDD53BBA871}" type="presOf" srcId="{BB41E319-1743-48A6-BD0A-A4BCB0B36805}" destId="{00F8D147-1CC6-474E-ADBA-5EC4506884C7}" srcOrd="1" destOrd="0" presId="urn:microsoft.com/office/officeart/2005/8/layout/cycle2"/>
    <dgm:cxn modelId="{39709CB0-DF3A-451C-90C0-193E65F214E8}" type="presOf" srcId="{E67B15A0-48CD-4F86-B33D-97D48AB21A67}" destId="{7770BD79-EA2C-4D32-A91C-96FD5867EB07}" srcOrd="0" destOrd="0" presId="urn:microsoft.com/office/officeart/2005/8/layout/cycle2"/>
    <dgm:cxn modelId="{36C5633E-F6FC-45B9-A919-1EF76EB798CA}" type="presOf" srcId="{A3C0B7F9-46DA-492D-9198-452FDEAB0428}" destId="{7501033A-E02A-48CB-8679-AD50BD579931}" srcOrd="0" destOrd="0" presId="urn:microsoft.com/office/officeart/2005/8/layout/cycle2"/>
    <dgm:cxn modelId="{02A12067-84DF-49A1-8D26-A58B1EAA332C}" type="presOf" srcId="{3C967378-45F0-4626-9430-67B7BF39C74B}" destId="{3F2A0D7B-2AC2-4076-8B70-E16DFDF29FE2}" srcOrd="0" destOrd="0" presId="urn:microsoft.com/office/officeart/2005/8/layout/cycle2"/>
    <dgm:cxn modelId="{43E64783-A316-41C2-B453-4A963C8251ED}" type="presOf" srcId="{2DCE51E9-D137-466A-B3CE-CA57476CAF6B}" destId="{B54B228B-4BB6-4876-A54D-3ED4030C8AE3}" srcOrd="1" destOrd="0" presId="urn:microsoft.com/office/officeart/2005/8/layout/cycle2"/>
    <dgm:cxn modelId="{F9F13B8E-0FDA-4439-8C94-E6EDBDAB80E2}" srcId="{776B0C5D-F831-4BC2-820B-768ACB865CA0}" destId="{3C967378-45F0-4626-9430-67B7BF39C74B}" srcOrd="5" destOrd="0" parTransId="{298AAD45-F954-420C-87CA-D57FD7F943D6}" sibTransId="{A45B7681-01FD-4105-B939-92FFE825D8AE}"/>
    <dgm:cxn modelId="{133353AD-C27B-466B-8E56-058B863D9A27}" type="presOf" srcId="{5EB04FD5-F920-4B7C-9664-4D1B1223E4D4}" destId="{EFF79107-A08C-41F4-8E70-F80A9E6E82F0}" srcOrd="0" destOrd="0" presId="urn:microsoft.com/office/officeart/2005/8/layout/cycle2"/>
    <dgm:cxn modelId="{650A8F83-517C-47B0-9D52-970C1D5CFC22}" srcId="{776B0C5D-F831-4BC2-820B-768ACB865CA0}" destId="{4A7DB268-19E5-4B0E-B988-6EFF20BE3FB9}" srcOrd="4" destOrd="0" parTransId="{C4954CDB-08EF-464E-876F-D3025673A4A0}" sibTransId="{FB1ACE17-72F2-4B70-BF99-F5CC48D6E728}"/>
    <dgm:cxn modelId="{6B3E195A-68E6-44ED-A114-403AFE8121A2}" srcId="{776B0C5D-F831-4BC2-820B-768ACB865CA0}" destId="{A2B75F71-B4E4-46F1-BB3B-51624D76D9B3}" srcOrd="1" destOrd="0" parTransId="{5874FBED-74C7-4BAB-B850-619F7CCE601D}" sibTransId="{BC401AE9-B63A-4F13-A932-10D15725355C}"/>
    <dgm:cxn modelId="{1294FE79-F0F5-417C-911E-A64D10CE52C6}" srcId="{776B0C5D-F831-4BC2-820B-768ACB865CA0}" destId="{C275246E-CDF5-433E-8687-2ABF50C90EA4}" srcOrd="0" destOrd="0" parTransId="{A2C8CC2C-8F44-4BA5-9AAE-A6D066CDCD68}" sibTransId="{BB41E319-1743-48A6-BD0A-A4BCB0B36805}"/>
    <dgm:cxn modelId="{D1F362E4-0743-47F6-B79D-B4105E7EC990}" type="presOf" srcId="{A45B7681-01FD-4105-B939-92FFE825D8AE}" destId="{EF31E86C-9397-4D26-A5CD-487714706979}" srcOrd="0" destOrd="0" presId="urn:microsoft.com/office/officeart/2005/8/layout/cycle2"/>
    <dgm:cxn modelId="{8511E525-510C-4458-A419-02613D90DAF3}" type="presOf" srcId="{FB1ACE17-72F2-4B70-BF99-F5CC48D6E728}" destId="{4B2956EC-9B2E-4EAE-A17D-7D404624017B}" srcOrd="1" destOrd="0" presId="urn:microsoft.com/office/officeart/2005/8/layout/cycle2"/>
    <dgm:cxn modelId="{C20C8D9F-A617-4D6E-8CC3-E93E7D0F2D93}" srcId="{776B0C5D-F831-4BC2-820B-768ACB865CA0}" destId="{5EB04FD5-F920-4B7C-9664-4D1B1223E4D4}" srcOrd="3" destOrd="0" parTransId="{526B97AD-D98E-42E6-B8A8-CF5CEBF90E4B}" sibTransId="{E67B15A0-48CD-4F86-B33D-97D48AB21A67}"/>
    <dgm:cxn modelId="{CE3B8707-A22C-40AF-9FAB-4590A1B29248}" type="presOf" srcId="{C275246E-CDF5-433E-8687-2ABF50C90EA4}" destId="{67FB5FE9-FB08-4AEA-A084-59E4EE7CACD2}" srcOrd="0" destOrd="0" presId="urn:microsoft.com/office/officeart/2005/8/layout/cycle2"/>
    <dgm:cxn modelId="{5FF46B02-FCD5-46C0-85D9-2DC28E2A63B2}" type="presOf" srcId="{BC401AE9-B63A-4F13-A932-10D15725355C}" destId="{836FC468-BE68-4CC6-ABA4-2522F4ABF37B}" srcOrd="1" destOrd="0" presId="urn:microsoft.com/office/officeart/2005/8/layout/cycle2"/>
    <dgm:cxn modelId="{36419417-7982-46E2-9AA9-5DB064AC4E04}" type="presOf" srcId="{BB41E319-1743-48A6-BD0A-A4BCB0B36805}" destId="{E4BDFF7E-FCFD-4BF4-AA76-F4A8B12AEBE9}" srcOrd="0" destOrd="0" presId="urn:microsoft.com/office/officeart/2005/8/layout/cycle2"/>
    <dgm:cxn modelId="{BC0CC7A2-D6AE-401C-AA30-1ACC6183C002}" type="presOf" srcId="{4DAB8D45-8A02-490A-BB7F-0A03594FB3AE}" destId="{6A5A6435-1C3D-464A-8B74-E7DDC4DC7D7D}" srcOrd="0" destOrd="0" presId="urn:microsoft.com/office/officeart/2005/8/layout/cycle2"/>
    <dgm:cxn modelId="{50F7DA0C-07DE-4EC9-8887-36DF1923AE9F}" type="presOf" srcId="{FB1ACE17-72F2-4B70-BF99-F5CC48D6E728}" destId="{E2E271B6-E530-45F8-9DBA-CB1ADCD78424}" srcOrd="0" destOrd="0" presId="urn:microsoft.com/office/officeart/2005/8/layout/cycle2"/>
    <dgm:cxn modelId="{622B2DD3-960A-4B44-BCF6-8A4A169CDF5C}" type="presParOf" srcId="{84CD19DB-5869-4898-916E-D627A2E7760D}" destId="{67FB5FE9-FB08-4AEA-A084-59E4EE7CACD2}" srcOrd="0" destOrd="0" presId="urn:microsoft.com/office/officeart/2005/8/layout/cycle2"/>
    <dgm:cxn modelId="{7A8EF318-57E9-408F-83F1-6398FB85749A}" type="presParOf" srcId="{84CD19DB-5869-4898-916E-D627A2E7760D}" destId="{E4BDFF7E-FCFD-4BF4-AA76-F4A8B12AEBE9}" srcOrd="1" destOrd="0" presId="urn:microsoft.com/office/officeart/2005/8/layout/cycle2"/>
    <dgm:cxn modelId="{47E2EA95-A105-4406-B852-4694D0923612}" type="presParOf" srcId="{E4BDFF7E-FCFD-4BF4-AA76-F4A8B12AEBE9}" destId="{00F8D147-1CC6-474E-ADBA-5EC4506884C7}" srcOrd="0" destOrd="0" presId="urn:microsoft.com/office/officeart/2005/8/layout/cycle2"/>
    <dgm:cxn modelId="{7BAC9704-9205-49C4-8F0F-B1D09CB9E2E1}" type="presParOf" srcId="{84CD19DB-5869-4898-916E-D627A2E7760D}" destId="{B55F01C6-0DCC-4809-A1E2-CEFFD9E7AB88}" srcOrd="2" destOrd="0" presId="urn:microsoft.com/office/officeart/2005/8/layout/cycle2"/>
    <dgm:cxn modelId="{D16468C2-C0DA-4E35-B4CE-542B06FC2D97}" type="presParOf" srcId="{84CD19DB-5869-4898-916E-D627A2E7760D}" destId="{AC7EDD83-6597-40D4-9D1F-55226B40A091}" srcOrd="3" destOrd="0" presId="urn:microsoft.com/office/officeart/2005/8/layout/cycle2"/>
    <dgm:cxn modelId="{FBB7160F-D35B-4D75-9995-7C8FBCBD1540}" type="presParOf" srcId="{AC7EDD83-6597-40D4-9D1F-55226B40A091}" destId="{836FC468-BE68-4CC6-ABA4-2522F4ABF37B}" srcOrd="0" destOrd="0" presId="urn:microsoft.com/office/officeart/2005/8/layout/cycle2"/>
    <dgm:cxn modelId="{2EF532B8-33A8-4721-9DA6-78AE4EBEF91C}" type="presParOf" srcId="{84CD19DB-5869-4898-916E-D627A2E7760D}" destId="{7501033A-E02A-48CB-8679-AD50BD579931}" srcOrd="4" destOrd="0" presId="urn:microsoft.com/office/officeart/2005/8/layout/cycle2"/>
    <dgm:cxn modelId="{6C3A5CFC-42A3-4C48-A42A-F83008738E3E}" type="presParOf" srcId="{84CD19DB-5869-4898-916E-D627A2E7760D}" destId="{D5D49B7E-7AC6-4F7F-8036-1B12B7175E52}" srcOrd="5" destOrd="0" presId="urn:microsoft.com/office/officeart/2005/8/layout/cycle2"/>
    <dgm:cxn modelId="{796E51AF-DC36-49CF-8CC0-97A8C9A53444}" type="presParOf" srcId="{D5D49B7E-7AC6-4F7F-8036-1B12B7175E52}" destId="{B54B228B-4BB6-4876-A54D-3ED4030C8AE3}" srcOrd="0" destOrd="0" presId="urn:microsoft.com/office/officeart/2005/8/layout/cycle2"/>
    <dgm:cxn modelId="{83E3663F-0736-4D4E-81DF-8D3778DA2D1D}" type="presParOf" srcId="{84CD19DB-5869-4898-916E-D627A2E7760D}" destId="{EFF79107-A08C-41F4-8E70-F80A9E6E82F0}" srcOrd="6" destOrd="0" presId="urn:microsoft.com/office/officeart/2005/8/layout/cycle2"/>
    <dgm:cxn modelId="{8F3BCD13-F948-497A-88CE-A6C7C0FF7AF7}" type="presParOf" srcId="{84CD19DB-5869-4898-916E-D627A2E7760D}" destId="{7770BD79-EA2C-4D32-A91C-96FD5867EB07}" srcOrd="7" destOrd="0" presId="urn:microsoft.com/office/officeart/2005/8/layout/cycle2"/>
    <dgm:cxn modelId="{0BDF30AC-0325-4D0F-8D3A-6D46C6F7304E}" type="presParOf" srcId="{7770BD79-EA2C-4D32-A91C-96FD5867EB07}" destId="{5F805BF9-D7EB-4284-B47D-59CA7A6DD008}" srcOrd="0" destOrd="0" presId="urn:microsoft.com/office/officeart/2005/8/layout/cycle2"/>
    <dgm:cxn modelId="{302E6923-FDCC-4AA5-86D7-0AA414137281}" type="presParOf" srcId="{84CD19DB-5869-4898-916E-D627A2E7760D}" destId="{12B38708-82A2-4B2C-9F6B-546873A2C46D}" srcOrd="8" destOrd="0" presId="urn:microsoft.com/office/officeart/2005/8/layout/cycle2"/>
    <dgm:cxn modelId="{1952B2D6-B686-4CA1-B600-D7F2EAD518CE}" type="presParOf" srcId="{84CD19DB-5869-4898-916E-D627A2E7760D}" destId="{E2E271B6-E530-45F8-9DBA-CB1ADCD78424}" srcOrd="9" destOrd="0" presId="urn:microsoft.com/office/officeart/2005/8/layout/cycle2"/>
    <dgm:cxn modelId="{5648417A-4333-425D-B8D7-B9EA14FAB7A3}" type="presParOf" srcId="{E2E271B6-E530-45F8-9DBA-CB1ADCD78424}" destId="{4B2956EC-9B2E-4EAE-A17D-7D404624017B}" srcOrd="0" destOrd="0" presId="urn:microsoft.com/office/officeart/2005/8/layout/cycle2"/>
    <dgm:cxn modelId="{4891C461-2087-49D4-9345-5D79E4D2F9D5}" type="presParOf" srcId="{84CD19DB-5869-4898-916E-D627A2E7760D}" destId="{3F2A0D7B-2AC2-4076-8B70-E16DFDF29FE2}" srcOrd="10" destOrd="0" presId="urn:microsoft.com/office/officeart/2005/8/layout/cycle2"/>
    <dgm:cxn modelId="{A2ACD0E9-70CC-4FFA-B264-14C36E38BE29}" type="presParOf" srcId="{84CD19DB-5869-4898-916E-D627A2E7760D}" destId="{EF31E86C-9397-4D26-A5CD-487714706979}" srcOrd="11" destOrd="0" presId="urn:microsoft.com/office/officeart/2005/8/layout/cycle2"/>
    <dgm:cxn modelId="{008B1966-F2C7-49F6-8C8B-D64F3AEB0D6A}" type="presParOf" srcId="{EF31E86C-9397-4D26-A5CD-487714706979}" destId="{04B90FF1-3296-43C9-A3A9-21E8C9555E10}" srcOrd="0" destOrd="0" presId="urn:microsoft.com/office/officeart/2005/8/layout/cycle2"/>
    <dgm:cxn modelId="{FA932C46-A64F-4F12-83D6-EF500D26C373}" type="presParOf" srcId="{84CD19DB-5869-4898-916E-D627A2E7760D}" destId="{65EAD8A2-E4A9-42A0-95E5-585157CAFA0D}" srcOrd="12" destOrd="0" presId="urn:microsoft.com/office/officeart/2005/8/layout/cycle2"/>
    <dgm:cxn modelId="{C4A524B9-A335-4EA9-AED9-58B91CD03397}" type="presParOf" srcId="{84CD19DB-5869-4898-916E-D627A2E7760D}" destId="{6A5A6435-1C3D-464A-8B74-E7DDC4DC7D7D}" srcOrd="13" destOrd="0" presId="urn:microsoft.com/office/officeart/2005/8/layout/cycle2"/>
    <dgm:cxn modelId="{8C1732D0-9BA1-4D31-8C6A-1D705F1583F7}" type="presParOf" srcId="{6A5A6435-1C3D-464A-8B74-E7DDC4DC7D7D}" destId="{888E9B9C-A900-40BD-8280-EA499C5BDBC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FB5FE9-FB08-4AEA-A084-59E4EE7CACD2}">
      <dsp:nvSpPr>
        <dsp:cNvPr id="0" name=""/>
        <dsp:cNvSpPr/>
      </dsp:nvSpPr>
      <dsp:spPr>
        <a:xfrm>
          <a:off x="2240563" y="1348"/>
          <a:ext cx="1027485" cy="1027485"/>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学习</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理解</a:t>
          </a:r>
        </a:p>
      </dsp:txBody>
      <dsp:txXfrm>
        <a:off x="2391035" y="151820"/>
        <a:ext cx="726541" cy="726541"/>
      </dsp:txXfrm>
    </dsp:sp>
    <dsp:sp modelId="{E4BDFF7E-FCFD-4BF4-AA76-F4A8B12AEBE9}">
      <dsp:nvSpPr>
        <dsp:cNvPr id="0" name=""/>
        <dsp:cNvSpPr/>
      </dsp:nvSpPr>
      <dsp:spPr>
        <a:xfrm rot="1542857">
          <a:off x="3305661" y="672889"/>
          <a:ext cx="272719" cy="346776"/>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a:off x="3309712" y="724495"/>
        <a:ext cx="190903" cy="208066"/>
      </dsp:txXfrm>
    </dsp:sp>
    <dsp:sp modelId="{B55F01C6-0DCC-4809-A1E2-CEFFD9E7AB88}">
      <dsp:nvSpPr>
        <dsp:cNvPr id="0" name=""/>
        <dsp:cNvSpPr/>
      </dsp:nvSpPr>
      <dsp:spPr>
        <a:xfrm>
          <a:off x="3629902" y="670418"/>
          <a:ext cx="1027485" cy="1027485"/>
        </a:xfrm>
        <a:prstGeom prst="ellipse">
          <a:avLst/>
        </a:prstGeom>
        <a:gradFill rotWithShape="0">
          <a:gsLst>
            <a:gs pos="0">
              <a:schemeClr val="accent2">
                <a:hueOff val="780253"/>
                <a:satOff val="-973"/>
                <a:lumOff val="229"/>
                <a:alphaOff val="0"/>
                <a:shade val="51000"/>
                <a:satMod val="130000"/>
              </a:schemeClr>
            </a:gs>
            <a:gs pos="80000">
              <a:schemeClr val="accent2">
                <a:hueOff val="780253"/>
                <a:satOff val="-973"/>
                <a:lumOff val="229"/>
                <a:alphaOff val="0"/>
                <a:shade val="93000"/>
                <a:satMod val="130000"/>
              </a:schemeClr>
            </a:gs>
            <a:gs pos="100000">
              <a:schemeClr val="accent2">
                <a:hueOff val="780253"/>
                <a:satOff val="-973"/>
                <a:lumOff val="22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2</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序参量</a:t>
          </a:r>
        </a:p>
      </dsp:txBody>
      <dsp:txXfrm>
        <a:off x="3780374" y="820890"/>
        <a:ext cx="726541" cy="726541"/>
      </dsp:txXfrm>
    </dsp:sp>
    <dsp:sp modelId="{AC7EDD83-6597-40D4-9D1F-55226B40A091}">
      <dsp:nvSpPr>
        <dsp:cNvPr id="0" name=""/>
        <dsp:cNvSpPr/>
      </dsp:nvSpPr>
      <dsp:spPr>
        <a:xfrm rot="4628571">
          <a:off x="4177137" y="1754942"/>
          <a:ext cx="272719" cy="346776"/>
        </a:xfrm>
        <a:prstGeom prst="rightArrow">
          <a:avLst>
            <a:gd name="adj1" fmla="val 60000"/>
            <a:gd name="adj2" fmla="val 50000"/>
          </a:avLst>
        </a:prstGeom>
        <a:gradFill rotWithShape="0">
          <a:gsLst>
            <a:gs pos="0">
              <a:schemeClr val="accent2">
                <a:hueOff val="780253"/>
                <a:satOff val="-973"/>
                <a:lumOff val="229"/>
                <a:alphaOff val="0"/>
                <a:shade val="51000"/>
                <a:satMod val="130000"/>
              </a:schemeClr>
            </a:gs>
            <a:gs pos="80000">
              <a:schemeClr val="accent2">
                <a:hueOff val="780253"/>
                <a:satOff val="-973"/>
                <a:lumOff val="229"/>
                <a:alphaOff val="0"/>
                <a:shade val="93000"/>
                <a:satMod val="130000"/>
              </a:schemeClr>
            </a:gs>
            <a:gs pos="100000">
              <a:schemeClr val="accent2">
                <a:hueOff val="780253"/>
                <a:satOff val="-973"/>
                <a:lumOff val="22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a:off x="4208942" y="1784415"/>
        <a:ext cx="190903" cy="208066"/>
      </dsp:txXfrm>
    </dsp:sp>
    <dsp:sp modelId="{7501033A-E02A-48CB-8679-AD50BD579931}">
      <dsp:nvSpPr>
        <dsp:cNvPr id="0" name=""/>
        <dsp:cNvSpPr/>
      </dsp:nvSpPr>
      <dsp:spPr>
        <a:xfrm>
          <a:off x="3973041" y="2173806"/>
          <a:ext cx="1027485" cy="1027485"/>
        </a:xfrm>
        <a:prstGeom prst="ellipse">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3</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确定当前位置</a:t>
          </a:r>
        </a:p>
      </dsp:txBody>
      <dsp:txXfrm>
        <a:off x="4123513" y="2324278"/>
        <a:ext cx="726541" cy="726541"/>
      </dsp:txXfrm>
    </dsp:sp>
    <dsp:sp modelId="{D5D49B7E-7AC6-4F7F-8036-1B12B7175E52}">
      <dsp:nvSpPr>
        <dsp:cNvPr id="0" name=""/>
        <dsp:cNvSpPr/>
      </dsp:nvSpPr>
      <dsp:spPr>
        <a:xfrm rot="7714286">
          <a:off x="3874510" y="3110938"/>
          <a:ext cx="272719" cy="346776"/>
        </a:xfrm>
        <a:prstGeom prst="rightArrow">
          <a:avLst>
            <a:gd name="adj1" fmla="val 60000"/>
            <a:gd name="adj2" fmla="val 50000"/>
          </a:avLst>
        </a:prstGeom>
        <a:gradFill rotWithShape="0">
          <a:gsLst>
            <a:gs pos="0">
              <a:schemeClr val="accent2">
                <a:hueOff val="1560506"/>
                <a:satOff val="-1946"/>
                <a:lumOff val="458"/>
                <a:alphaOff val="0"/>
                <a:shade val="51000"/>
                <a:satMod val="130000"/>
              </a:schemeClr>
            </a:gs>
            <a:gs pos="80000">
              <a:schemeClr val="accent2">
                <a:hueOff val="1560506"/>
                <a:satOff val="-1946"/>
                <a:lumOff val="458"/>
                <a:alphaOff val="0"/>
                <a:shade val="93000"/>
                <a:satMod val="130000"/>
              </a:schemeClr>
            </a:gs>
            <a:gs pos="100000">
              <a:schemeClr val="accent2">
                <a:hueOff val="1560506"/>
                <a:satOff val="-1946"/>
                <a:lumOff val="45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rot="10800000">
        <a:off x="3940924" y="3148310"/>
        <a:ext cx="190903" cy="208066"/>
      </dsp:txXfrm>
    </dsp:sp>
    <dsp:sp modelId="{EFF79107-A08C-41F4-8E70-F80A9E6E82F0}">
      <dsp:nvSpPr>
        <dsp:cNvPr id="0" name=""/>
        <dsp:cNvSpPr/>
      </dsp:nvSpPr>
      <dsp:spPr>
        <a:xfrm>
          <a:off x="3011588" y="3379430"/>
          <a:ext cx="1027485" cy="1027485"/>
        </a:xfrm>
        <a:prstGeom prst="ellipse">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4</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动力学</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分析</a:t>
          </a:r>
        </a:p>
      </dsp:txBody>
      <dsp:txXfrm>
        <a:off x="3162060" y="3529902"/>
        <a:ext cx="726541" cy="726541"/>
      </dsp:txXfrm>
    </dsp:sp>
    <dsp:sp modelId="{7770BD79-EA2C-4D32-A91C-96FD5867EB07}">
      <dsp:nvSpPr>
        <dsp:cNvPr id="0" name=""/>
        <dsp:cNvSpPr/>
      </dsp:nvSpPr>
      <dsp:spPr>
        <a:xfrm rot="10800000">
          <a:off x="2625664" y="3719784"/>
          <a:ext cx="272719" cy="346776"/>
        </a:xfrm>
        <a:prstGeom prst="rightArrow">
          <a:avLst>
            <a:gd name="adj1" fmla="val 60000"/>
            <a:gd name="adj2" fmla="val 50000"/>
          </a:avLst>
        </a:prstGeom>
        <a:gradFill rotWithShape="0">
          <a:gsLst>
            <a:gs pos="0">
              <a:schemeClr val="accent2">
                <a:hueOff val="2340759"/>
                <a:satOff val="-2919"/>
                <a:lumOff val="686"/>
                <a:alphaOff val="0"/>
                <a:shade val="51000"/>
                <a:satMod val="130000"/>
              </a:schemeClr>
            </a:gs>
            <a:gs pos="80000">
              <a:schemeClr val="accent2">
                <a:hueOff val="2340759"/>
                <a:satOff val="-2919"/>
                <a:lumOff val="686"/>
                <a:alphaOff val="0"/>
                <a:shade val="93000"/>
                <a:satMod val="130000"/>
              </a:schemeClr>
            </a:gs>
            <a:gs pos="100000">
              <a:schemeClr val="accent2">
                <a:hueOff val="2340759"/>
                <a:satOff val="-2919"/>
                <a:lumOff val="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rot="10800000">
        <a:off x="2707480" y="3789139"/>
        <a:ext cx="190903" cy="208066"/>
      </dsp:txXfrm>
    </dsp:sp>
    <dsp:sp modelId="{12B38708-82A2-4B2C-9F6B-546873A2C46D}">
      <dsp:nvSpPr>
        <dsp:cNvPr id="0" name=""/>
        <dsp:cNvSpPr/>
      </dsp:nvSpPr>
      <dsp:spPr>
        <a:xfrm>
          <a:off x="1469538" y="3379430"/>
          <a:ext cx="1027485" cy="1027485"/>
        </a:xfrm>
        <a:prstGeom prst="ellipse">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5</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确定目标</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路径</a:t>
          </a:r>
        </a:p>
      </dsp:txBody>
      <dsp:txXfrm>
        <a:off x="1620010" y="3529902"/>
        <a:ext cx="726541" cy="726541"/>
      </dsp:txXfrm>
    </dsp:sp>
    <dsp:sp modelId="{E2E271B6-E530-45F8-9DBA-CB1ADCD78424}">
      <dsp:nvSpPr>
        <dsp:cNvPr id="0" name=""/>
        <dsp:cNvSpPr/>
      </dsp:nvSpPr>
      <dsp:spPr>
        <a:xfrm rot="13885714">
          <a:off x="1371007" y="3123007"/>
          <a:ext cx="272719" cy="346776"/>
        </a:xfrm>
        <a:prstGeom prst="rightArrow">
          <a:avLst>
            <a:gd name="adj1" fmla="val 60000"/>
            <a:gd name="adj2" fmla="val 50000"/>
          </a:avLst>
        </a:prstGeom>
        <a:gradFill rotWithShape="0">
          <a:gsLst>
            <a:gs pos="0">
              <a:schemeClr val="accent2">
                <a:hueOff val="3121013"/>
                <a:satOff val="-3893"/>
                <a:lumOff val="915"/>
                <a:alphaOff val="0"/>
                <a:shade val="51000"/>
                <a:satMod val="130000"/>
              </a:schemeClr>
            </a:gs>
            <a:gs pos="80000">
              <a:schemeClr val="accent2">
                <a:hueOff val="3121013"/>
                <a:satOff val="-3893"/>
                <a:lumOff val="915"/>
                <a:alphaOff val="0"/>
                <a:shade val="93000"/>
                <a:satMod val="130000"/>
              </a:schemeClr>
            </a:gs>
            <a:gs pos="100000">
              <a:schemeClr val="accent2">
                <a:hueOff val="3121013"/>
                <a:satOff val="-3893"/>
                <a:lumOff val="91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rot="10800000">
        <a:off x="1437421" y="3224345"/>
        <a:ext cx="190903" cy="208066"/>
      </dsp:txXfrm>
    </dsp:sp>
    <dsp:sp modelId="{3F2A0D7B-2AC2-4076-8B70-E16DFDF29FE2}">
      <dsp:nvSpPr>
        <dsp:cNvPr id="0" name=""/>
        <dsp:cNvSpPr/>
      </dsp:nvSpPr>
      <dsp:spPr>
        <a:xfrm>
          <a:off x="508085" y="2173806"/>
          <a:ext cx="1027485" cy="1027485"/>
        </a:xfrm>
        <a:prstGeom prst="ellipse">
          <a:avLst/>
        </a:prstGeom>
        <a:gradFill rotWithShape="0">
          <a:gsLst>
            <a:gs pos="0">
              <a:schemeClr val="accent2">
                <a:hueOff val="3901266"/>
                <a:satOff val="-4866"/>
                <a:lumOff val="1144"/>
                <a:alphaOff val="0"/>
                <a:shade val="51000"/>
                <a:satMod val="130000"/>
              </a:schemeClr>
            </a:gs>
            <a:gs pos="80000">
              <a:schemeClr val="accent2">
                <a:hueOff val="3901266"/>
                <a:satOff val="-4866"/>
                <a:lumOff val="1144"/>
                <a:alphaOff val="0"/>
                <a:shade val="93000"/>
                <a:satMod val="130000"/>
              </a:schemeClr>
            </a:gs>
            <a:gs pos="100000">
              <a:schemeClr val="accent2">
                <a:hueOff val="3901266"/>
                <a:satOff val="-4866"/>
                <a:lumOff val="114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6</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选择</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方法论</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实施</a:t>
          </a:r>
        </a:p>
      </dsp:txBody>
      <dsp:txXfrm>
        <a:off x="658557" y="2324278"/>
        <a:ext cx="726541" cy="726541"/>
      </dsp:txXfrm>
    </dsp:sp>
    <dsp:sp modelId="{EF31E86C-9397-4D26-A5CD-487714706979}">
      <dsp:nvSpPr>
        <dsp:cNvPr id="0" name=""/>
        <dsp:cNvSpPr/>
      </dsp:nvSpPr>
      <dsp:spPr>
        <a:xfrm rot="16971429">
          <a:off x="1055320" y="1769992"/>
          <a:ext cx="272719" cy="346776"/>
        </a:xfrm>
        <a:prstGeom prst="rightArrow">
          <a:avLst>
            <a:gd name="adj1" fmla="val 60000"/>
            <a:gd name="adj2" fmla="val 50000"/>
          </a:avLst>
        </a:prstGeom>
        <a:gradFill rotWithShape="0">
          <a:gsLst>
            <a:gs pos="0">
              <a:schemeClr val="accent2">
                <a:hueOff val="3901266"/>
                <a:satOff val="-4866"/>
                <a:lumOff val="1144"/>
                <a:alphaOff val="0"/>
                <a:shade val="51000"/>
                <a:satMod val="130000"/>
              </a:schemeClr>
            </a:gs>
            <a:gs pos="80000">
              <a:schemeClr val="accent2">
                <a:hueOff val="3901266"/>
                <a:satOff val="-4866"/>
                <a:lumOff val="1144"/>
                <a:alphaOff val="0"/>
                <a:shade val="93000"/>
                <a:satMod val="130000"/>
              </a:schemeClr>
            </a:gs>
            <a:gs pos="100000">
              <a:schemeClr val="accent2">
                <a:hueOff val="3901266"/>
                <a:satOff val="-4866"/>
                <a:lumOff val="114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a:off x="1087125" y="1879229"/>
        <a:ext cx="190903" cy="208066"/>
      </dsp:txXfrm>
    </dsp:sp>
    <dsp:sp modelId="{65EAD8A2-E4A9-42A0-95E5-585157CAFA0D}">
      <dsp:nvSpPr>
        <dsp:cNvPr id="0" name=""/>
        <dsp:cNvSpPr/>
      </dsp:nvSpPr>
      <dsp:spPr>
        <a:xfrm>
          <a:off x="851223" y="670418"/>
          <a:ext cx="1027485" cy="1027485"/>
        </a:xfrm>
        <a:prstGeom prst="ellipse">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7</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审视</a:t>
          </a:r>
          <a: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400" b="1" kern="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与反思</a:t>
          </a:r>
        </a:p>
      </dsp:txBody>
      <dsp:txXfrm>
        <a:off x="1001695" y="820890"/>
        <a:ext cx="726541" cy="726541"/>
      </dsp:txXfrm>
    </dsp:sp>
    <dsp:sp modelId="{6A5A6435-1C3D-464A-8B74-E7DDC4DC7D7D}">
      <dsp:nvSpPr>
        <dsp:cNvPr id="0" name=""/>
        <dsp:cNvSpPr/>
      </dsp:nvSpPr>
      <dsp:spPr>
        <a:xfrm rot="20057143">
          <a:off x="1916322" y="679587"/>
          <a:ext cx="272719" cy="346776"/>
        </a:xfrm>
        <a:prstGeom prst="rightArrow">
          <a:avLst>
            <a:gd name="adj1" fmla="val 60000"/>
            <a:gd name="adj2" fmla="val 5000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b="1" kern="120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dsp:txBody>
      <dsp:txXfrm>
        <a:off x="1920373" y="766691"/>
        <a:ext cx="190903" cy="208066"/>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Arial Black" panose="020B0A04020102020204" pitchFamily="34" charset="0"/>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Arial Black" panose="020B0A04020102020204" pitchFamily="34" charset="0"/>
              </a:rPr>
              <a:t>2025/9/11</a:t>
            </a:fld>
            <a:endParaRPr lang="zh-CN" altLang="en-US">
              <a:latin typeface="Arial Black" panose="020B0A04020102020204" pitchFamily="34" charset="0"/>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Arial Black" panose="020B0A04020102020204" pitchFamily="34" charset="0"/>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Arial Black" panose="020B0A04020102020204" pitchFamily="34" charset="0"/>
              </a:rPr>
              <a:t>‹#›</a:t>
            </a:fld>
            <a:endParaRPr lang="zh-CN" altLang="en-US">
              <a:latin typeface="Arial Black" panose="020B0A040201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Black" panose="020B0A04020102020204" pitchFamily="34" charset="0"/>
                <a:ea typeface="幼圆" panose="020105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Black" panose="020B0A04020102020204" pitchFamily="34" charset="0"/>
                <a:ea typeface="幼圆" panose="02010509060101010101" pitchFamily="49" charset="-122"/>
              </a:defRPr>
            </a:lvl1pPr>
          </a:lstStyle>
          <a:p>
            <a:fld id="{819D424B-ACE1-45B5-8332-2B0BF99E4FF3}" type="datetimeFigureOut">
              <a:rPr lang="zh-CN" altLang="en-US" smtClean="0"/>
              <a:t>2025/9/11</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Black" panose="020B0A040201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Black" panose="020B0A04020102020204" pitchFamily="34" charset="0"/>
                <a:ea typeface="幼圆" panose="02010509060101010101" pitchFamily="49" charset="-122"/>
              </a:defRPr>
            </a:lvl1pPr>
          </a:lstStyle>
          <a:p>
            <a:fld id="{2FD969C6-B567-4477-A707-04FA127DF8E7}" type="slidenum">
              <a:rPr lang="zh-CN" altLang="en-US" smtClean="0"/>
              <a:t>‹#›</a:t>
            </a:fld>
            <a:endParaRPr lang="zh-CN" altLang="en-US" dirty="0"/>
          </a:p>
        </p:txBody>
      </p:sp>
    </p:spTree>
    <p:extLst>
      <p:ext uri="{BB962C8B-B14F-4D97-AF65-F5344CB8AC3E}">
        <p14:creationId xmlns:p14="http://schemas.microsoft.com/office/powerpoint/2010/main" val="2133400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Black" panose="020B0A04020102020204" pitchFamily="34" charset="0"/>
        <a:ea typeface="幼圆" panose="02010509060101010101" pitchFamily="49" charset="-122"/>
        <a:cs typeface="+mn-cs"/>
      </a:defRPr>
    </a:lvl1pPr>
    <a:lvl2pPr marL="457200" algn="l" defTabSz="914400" rtl="0" eaLnBrk="1" latinLnBrk="0" hangingPunct="1">
      <a:defRPr sz="1200" kern="1200">
        <a:solidFill>
          <a:schemeClr val="tx1"/>
        </a:solidFill>
        <a:latin typeface="Arial Black" panose="020B0A04020102020204" pitchFamily="34" charset="0"/>
        <a:ea typeface="幼圆" panose="02010509060101010101" pitchFamily="49" charset="-122"/>
        <a:cs typeface="+mn-cs"/>
      </a:defRPr>
    </a:lvl2pPr>
    <a:lvl3pPr marL="914400" algn="l" defTabSz="914400" rtl="0" eaLnBrk="1" latinLnBrk="0" hangingPunct="1">
      <a:defRPr sz="1200" kern="1200">
        <a:solidFill>
          <a:schemeClr val="tx1"/>
        </a:solidFill>
        <a:latin typeface="Arial Black" panose="020B0A04020102020204" pitchFamily="34" charset="0"/>
        <a:ea typeface="幼圆" panose="02010509060101010101" pitchFamily="49" charset="-122"/>
        <a:cs typeface="+mn-cs"/>
      </a:defRPr>
    </a:lvl3pPr>
    <a:lvl4pPr marL="1371600" algn="l" defTabSz="914400" rtl="0" eaLnBrk="1" latinLnBrk="0" hangingPunct="1">
      <a:defRPr sz="1200" kern="1200">
        <a:solidFill>
          <a:schemeClr val="tx1"/>
        </a:solidFill>
        <a:latin typeface="Arial Black" panose="020B0A04020102020204" pitchFamily="34" charset="0"/>
        <a:ea typeface="幼圆" panose="02010509060101010101" pitchFamily="49" charset="-122"/>
        <a:cs typeface="+mn-cs"/>
      </a:defRPr>
    </a:lvl4pPr>
    <a:lvl5pPr marL="1828800" algn="l" defTabSz="914400" rtl="0" eaLnBrk="1" latinLnBrk="0" hangingPunct="1">
      <a:defRPr sz="1200" kern="1200">
        <a:solidFill>
          <a:schemeClr val="tx1"/>
        </a:solidFill>
        <a:latin typeface="Arial Black" panose="020B0A04020102020204" pitchFamily="34" charset="0"/>
        <a:ea typeface="幼圆" panose="020105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9_标题幻灯片">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1_标题幻灯片">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2_标题幻灯片">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3_标题幻灯片">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4_标题幻灯片">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5_标题幻灯片">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46_标题幻灯片">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7_标题幻灯片">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8_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9_标题幻灯片">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50_标题幻灯片">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53_标题幻灯片">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带页码右上">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lvl1pPr>
              <a:defRPr>
                <a:ln>
                  <a:solidFill>
                    <a:srgbClr val="CCECFF"/>
                  </a:solidFill>
                </a:ln>
                <a:noFill/>
                <a:effectLst/>
              </a:defRPr>
            </a:lvl1pPr>
          </a:lstStyle>
          <a:p>
            <a:fld id="{63181AFE-CEA3-4E49-A4C8-E3E2C1424399}" type="slidenum">
              <a:rPr lang="zh-CN" altLang="en-US" smtClean="0"/>
              <a:t>‹#›</a:t>
            </a:fld>
            <a:endParaRPr lang="zh-CN" altLang="en-US" dirty="0"/>
          </a:p>
        </p:txBody>
      </p:sp>
      <p:sp>
        <p:nvSpPr>
          <p:cNvPr id="4" name="矩形 3"/>
          <p:cNvSpPr/>
          <p:nvPr userDrawn="1"/>
        </p:nvSpPr>
        <p:spPr>
          <a:xfrm>
            <a:off x="18000" y="15750"/>
            <a:ext cx="9108000" cy="5112000"/>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n>
                <a:solidFill>
                  <a:schemeClr val="bg1">
                    <a:lumMod val="75000"/>
                  </a:schemeClr>
                </a:solidFill>
              </a:ln>
              <a:ea typeface="楷体" panose="02010609060101010101" pitchFamily="49"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43764" y="260202"/>
            <a:ext cx="3416321" cy="415498"/>
          </a:xfrm>
          <a:noFill/>
        </p:spPr>
        <p:txBody>
          <a:bodyPr wrap="none" rtlCol="0">
            <a:spAutoFit/>
          </a:bodyPr>
          <a:lstStyle>
            <a:lvl1pPr>
              <a:defRPr lang="zh-CN" altLang="en-US" sz="2100" b="1">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mn-cs"/>
              </a:defRPr>
            </a:lvl1pPr>
          </a:lstStyle>
          <a:p>
            <a:pPr marL="0" lvl="0"/>
            <a:r>
              <a:rPr lang="zh-CN" altLang="en-US" dirty="0"/>
              <a:t>单击此处编辑母版标题样式</a:t>
            </a:r>
          </a:p>
        </p:txBody>
      </p:sp>
      <p:sp>
        <p:nvSpPr>
          <p:cNvPr id="4" name="页脚占位符 3"/>
          <p:cNvSpPr>
            <a:spLocks noGrp="1"/>
          </p:cNvSpPr>
          <p:nvPr>
            <p:ph type="ftr" sz="quarter" idx="11"/>
          </p:nvPr>
        </p:nvSpPr>
        <p:spPr/>
        <p:txBody>
          <a:bodyPr/>
          <a:lstStyle/>
          <a:p>
            <a:endParaRPr lang="zh-CN" altLang="en-US"/>
          </a:p>
        </p:txBody>
      </p:sp>
      <p:grpSp>
        <p:nvGrpSpPr>
          <p:cNvPr id="6" name="组合 5"/>
          <p:cNvGrpSpPr/>
          <p:nvPr userDrawn="1"/>
        </p:nvGrpSpPr>
        <p:grpSpPr>
          <a:xfrm>
            <a:off x="285751" y="184621"/>
            <a:ext cx="678722" cy="554029"/>
            <a:chOff x="10883900" y="380573"/>
            <a:chExt cx="904963" cy="653908"/>
          </a:xfrm>
        </p:grpSpPr>
        <p:pic>
          <p:nvPicPr>
            <p:cNvPr id="7" name="图片 6"/>
            <p:cNvPicPr>
              <a:picLocks noChangeAspect="1"/>
            </p:cNvPicPr>
            <p:nvPr/>
          </p:nvPicPr>
          <p:blipFill>
            <a:blip r:embed="rId2" cstate="screen"/>
            <a:stretch>
              <a:fillRect/>
            </a:stretch>
          </p:blipFill>
          <p:spPr>
            <a:xfrm>
              <a:off x="11086764" y="380573"/>
              <a:ext cx="499236" cy="424420"/>
            </a:xfrm>
            <a:prstGeom prst="rect">
              <a:avLst/>
            </a:prstGeom>
          </p:spPr>
        </p:pic>
        <p:sp>
          <p:nvSpPr>
            <p:cNvPr id="8" name="文本框 7"/>
            <p:cNvSpPr txBox="1"/>
            <p:nvPr/>
          </p:nvSpPr>
          <p:spPr>
            <a:xfrm>
              <a:off x="10883900" y="782391"/>
              <a:ext cx="904963" cy="252090"/>
            </a:xfrm>
            <a:prstGeom prst="rect">
              <a:avLst/>
            </a:prstGeom>
            <a:noFill/>
          </p:spPr>
          <p:txBody>
            <a:bodyPr wrap="square" rtlCol="0">
              <a:spAutoFit/>
            </a:bodyPr>
            <a:lstStyle/>
            <a:p>
              <a:pPr algn="ctr"/>
              <a:r>
                <a:rPr lang="zh-CN" altLang="en-US" sz="790" dirty="0">
                  <a:latin typeface="方正超粗黑简体" panose="03000509000000000000" pitchFamily="65" charset="-122"/>
                  <a:ea typeface="方正超粗黑简体" panose="03000509000000000000" pitchFamily="65" charset="-122"/>
                </a:rPr>
                <a:t>大庆油田</a:t>
              </a:r>
            </a:p>
          </p:txBody>
        </p:sp>
      </p:grpSp>
      <p:sp>
        <p:nvSpPr>
          <p:cNvPr id="9" name="副标题 2"/>
          <p:cNvSpPr>
            <a:spLocks noGrp="1"/>
          </p:cNvSpPr>
          <p:nvPr>
            <p:ph type="subTitle" idx="1"/>
          </p:nvPr>
        </p:nvSpPr>
        <p:spPr>
          <a:xfrm>
            <a:off x="4909500" y="479250"/>
            <a:ext cx="3867750" cy="261459"/>
          </a:xfrm>
        </p:spPr>
        <p:txBody>
          <a:bodyPr>
            <a:normAutofit/>
          </a:bodyPr>
          <a:lstStyle>
            <a:lvl1pPr marL="0" indent="0" algn="r">
              <a:buNone/>
              <a:defRPr sz="1350" b="1">
                <a:solidFill>
                  <a:srgbClr val="00206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单击此处编辑母版副标题样式</a:t>
            </a:r>
          </a:p>
        </p:txBody>
      </p:sp>
    </p:spTree>
  </p:cSld>
  <p:clrMapOvr>
    <a:masterClrMapping/>
  </p:clrMapOvr>
  <mc:AlternateContent xmlns:mc="http://schemas.openxmlformats.org/markup-compatibility/2006" xmlns:p14="http://schemas.microsoft.com/office/powerpoint/2010/main">
    <mc:Choice Requires="p14">
      <p:transition spd="slow" p14:dur="1500" advClick="0" advTm="10000">
        <p:split orient="vert"/>
      </p:transition>
    </mc:Choice>
    <mc:Fallback xmlns="">
      <p:transition spd="slow" advClick="0" advTm="10000">
        <p:split orient="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cxnSp>
        <p:nvCxnSpPr>
          <p:cNvPr id="7" name="直接连接符 6"/>
          <p:cNvCxnSpPr/>
          <p:nvPr userDrawn="1"/>
        </p:nvCxnSpPr>
        <p:spPr bwMode="auto">
          <a:xfrm>
            <a:off x="235125" y="681750"/>
            <a:ext cx="86737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cxnSp>
        <p:nvCxnSpPr>
          <p:cNvPr id="7" name="直接连接符 6"/>
          <p:cNvCxnSpPr/>
          <p:nvPr userDrawn="1"/>
        </p:nvCxnSpPr>
        <p:spPr bwMode="auto">
          <a:xfrm>
            <a:off x="235125" y="681750"/>
            <a:ext cx="867375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916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4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07894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701034F-6D56-4097-8BBE-3170D17681B3}" type="datetimeFigureOut">
              <a:rPr lang="zh-CN" altLang="en-US" smtClean="0"/>
              <a:t>2025/9/11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09C40FD-661E-4593-8143-3A585AD1E99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latin typeface="Arial Black" panose="020B0A04020102020204" pitchFamily="34" charset="0"/>
                <a:ea typeface="幼圆" panose="02010509060101010101" pitchFamily="49" charset="-122"/>
              </a:defRPr>
            </a:lvl1pPr>
          </a:lstStyle>
          <a:p>
            <a:fld id="{E701034F-6D56-4097-8BBE-3170D17681B3}" type="datetimeFigureOut">
              <a:rPr lang="zh-CN" altLang="en-US" smtClean="0"/>
              <a:t>2025/9/11</a:t>
            </a:fld>
            <a:endParaRPr lang="zh-CN" altLang="en-US" dirty="0"/>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latin typeface="Arial Black" panose="020B0A040201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Arial Black" panose="020B0A04020102020204" pitchFamily="34" charset="0"/>
                <a:ea typeface="幼圆" panose="02010509060101010101" pitchFamily="49" charset="-122"/>
              </a:defRPr>
            </a:lvl1pPr>
          </a:lstStyle>
          <a:p>
            <a:fld id="{709C40FD-661E-4593-8143-3A585AD1E99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 id="2147483664" r:id="rId14"/>
    <p:sldLayoutId id="2147483665" r:id="rId15"/>
    <p:sldLayoutId id="2147483666" r:id="rId16"/>
    <p:sldLayoutId id="2147483668" r:id="rId17"/>
    <p:sldLayoutId id="2147483669" r:id="rId18"/>
    <p:sldLayoutId id="2147483670" r:id="rId19"/>
    <p:sldLayoutId id="2147483671" r:id="rId20"/>
    <p:sldLayoutId id="2147483672" r:id="rId21"/>
    <p:sldLayoutId id="2147483673" r:id="rId22"/>
    <p:sldLayoutId id="2147483677" r:id="rId23"/>
    <p:sldLayoutId id="2147483678" r:id="rId24"/>
    <p:sldLayoutId id="2147483682" r:id="rId25"/>
    <p:sldLayoutId id="2147483684" r:id="rId26"/>
    <p:sldLayoutId id="2147483689" r:id="rId27"/>
    <p:sldLayoutId id="2147483690" r:id="rId28"/>
    <p:sldLayoutId id="2147483691" r:id="rId29"/>
    <p:sldLayoutId id="2147483692" r:id="rId30"/>
    <p:sldLayoutId id="2147483704" r:id="rId31"/>
    <p:sldLayoutId id="2147483706" r:id="rId32"/>
    <p:sldLayoutId id="2147483707" r:id="rId33"/>
    <p:sldLayoutId id="2147483708" r:id="rId34"/>
    <p:sldLayoutId id="2147483709" r:id="rId35"/>
    <p:sldLayoutId id="2147483710" r:id="rId36"/>
    <p:sldLayoutId id="2147483711" r:id="rId37"/>
    <p:sldLayoutId id="2147483712" r:id="rId38"/>
    <p:sldLayoutId id="2147483713" r:id="rId39"/>
    <p:sldLayoutId id="2147483714" r:id="rId40"/>
    <p:sldLayoutId id="2147483715" r:id="rId41"/>
    <p:sldLayoutId id="2147483717" r:id="rId42"/>
    <p:sldLayoutId id="2147483718" r:id="rId43"/>
    <p:sldLayoutId id="2147483719" r:id="rId44"/>
    <p:sldLayoutId id="2147483721" r:id="rId45"/>
    <p:sldLayoutId id="2147483722" r:id="rId46"/>
    <p:sldLayoutId id="2147483723" r:id="rId47"/>
    <p:sldLayoutId id="2147483724" r:id="rId48"/>
  </p:sldLayoutIdLst>
  <p:txStyles>
    <p:titleStyle>
      <a:lvl1pPr algn="ctr" defTabSz="914400" rtl="0" eaLnBrk="1" latinLnBrk="0" hangingPunct="1">
        <a:spcBef>
          <a:spcPct val="0"/>
        </a:spcBef>
        <a:buNone/>
        <a:defRPr sz="4400" kern="1200">
          <a:solidFill>
            <a:schemeClr val="tx1"/>
          </a:solidFill>
          <a:latin typeface="Arial Black" panose="020B0A04020102020204" pitchFamily="34" charset="0"/>
          <a:ea typeface="幼圆" panose="020105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Black" panose="020B0A04020102020204" pitchFamily="34" charset="0"/>
          <a:ea typeface="幼圆" panose="020105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Black" panose="020B0A04020102020204" pitchFamily="34" charset="0"/>
          <a:ea typeface="幼圆" panose="020105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Black" panose="020B0A04020102020204" pitchFamily="34" charset="0"/>
          <a:ea typeface="幼圆" panose="020105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Black" panose="020B0A04020102020204" pitchFamily="34" charset="0"/>
          <a:ea typeface="幼圆" panose="020105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Black" panose="020B0A04020102020204" pitchFamily="34" charset="0"/>
          <a:ea typeface="幼圆" panose="020105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9.jpeg"/><Relationship Id="rId1" Type="http://schemas.openxmlformats.org/officeDocument/2006/relationships/slideLayout" Target="../slideLayouts/slideLayout48.xml"/><Relationship Id="rId5" Type="http://schemas.microsoft.com/office/2007/relationships/hdphoto" Target="../media/hdphoto1.wdp"/><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g"/><Relationship Id="rId7" Type="http://schemas.openxmlformats.org/officeDocument/2006/relationships/image" Target="../media/image35.png"/><Relationship Id="rId2" Type="http://schemas.openxmlformats.org/officeDocument/2006/relationships/image" Target="../media/image22.jpeg"/><Relationship Id="rId1" Type="http://schemas.openxmlformats.org/officeDocument/2006/relationships/slideLayout" Target="../slideLayouts/slideLayout48.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48.xml"/><Relationship Id="rId6" Type="http://schemas.microsoft.com/office/2007/relationships/hdphoto" Target="../media/hdphoto2.wdp"/><Relationship Id="rId5" Type="http://schemas.openxmlformats.org/officeDocument/2006/relationships/image" Target="../media/image40.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3" Type="http://schemas.openxmlformats.org/officeDocument/2006/relationships/image" Target="../media/image41.jpeg"/><Relationship Id="rId7" Type="http://schemas.openxmlformats.org/officeDocument/2006/relationships/image" Target="../media/image45.jpg"/><Relationship Id="rId12" Type="http://schemas.openxmlformats.org/officeDocument/2006/relationships/image" Target="../media/image50.jpg"/><Relationship Id="rId2" Type="http://schemas.openxmlformats.org/officeDocument/2006/relationships/image" Target="../media/image22.jpeg"/><Relationship Id="rId1" Type="http://schemas.openxmlformats.org/officeDocument/2006/relationships/slideLayout" Target="../slideLayouts/slideLayout48.xml"/><Relationship Id="rId6" Type="http://schemas.openxmlformats.org/officeDocument/2006/relationships/image" Target="../media/image44.jpeg"/><Relationship Id="rId11" Type="http://schemas.openxmlformats.org/officeDocument/2006/relationships/image" Target="../media/image49.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webp"/></Relationships>
</file>

<file path=ppt/slides/_rels/slide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2.jpeg"/><Relationship Id="rId1" Type="http://schemas.openxmlformats.org/officeDocument/2006/relationships/slideLayout" Target="../slideLayouts/slideLayout48.xml"/><Relationship Id="rId4" Type="http://schemas.openxmlformats.org/officeDocument/2006/relationships/image" Target="../media/image53.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4.jpeg"/><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1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4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gif"/></Relationships>
</file>

<file path=ppt/slides/_rels/slide19.xml.rels><?xml version="1.0" encoding="UTF-8" standalone="yes"?>
<Relationships xmlns="http://schemas.openxmlformats.org/package/2006/relationships"><Relationship Id="rId3" Type="http://schemas.openxmlformats.org/officeDocument/2006/relationships/hyperlink" Target="http://image.baidu.com/i?ct=503316480&amp;z=0&amp;tn=baiduimagedetail&amp;word=%D1%C7%C0%EF%CA%BF%B6%E0%B5%C2&amp;in=981&amp;cl=2&amp;cm=1&amp;sc=0&amp;lm=-1&amp;pn=5&amp;rn=1&amp;di=1404078888&amp;ln=610" TargetMode="External"/><Relationship Id="rId2" Type="http://schemas.openxmlformats.org/officeDocument/2006/relationships/image" Target="../media/image56.jpe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jpeg"/></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14.xml"/><Relationship Id="rId7"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Layout" Target="../slideLayouts/slideLayout47.xml"/><Relationship Id="rId6" Type="http://schemas.openxmlformats.org/officeDocument/2006/relationships/slide" Target="slide73.xml"/><Relationship Id="rId5" Type="http://schemas.openxmlformats.org/officeDocument/2006/relationships/slide" Target="slide15.xml"/><Relationship Id="rId4" Type="http://schemas.openxmlformats.org/officeDocument/2006/relationships/slide" Target="slide42.xml"/></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23.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2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4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gif"/></Relationships>
</file>

<file path=ppt/slides/_rels/slide3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85.png"/><Relationship Id="rId1" Type="http://schemas.openxmlformats.org/officeDocument/2006/relationships/slideLayout" Target="../slideLayouts/slideLayout2.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hyperlink" Target="http://image.baidu.com/i?ct=503316480&amp;z=0&amp;tn=baiduimagedetail&amp;word=%D1%C7%C0%EF%CA%BF%B6%E0%B5%C2&amp;in=981&amp;cl=2&amp;cm=1&amp;sc=0&amp;lm=-1&amp;pn=5&amp;rn=1&amp;di=1404078888&amp;ln=610"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3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91.png"/><Relationship Id="rId1" Type="http://schemas.openxmlformats.org/officeDocument/2006/relationships/slideLayout" Target="../slideLayouts/slideLayout7.xml"/><Relationship Id="rId5" Type="http://schemas.openxmlformats.org/officeDocument/2006/relationships/image" Target="../media/image94.png"/><Relationship Id="rId4" Type="http://schemas.openxmlformats.org/officeDocument/2006/relationships/image" Target="../media/image93.png"/></Relationships>
</file>

<file path=ppt/slides/_rels/slide34.xml.rels><?xml version="1.0" encoding="UTF-8" standalone="yes"?>
<Relationships xmlns="http://schemas.openxmlformats.org/package/2006/relationships"><Relationship Id="rId3" Type="http://schemas.openxmlformats.org/officeDocument/2006/relationships/image" Target="../media/image96.webp"/><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9.png"/><Relationship Id="rId1" Type="http://schemas.openxmlformats.org/officeDocument/2006/relationships/slideLayout" Target="../slideLayouts/slideLayout7.xml"/><Relationship Id="rId4" Type="http://schemas.openxmlformats.org/officeDocument/2006/relationships/slide" Target="slide6.xml"/></Relationships>
</file>

<file path=ppt/slides/_rels/slide37.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102.jpeg"/><Relationship Id="rId2" Type="http://schemas.openxmlformats.org/officeDocument/2006/relationships/image" Target="../media/image99.png"/><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101.png"/><Relationship Id="rId4" Type="http://schemas.openxmlformats.org/officeDocument/2006/relationships/image" Target="../media/image100.jpeg"/></Relationships>
</file>

<file path=ppt/slides/_rels/slide3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9.pn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3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9.png"/><Relationship Id="rId1" Type="http://schemas.openxmlformats.org/officeDocument/2006/relationships/slideLayout" Target="../slideLayouts/slideLayout7.xml"/><Relationship Id="rId5" Type="http://schemas.openxmlformats.org/officeDocument/2006/relationships/image" Target="../media/image103.png"/><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48.xml"/><Relationship Id="rId6" Type="http://schemas.openxmlformats.org/officeDocument/2006/relationships/image" Target="../media/image25.jpg"/><Relationship Id="rId5" Type="http://schemas.openxmlformats.org/officeDocument/2006/relationships/image" Target="../media/image24.webp"/><Relationship Id="rId4" Type="http://schemas.openxmlformats.org/officeDocument/2006/relationships/image" Target="../media/image23.png"/></Relationships>
</file>

<file path=ppt/slides/_rels/slide4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7.xml"/><Relationship Id="rId4" Type="http://schemas.openxmlformats.org/officeDocument/2006/relationships/image" Target="../media/image106.jpeg"/></Relationships>
</file>

<file path=ppt/slides/_rels/slide4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107.png"/><Relationship Id="rId1" Type="http://schemas.openxmlformats.org/officeDocument/2006/relationships/slideLayout" Target="../slideLayouts/slideLayout7.xml"/><Relationship Id="rId4" Type="http://schemas.openxmlformats.org/officeDocument/2006/relationships/image" Target="../media/image109.jpeg"/></Relationships>
</file>

<file path=ppt/slides/_rels/slide4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112.png"/></Relationships>
</file>

<file path=ppt/slides/_rels/slide43.xml.rels><?xml version="1.0" encoding="UTF-8" standalone="yes"?>
<Relationships xmlns="http://schemas.openxmlformats.org/package/2006/relationships"><Relationship Id="rId3" Type="http://schemas.microsoft.com/office/2007/relationships/hdphoto" Target="../media/hdphoto5.wdp"/><Relationship Id="rId7" Type="http://schemas.openxmlformats.org/officeDocument/2006/relationships/image" Target="../media/image115.png"/><Relationship Id="rId2" Type="http://schemas.openxmlformats.org/officeDocument/2006/relationships/image" Target="../media/image113.png"/><Relationship Id="rId1" Type="http://schemas.openxmlformats.org/officeDocument/2006/relationships/slideLayout" Target="../slideLayouts/slideLayout7.xml"/><Relationship Id="rId6" Type="http://schemas.openxmlformats.org/officeDocument/2006/relationships/image" Target="../media/image75.png"/><Relationship Id="rId5" Type="http://schemas.openxmlformats.org/officeDocument/2006/relationships/image" Target="../media/image114.jpeg"/><Relationship Id="rId4" Type="http://schemas.openxmlformats.org/officeDocument/2006/relationships/image" Target="../media/image36.jpeg"/></Relationships>
</file>

<file path=ppt/slides/_rels/slide44.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slideLayout" Target="../slideLayouts/slideLayout7.xml"/><Relationship Id="rId4" Type="http://schemas.openxmlformats.org/officeDocument/2006/relationships/image" Target="../media/image118.jpeg"/></Relationships>
</file>

<file path=ppt/slides/_rels/slide45.xml.rels><?xml version="1.0" encoding="UTF-8" standalone="yes"?>
<Relationships xmlns="http://schemas.openxmlformats.org/package/2006/relationships"><Relationship Id="rId8" Type="http://schemas.openxmlformats.org/officeDocument/2006/relationships/image" Target="../media/image125.jpg"/><Relationship Id="rId3" Type="http://schemas.openxmlformats.org/officeDocument/2006/relationships/image" Target="../media/image120.jpeg"/><Relationship Id="rId7" Type="http://schemas.openxmlformats.org/officeDocument/2006/relationships/image" Target="../media/image124.jpeg"/><Relationship Id="rId2" Type="http://schemas.openxmlformats.org/officeDocument/2006/relationships/image" Target="../media/image119.jpg"/><Relationship Id="rId1" Type="http://schemas.openxmlformats.org/officeDocument/2006/relationships/slideLayout" Target="../slideLayouts/slideLayout7.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g"/></Relationships>
</file>

<file path=ppt/slides/_rels/slide46.xml.rels><?xml version="1.0" encoding="UTF-8" standalone="yes"?>
<Relationships xmlns="http://schemas.openxmlformats.org/package/2006/relationships"><Relationship Id="rId8" Type="http://schemas.openxmlformats.org/officeDocument/2006/relationships/image" Target="../media/image131.jpg"/><Relationship Id="rId3" Type="http://schemas.openxmlformats.org/officeDocument/2006/relationships/image" Target="../media/image112.png"/><Relationship Id="rId7" Type="http://schemas.openxmlformats.org/officeDocument/2006/relationships/image" Target="../media/image130.jpeg"/><Relationship Id="rId2" Type="http://schemas.openxmlformats.org/officeDocument/2006/relationships/image" Target="../media/image126.jpeg"/><Relationship Id="rId1" Type="http://schemas.openxmlformats.org/officeDocument/2006/relationships/slideLayout" Target="../slideLayouts/slideLayout7.xml"/><Relationship Id="rId6" Type="http://schemas.openxmlformats.org/officeDocument/2006/relationships/image" Target="../media/image129.jpeg"/><Relationship Id="rId11" Type="http://schemas.microsoft.com/office/2007/relationships/hdphoto" Target="../media/hdphoto6.wdp"/><Relationship Id="rId5" Type="http://schemas.openxmlformats.org/officeDocument/2006/relationships/image" Target="../media/image128.jpeg"/><Relationship Id="rId10" Type="http://schemas.openxmlformats.org/officeDocument/2006/relationships/image" Target="../media/image133.png"/><Relationship Id="rId4" Type="http://schemas.openxmlformats.org/officeDocument/2006/relationships/image" Target="../media/image127.jpeg"/><Relationship Id="rId9" Type="http://schemas.openxmlformats.org/officeDocument/2006/relationships/image" Target="../media/image132.jpeg"/></Relationships>
</file>

<file path=ppt/slides/_rels/slide47.xml.rels><?xml version="1.0" encoding="UTF-8" standalone="yes"?>
<Relationships xmlns="http://schemas.openxmlformats.org/package/2006/relationships"><Relationship Id="rId8" Type="http://schemas.openxmlformats.org/officeDocument/2006/relationships/image" Target="../media/image139.jpeg"/><Relationship Id="rId3" Type="http://schemas.openxmlformats.org/officeDocument/2006/relationships/image" Target="../media/image134.jpeg"/><Relationship Id="rId7" Type="http://schemas.openxmlformats.org/officeDocument/2006/relationships/image" Target="../media/image138.jpeg"/><Relationship Id="rId2" Type="http://schemas.openxmlformats.org/officeDocument/2006/relationships/image" Target="../media/image126.jpeg"/><Relationship Id="rId1" Type="http://schemas.openxmlformats.org/officeDocument/2006/relationships/slideLayout" Target="../slideLayouts/slideLayout7.xml"/><Relationship Id="rId6" Type="http://schemas.openxmlformats.org/officeDocument/2006/relationships/image" Target="../media/image137.jpeg"/><Relationship Id="rId5" Type="http://schemas.openxmlformats.org/officeDocument/2006/relationships/image" Target="../media/image136.jpeg"/><Relationship Id="rId4" Type="http://schemas.openxmlformats.org/officeDocument/2006/relationships/image" Target="../media/image135.jpeg"/><Relationship Id="rId9" Type="http://schemas.openxmlformats.org/officeDocument/2006/relationships/image" Target="../media/image140.GIF"/></Relationships>
</file>

<file path=ppt/slides/_rels/slide4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75.png"/><Relationship Id="rId1" Type="http://schemas.openxmlformats.org/officeDocument/2006/relationships/slideLayout" Target="../slideLayouts/slideLayout7.xml"/><Relationship Id="rId4" Type="http://schemas.openxmlformats.org/officeDocument/2006/relationships/image" Target="../media/image102.jpeg"/></Relationships>
</file>

<file path=ppt/slides/_rels/slide4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webp"/><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png"/><Relationship Id="rId1" Type="http://schemas.openxmlformats.org/officeDocument/2006/relationships/slideLayout" Target="../slideLayouts/slideLayout7.xml"/><Relationship Id="rId5" Type="http://schemas.openxmlformats.org/officeDocument/2006/relationships/image" Target="../media/image149.jpeg"/><Relationship Id="rId4" Type="http://schemas.openxmlformats.org/officeDocument/2006/relationships/image" Target="../media/image148.jpeg"/></Relationships>
</file>

<file path=ppt/slides/_rels/slide52.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7.xml"/><Relationship Id="rId4" Type="http://schemas.openxmlformats.org/officeDocument/2006/relationships/image" Target="../media/image152.jpeg"/></Relationships>
</file>

<file path=ppt/slides/_rels/slide53.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154.jpeg"/><Relationship Id="rId7" Type="http://schemas.microsoft.com/office/2007/relationships/hdphoto" Target="../media/hdphoto7.wdp"/><Relationship Id="rId2" Type="http://schemas.openxmlformats.org/officeDocument/2006/relationships/image" Target="../media/image153.gif"/><Relationship Id="rId1" Type="http://schemas.openxmlformats.org/officeDocument/2006/relationships/slideLayout" Target="../slideLayouts/slideLayout7.xml"/><Relationship Id="rId6" Type="http://schemas.openxmlformats.org/officeDocument/2006/relationships/image" Target="../media/image157.png"/><Relationship Id="rId5" Type="http://schemas.openxmlformats.org/officeDocument/2006/relationships/image" Target="../media/image156.jpeg"/><Relationship Id="rId4" Type="http://schemas.openxmlformats.org/officeDocument/2006/relationships/image" Target="../media/image155.jpeg"/></Relationships>
</file>

<file path=ppt/slides/_rels/slide54.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55.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slideLayout" Target="../slideLayouts/slideLayout7.xml"/><Relationship Id="rId6" Type="http://schemas.openxmlformats.org/officeDocument/2006/relationships/image" Target="../media/image140.GIF"/><Relationship Id="rId5" Type="http://schemas.openxmlformats.org/officeDocument/2006/relationships/image" Target="../media/image164.jpeg"/><Relationship Id="rId4" Type="http://schemas.openxmlformats.org/officeDocument/2006/relationships/image" Target="../media/image163.jpeg"/></Relationships>
</file>

<file path=ppt/slides/_rels/slide56.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slideLayout" Target="../slideLayouts/slideLayout7.xml"/><Relationship Id="rId6" Type="http://schemas.openxmlformats.org/officeDocument/2006/relationships/image" Target="../media/image169.jpeg"/><Relationship Id="rId5" Type="http://schemas.openxmlformats.org/officeDocument/2006/relationships/image" Target="../media/image168.jpeg"/><Relationship Id="rId4" Type="http://schemas.openxmlformats.org/officeDocument/2006/relationships/image" Target="../media/image167.jpeg"/></Relationships>
</file>

<file path=ppt/slides/_rels/slide57.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jpeg"/><Relationship Id="rId1" Type="http://schemas.openxmlformats.org/officeDocument/2006/relationships/slideLayout" Target="../slideLayouts/slideLayout7.xml"/><Relationship Id="rId5" Type="http://schemas.openxmlformats.org/officeDocument/2006/relationships/image" Target="../media/image173.jpeg"/><Relationship Id="rId4" Type="http://schemas.openxmlformats.org/officeDocument/2006/relationships/image" Target="../media/image172.jpeg"/></Relationships>
</file>

<file path=ppt/slides/_rels/slide5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7.xml"/><Relationship Id="rId4" Type="http://schemas.openxmlformats.org/officeDocument/2006/relationships/image" Target="../media/image17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7.xml"/><Relationship Id="rId4" Type="http://schemas.openxmlformats.org/officeDocument/2006/relationships/image" Target="../media/image180.jpeg"/></Relationships>
</file>

<file path=ppt/slides/_rels/slide61.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184.jpeg"/><Relationship Id="rId3" Type="http://schemas.openxmlformats.org/officeDocument/2006/relationships/diagramLayout" Target="../diagrams/layout1.xml"/><Relationship Id="rId7" Type="http://schemas.openxmlformats.org/officeDocument/2006/relationships/image" Target="../media/image18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3.xml.rels><?xml version="1.0" encoding="UTF-8" standalone="yes"?>
<Relationships xmlns="http://schemas.openxmlformats.org/package/2006/relationships"><Relationship Id="rId8" Type="http://schemas.openxmlformats.org/officeDocument/2006/relationships/image" Target="../media/image191.jpeg"/><Relationship Id="rId13" Type="http://schemas.openxmlformats.org/officeDocument/2006/relationships/image" Target="../media/image196.jpeg"/><Relationship Id="rId3" Type="http://schemas.openxmlformats.org/officeDocument/2006/relationships/image" Target="../media/image186.jpeg"/><Relationship Id="rId7" Type="http://schemas.openxmlformats.org/officeDocument/2006/relationships/image" Target="../media/image190.png"/><Relationship Id="rId12" Type="http://schemas.openxmlformats.org/officeDocument/2006/relationships/image" Target="../media/image195.jpeg"/><Relationship Id="rId2" Type="http://schemas.openxmlformats.org/officeDocument/2006/relationships/image" Target="../media/image185.jpeg"/><Relationship Id="rId1" Type="http://schemas.openxmlformats.org/officeDocument/2006/relationships/slideLayout" Target="../slideLayouts/slideLayout7.xml"/><Relationship Id="rId6" Type="http://schemas.openxmlformats.org/officeDocument/2006/relationships/image" Target="../media/image189.png"/><Relationship Id="rId11" Type="http://schemas.openxmlformats.org/officeDocument/2006/relationships/image" Target="../media/image194.jpeg"/><Relationship Id="rId5" Type="http://schemas.openxmlformats.org/officeDocument/2006/relationships/image" Target="../media/image188.jpeg"/><Relationship Id="rId15" Type="http://schemas.openxmlformats.org/officeDocument/2006/relationships/image" Target="../media/image198.png"/><Relationship Id="rId10" Type="http://schemas.openxmlformats.org/officeDocument/2006/relationships/image" Target="../media/image193.jpeg"/><Relationship Id="rId4" Type="http://schemas.openxmlformats.org/officeDocument/2006/relationships/image" Target="../media/image187.png"/><Relationship Id="rId9" Type="http://schemas.openxmlformats.org/officeDocument/2006/relationships/image" Target="../media/image192.png"/><Relationship Id="rId14" Type="http://schemas.openxmlformats.org/officeDocument/2006/relationships/image" Target="../media/image197.jpeg"/></Relationships>
</file>

<file path=ppt/slides/_rels/slide64.xml.rels><?xml version="1.0" encoding="UTF-8" standalone="yes"?>
<Relationships xmlns="http://schemas.openxmlformats.org/package/2006/relationships"><Relationship Id="rId8" Type="http://schemas.openxmlformats.org/officeDocument/2006/relationships/image" Target="../media/image205.jpeg"/><Relationship Id="rId3" Type="http://schemas.openxmlformats.org/officeDocument/2006/relationships/image" Target="../media/image200.jpeg"/><Relationship Id="rId7" Type="http://schemas.openxmlformats.org/officeDocument/2006/relationships/image" Target="../media/image204.jpeg"/><Relationship Id="rId2" Type="http://schemas.openxmlformats.org/officeDocument/2006/relationships/image" Target="../media/image199.jpeg"/><Relationship Id="rId1" Type="http://schemas.openxmlformats.org/officeDocument/2006/relationships/slideLayout" Target="../slideLayouts/slideLayout7.xml"/><Relationship Id="rId6" Type="http://schemas.openxmlformats.org/officeDocument/2006/relationships/image" Target="../media/image203.jpeg"/><Relationship Id="rId5" Type="http://schemas.openxmlformats.org/officeDocument/2006/relationships/image" Target="../media/image202.png"/><Relationship Id="rId4" Type="http://schemas.openxmlformats.org/officeDocument/2006/relationships/image" Target="../media/image201.jpeg"/><Relationship Id="rId9" Type="http://schemas.openxmlformats.org/officeDocument/2006/relationships/image" Target="../media/image206.jpeg"/></Relationships>
</file>

<file path=ppt/slides/_rels/slide65.xml.rels><?xml version="1.0" encoding="UTF-8" standalone="yes"?>
<Relationships xmlns="http://schemas.openxmlformats.org/package/2006/relationships"><Relationship Id="rId8" Type="http://schemas.openxmlformats.org/officeDocument/2006/relationships/image" Target="../media/image209.jpeg"/><Relationship Id="rId3" Type="http://schemas.openxmlformats.org/officeDocument/2006/relationships/image" Target="../media/image204.jpeg"/><Relationship Id="rId7" Type="http://schemas.openxmlformats.org/officeDocument/2006/relationships/image" Target="../media/image208.jpeg"/><Relationship Id="rId2" Type="http://schemas.openxmlformats.org/officeDocument/2006/relationships/image" Target="../media/image203.jpeg"/><Relationship Id="rId1" Type="http://schemas.openxmlformats.org/officeDocument/2006/relationships/slideLayout" Target="../slideLayouts/slideLayout7.xml"/><Relationship Id="rId6" Type="http://schemas.openxmlformats.org/officeDocument/2006/relationships/image" Target="../media/image207.jpeg"/><Relationship Id="rId5" Type="http://schemas.openxmlformats.org/officeDocument/2006/relationships/image" Target="../media/image206.jpeg"/><Relationship Id="rId4" Type="http://schemas.openxmlformats.org/officeDocument/2006/relationships/image" Target="../media/image205.jpeg"/><Relationship Id="rId9" Type="http://schemas.openxmlformats.org/officeDocument/2006/relationships/image" Target="../media/image159.jpeg"/></Relationships>
</file>

<file path=ppt/slides/_rels/slide6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4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gif"/></Relationships>
</file>

<file path=ppt/slides/_rels/slide6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140.GIF"/><Relationship Id="rId1" Type="http://schemas.openxmlformats.org/officeDocument/2006/relationships/slideLayout" Target="../slideLayouts/slideLayout7.xml"/><Relationship Id="rId6" Type="http://schemas.openxmlformats.org/officeDocument/2006/relationships/image" Target="../media/image212.jpeg"/><Relationship Id="rId5" Type="http://schemas.openxmlformats.org/officeDocument/2006/relationships/image" Target="../media/image22.jpeg"/><Relationship Id="rId4" Type="http://schemas.openxmlformats.org/officeDocument/2006/relationships/image" Target="../media/image211.jpeg"/></Relationships>
</file>

<file path=ppt/slides/_rels/slide68.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image" Target="../media/image213.jpeg"/><Relationship Id="rId1" Type="http://schemas.openxmlformats.org/officeDocument/2006/relationships/slideLayout" Target="../slideLayouts/slideLayout7.xml"/><Relationship Id="rId5" Type="http://schemas.openxmlformats.org/officeDocument/2006/relationships/image" Target="../media/image216.jpeg"/><Relationship Id="rId4" Type="http://schemas.openxmlformats.org/officeDocument/2006/relationships/image" Target="../media/image215.jpeg"/></Relationships>
</file>

<file path=ppt/slides/_rels/slide69.xml.rels><?xml version="1.0" encoding="UTF-8" standalone="yes"?>
<Relationships xmlns="http://schemas.openxmlformats.org/package/2006/relationships"><Relationship Id="rId8" Type="http://schemas.openxmlformats.org/officeDocument/2006/relationships/image" Target="../media/image222.png"/><Relationship Id="rId13" Type="http://schemas.openxmlformats.org/officeDocument/2006/relationships/image" Target="../media/image227.jpeg"/><Relationship Id="rId3" Type="http://schemas.openxmlformats.org/officeDocument/2006/relationships/image" Target="../media/image218.png"/><Relationship Id="rId7" Type="http://schemas.openxmlformats.org/officeDocument/2006/relationships/image" Target="../media/image221.jpeg"/><Relationship Id="rId12" Type="http://schemas.openxmlformats.org/officeDocument/2006/relationships/image" Target="../media/image226.png"/><Relationship Id="rId2" Type="http://schemas.openxmlformats.org/officeDocument/2006/relationships/image" Target="../media/image217.jpeg"/><Relationship Id="rId1" Type="http://schemas.openxmlformats.org/officeDocument/2006/relationships/slideLayout" Target="../slideLayouts/slideLayout7.xml"/><Relationship Id="rId6" Type="http://schemas.openxmlformats.org/officeDocument/2006/relationships/slide" Target="slide6.xml"/><Relationship Id="rId11" Type="http://schemas.openxmlformats.org/officeDocument/2006/relationships/image" Target="../media/image225.jpeg"/><Relationship Id="rId5" Type="http://schemas.openxmlformats.org/officeDocument/2006/relationships/image" Target="../media/image220.png"/><Relationship Id="rId15" Type="http://schemas.openxmlformats.org/officeDocument/2006/relationships/image" Target="../media/image229.jpeg"/><Relationship Id="rId10" Type="http://schemas.openxmlformats.org/officeDocument/2006/relationships/image" Target="../media/image224.png"/><Relationship Id="rId4" Type="http://schemas.openxmlformats.org/officeDocument/2006/relationships/image" Target="../media/image219.png"/><Relationship Id="rId9" Type="http://schemas.openxmlformats.org/officeDocument/2006/relationships/image" Target="../media/image223.jpeg"/><Relationship Id="rId14" Type="http://schemas.openxmlformats.org/officeDocument/2006/relationships/image" Target="../media/image228.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8.jpeg"/><Relationship Id="rId1" Type="http://schemas.openxmlformats.org/officeDocument/2006/relationships/slideLayout" Target="../slideLayouts/slideLayout48.xml"/></Relationships>
</file>

<file path=ppt/slides/_rels/slide70.xml.rels><?xml version="1.0" encoding="UTF-8" standalone="yes"?>
<Relationships xmlns="http://schemas.openxmlformats.org/package/2006/relationships"><Relationship Id="rId3" Type="http://schemas.openxmlformats.org/officeDocument/2006/relationships/image" Target="../media/image140.GIF"/><Relationship Id="rId2" Type="http://schemas.openxmlformats.org/officeDocument/2006/relationships/image" Target="../media/image23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3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34.jpeg"/><Relationship Id="rId2" Type="http://schemas.openxmlformats.org/officeDocument/2006/relationships/image" Target="../media/image233.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236.tiff"/><Relationship Id="rId7" Type="http://schemas.openxmlformats.org/officeDocument/2006/relationships/image" Target="../media/image240.jpeg"/><Relationship Id="rId2" Type="http://schemas.openxmlformats.org/officeDocument/2006/relationships/image" Target="../media/image235.tiff"/><Relationship Id="rId1" Type="http://schemas.openxmlformats.org/officeDocument/2006/relationships/slideLayout" Target="../slideLayouts/slideLayout7.xml"/><Relationship Id="rId6" Type="http://schemas.openxmlformats.org/officeDocument/2006/relationships/image" Target="../media/image239.jpeg"/><Relationship Id="rId5" Type="http://schemas.openxmlformats.org/officeDocument/2006/relationships/image" Target="../media/image238.jpeg"/><Relationship Id="rId4" Type="http://schemas.openxmlformats.org/officeDocument/2006/relationships/image" Target="../media/image237.jpeg"/></Relationships>
</file>

<file path=ppt/slides/_rels/slide75.xml.rels><?xml version="1.0" encoding="UTF-8" standalone="yes"?>
<Relationships xmlns="http://schemas.openxmlformats.org/package/2006/relationships"><Relationship Id="rId3" Type="http://schemas.openxmlformats.org/officeDocument/2006/relationships/image" Target="../media/image242.jpg"/><Relationship Id="rId2" Type="http://schemas.openxmlformats.org/officeDocument/2006/relationships/image" Target="../media/image241.png"/><Relationship Id="rId1" Type="http://schemas.openxmlformats.org/officeDocument/2006/relationships/slideLayout" Target="../slideLayouts/slideLayout2.xml"/><Relationship Id="rId5" Type="http://schemas.openxmlformats.org/officeDocument/2006/relationships/image" Target="../media/image244.png"/><Relationship Id="rId4" Type="http://schemas.openxmlformats.org/officeDocument/2006/relationships/image" Target="../media/image243.png"/></Relationships>
</file>

<file path=ppt/slides/_rels/slide7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 Target="slide14.xml"/><Relationship Id="rId7"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Layout" Target="../slideLayouts/slideLayout47.xml"/><Relationship Id="rId6" Type="http://schemas.openxmlformats.org/officeDocument/2006/relationships/slide" Target="slide73.xml"/><Relationship Id="rId5" Type="http://schemas.openxmlformats.org/officeDocument/2006/relationships/slide" Target="slide15.xml"/><Relationship Id="rId4" Type="http://schemas.openxmlformats.org/officeDocument/2006/relationships/slide" Target="slide42.xml"/></Relationships>
</file>

<file path=ppt/slides/_rels/slide77.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hyperlink" Target="&#38463;&#33394;&#20840;&#24687;&#33041;&#22270;-&#22823;&#31995;&#32479;&#35266;&#65306;&#33258;&#30001;&#35752;&#35770;.html" TargetMode="External"/><Relationship Id="rId1" Type="http://schemas.openxmlformats.org/officeDocument/2006/relationships/slideLayout" Target="../slideLayouts/slideLayout48.xml"/></Relationships>
</file>

<file path=ppt/slides/_rels/slide78.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hyperlink" Target="&#38463;&#33394;&#20840;&#24687;&#33041;&#22270;-&#22823;&#31995;&#32479;&#35266;&#65306;&#22823;&#31995;&#32479;&#35266;&#21746;&#23398;&#20840;&#24687;&#33041;&#22270;.html" TargetMode="External"/><Relationship Id="rId1" Type="http://schemas.openxmlformats.org/officeDocument/2006/relationships/slideLayout" Target="../slideLayouts/slideLayout48.xml"/></Relationships>
</file>

<file path=ppt/slides/_rels/slide79.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hyperlink" Target="&#38463;&#33394;&#20840;&#24687;&#33041;&#22270;-&#22823;&#31995;&#32479;&#35266;&#65288;BSV_%20Big%20Systems%20View&#65289;&#20840;&#24687;&#33041;&#22270;.html"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47.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gif"/></Relationships>
</file>

<file path=ppt/slides/_rels/slide80.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hyperlink" Target="https://www.toutiao.com/video/7149039264464896519/" TargetMode="External"/><Relationship Id="rId1" Type="http://schemas.openxmlformats.org/officeDocument/2006/relationships/slideLayout" Target="../slideLayouts/slideLayout47.xml"/><Relationship Id="rId5" Type="http://schemas.openxmlformats.org/officeDocument/2006/relationships/image" Target="../media/image164.jpeg"/><Relationship Id="rId4" Type="http://schemas.openxmlformats.org/officeDocument/2006/relationships/image" Target="../media/image249.jpeg"/></Relationships>
</file>

<file path=ppt/slides/_rels/slide81.xml.rels><?xml version="1.0" encoding="UTF-8" standalone="yes"?>
<Relationships xmlns="http://schemas.openxmlformats.org/package/2006/relationships"><Relationship Id="rId8" Type="http://schemas.openxmlformats.org/officeDocument/2006/relationships/image" Target="../media/image255.jpeg"/><Relationship Id="rId3" Type="http://schemas.openxmlformats.org/officeDocument/2006/relationships/image" Target="../media/image251.jpeg"/><Relationship Id="rId7" Type="http://schemas.openxmlformats.org/officeDocument/2006/relationships/image" Target="../media/image214.jpeg"/><Relationship Id="rId2" Type="http://schemas.openxmlformats.org/officeDocument/2006/relationships/image" Target="../media/image250.jpeg"/><Relationship Id="rId1" Type="http://schemas.openxmlformats.org/officeDocument/2006/relationships/slideLayout" Target="../slideLayouts/slideLayout7.xml"/><Relationship Id="rId6" Type="http://schemas.openxmlformats.org/officeDocument/2006/relationships/image" Target="../media/image254.jpeg"/><Relationship Id="rId5" Type="http://schemas.openxmlformats.org/officeDocument/2006/relationships/image" Target="../media/image253.jpeg"/><Relationship Id="rId10" Type="http://schemas.openxmlformats.org/officeDocument/2006/relationships/image" Target="../media/image256.jpeg"/><Relationship Id="rId4" Type="http://schemas.openxmlformats.org/officeDocument/2006/relationships/image" Target="../media/image252.jpeg"/><Relationship Id="rId9" Type="http://schemas.openxmlformats.org/officeDocument/2006/relationships/slide" Target="slide6.xml"/></Relationships>
</file>

<file path=ppt/slides/_rels/slide82.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58.png"/></Relationships>
</file>

<file path=ppt/slides/_rels/slide8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60.jpeg"/><Relationship Id="rId7" Type="http://schemas.openxmlformats.org/officeDocument/2006/relationships/image" Target="../media/image264.jpeg"/><Relationship Id="rId2" Type="http://schemas.openxmlformats.org/officeDocument/2006/relationships/image" Target="../media/image259.png"/><Relationship Id="rId1" Type="http://schemas.openxmlformats.org/officeDocument/2006/relationships/slideLayout" Target="../slideLayouts/slideLayout7.xml"/><Relationship Id="rId6" Type="http://schemas.openxmlformats.org/officeDocument/2006/relationships/image" Target="../media/image263.jpeg"/><Relationship Id="rId5" Type="http://schemas.openxmlformats.org/officeDocument/2006/relationships/image" Target="../media/image262.png"/><Relationship Id="rId4" Type="http://schemas.openxmlformats.org/officeDocument/2006/relationships/image" Target="../media/image261.png"/><Relationship Id="rId9" Type="http://schemas.openxmlformats.org/officeDocument/2006/relationships/image" Target="../media/image2.GIF"/></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9552" y="1168172"/>
            <a:ext cx="7920880" cy="1754326"/>
          </a:xfrm>
          <a:prstGeom prst="rect">
            <a:avLst/>
          </a:prstGeom>
          <a:noFill/>
        </p:spPr>
        <p:txBody>
          <a:bodyPr wrap="square" rtlCol="0">
            <a:spAutoFit/>
          </a:bodyPr>
          <a:lstStyle/>
          <a:p>
            <a:pPr algn="ctr"/>
            <a:r>
              <a:rPr lang="zh-CN" altLang="en-US" sz="28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市场经济与现代企业制度</a:t>
            </a:r>
            <a:endParaRPr lang="en-US" altLang="zh-CN" sz="28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企业</a:t>
            </a:r>
            <a:r>
              <a:rPr lang="en-US" altLang="zh-CN"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市场</a:t>
            </a:r>
            <a:r>
              <a:rPr lang="en-US" altLang="zh-CN"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政府大系统</a:t>
            </a:r>
            <a:endParaRPr lang="en-US" altLang="zh-CN" sz="4400" dirty="0" smtClean="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3200" b="1" dirty="0" smtClean="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第一部分：大系统观思维</a:t>
            </a:r>
            <a:endParaRPr lang="en-US" altLang="zh-CN" sz="32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
        <p:nvSpPr>
          <p:cNvPr id="8" name="TextBox 7"/>
          <p:cNvSpPr txBox="1"/>
          <p:nvPr/>
        </p:nvSpPr>
        <p:spPr>
          <a:xfrm>
            <a:off x="3636156" y="4322552"/>
            <a:ext cx="1954381" cy="584775"/>
          </a:xfrm>
          <a:prstGeom prst="rect">
            <a:avLst/>
          </a:prstGeom>
          <a:noFill/>
        </p:spPr>
        <p:txBody>
          <a:bodyPr wrap="none" rtlCol="0">
            <a:spAutoFit/>
          </a:bodyPr>
          <a:lstStyle/>
          <a:p>
            <a:pPr algn="ctr"/>
            <a:r>
              <a:rPr lang="zh-CN" altLang="en-US" sz="2000" dirty="0">
                <a:latin typeface="幼圆" panose="02010509060101010101" pitchFamily="49" charset="-122"/>
                <a:ea typeface="幼圆" panose="02010509060101010101" pitchFamily="49" charset="-122"/>
              </a:rPr>
              <a:t>王 权</a:t>
            </a:r>
            <a:endParaRPr lang="en-US" altLang="zh-CN" sz="2000" dirty="0">
              <a:latin typeface="楷体" panose="02010609060101010101" pitchFamily="49" charset="-122"/>
              <a:ea typeface="楷体" panose="02010609060101010101" pitchFamily="49" charset="-122"/>
            </a:endParaRPr>
          </a:p>
          <a:p>
            <a:pPr algn="ctr"/>
            <a:r>
              <a:rPr lang="en-US" altLang="zh-CN" sz="1200" dirty="0" smtClean="0">
                <a:latin typeface="幼圆" panose="02010509060101010101" pitchFamily="49" charset="-122"/>
                <a:ea typeface="幼圆" panose="02010509060101010101" pitchFamily="49" charset="-122"/>
              </a:rPr>
              <a:t>2025.9.13 </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东北石油大学</a:t>
            </a:r>
          </a:p>
        </p:txBody>
      </p:sp>
      <p:pic>
        <p:nvPicPr>
          <p:cNvPr id="5" name="图片 4"/>
          <p:cNvPicPr>
            <a:picLocks noChangeAspect="1"/>
          </p:cNvPicPr>
          <p:nvPr/>
        </p:nvPicPr>
        <p:blipFill>
          <a:blip r:embed="rId2" cstate="screen"/>
          <a:stretch>
            <a:fillRect/>
          </a:stretch>
        </p:blipFill>
        <p:spPr>
          <a:xfrm>
            <a:off x="6876256" y="2781280"/>
            <a:ext cx="2059861" cy="2327643"/>
          </a:xfrm>
          <a:prstGeom prst="rect">
            <a:avLst/>
          </a:prstGeom>
          <a:ln w="3175">
            <a:solidFill>
              <a:schemeClr val="bg1">
                <a:lumMod val="50000"/>
              </a:schemeClr>
            </a:solidFill>
          </a:ln>
        </p:spPr>
      </p:pic>
      <p:grpSp>
        <p:nvGrpSpPr>
          <p:cNvPr id="7" name="组合 6"/>
          <p:cNvGrpSpPr/>
          <p:nvPr/>
        </p:nvGrpSpPr>
        <p:grpSpPr>
          <a:xfrm>
            <a:off x="188554" y="2884662"/>
            <a:ext cx="1950413" cy="2260716"/>
            <a:chOff x="188554" y="2884662"/>
            <a:chExt cx="1950413" cy="2260716"/>
          </a:xfrm>
        </p:grpSpPr>
        <p:pic>
          <p:nvPicPr>
            <p:cNvPr id="2" name="图片 1"/>
            <p:cNvPicPr>
              <a:picLocks noChangeAspect="1"/>
            </p:cNvPicPr>
            <p:nvPr/>
          </p:nvPicPr>
          <p:blipFill rotWithShape="1">
            <a:blip r:embed="rId3"/>
            <a:srcRect l="14892" t="33316" r="13589" b="15769"/>
            <a:stretch/>
          </p:blipFill>
          <p:spPr>
            <a:xfrm>
              <a:off x="215106" y="2893757"/>
              <a:ext cx="1923861" cy="1886696"/>
            </a:xfrm>
            <a:prstGeom prst="rect">
              <a:avLst/>
            </a:prstGeom>
          </p:spPr>
        </p:pic>
        <p:grpSp>
          <p:nvGrpSpPr>
            <p:cNvPr id="9" name="组合 8"/>
            <p:cNvGrpSpPr/>
            <p:nvPr/>
          </p:nvGrpSpPr>
          <p:grpSpPr>
            <a:xfrm>
              <a:off x="188554" y="2884662"/>
              <a:ext cx="1944218" cy="2260716"/>
              <a:chOff x="188554" y="2884662"/>
              <a:chExt cx="1944218" cy="2260716"/>
            </a:xfrm>
          </p:grpSpPr>
          <p:sp>
            <p:nvSpPr>
              <p:cNvPr id="16" name="矩形 15"/>
              <p:cNvSpPr/>
              <p:nvPr/>
            </p:nvSpPr>
            <p:spPr>
              <a:xfrm>
                <a:off x="188554" y="2884662"/>
                <a:ext cx="1944218" cy="222121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5285" y="4719620"/>
                <a:ext cx="1925528" cy="425758"/>
              </a:xfrm>
              <a:prstGeom prst="rect">
                <a:avLst/>
              </a:prstGeom>
              <a:noFill/>
            </p:spPr>
            <p:txBody>
              <a:bodyPr wrap="none" rtlCol="0">
                <a:spAutoFit/>
              </a:bodyPr>
              <a:lstStyle/>
              <a:p>
                <a:pPr algn="ctr">
                  <a:lnSpc>
                    <a:spcPts val="1300"/>
                  </a:lnSpc>
                </a:pPr>
                <a:r>
                  <a:rPr lang="zh-CN" altLang="en-US"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东油</a:t>
                </a:r>
                <a:r>
                  <a:rPr lang="en-US" altLang="zh-CN"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MBA-2025_BSV</a:t>
                </a:r>
              </a:p>
              <a:p>
                <a:pPr algn="ctr">
                  <a:lnSpc>
                    <a:spcPts val="1300"/>
                  </a:lnSpc>
                </a:pPr>
                <a:r>
                  <a:rPr lang="zh-CN" altLang="en-US" sz="1400" dirty="0" smtClean="0">
                    <a:solidFill>
                      <a:schemeClr val="tx1">
                        <a:lumMod val="65000"/>
                        <a:lumOff val="35000"/>
                      </a:schemeClr>
                    </a:solidFill>
                    <a:latin typeface="幼圆" panose="02010509060101010101" pitchFamily="49" charset="-122"/>
                    <a:ea typeface="幼圆" panose="02010509060101010101" pitchFamily="49" charset="-122"/>
                  </a:rPr>
                  <a:t>微</a:t>
                </a:r>
                <a:r>
                  <a:rPr lang="zh-CN" altLang="en-US" sz="1400" dirty="0">
                    <a:solidFill>
                      <a:schemeClr val="tx1">
                        <a:lumMod val="65000"/>
                        <a:lumOff val="35000"/>
                      </a:schemeClr>
                    </a:solidFill>
                    <a:latin typeface="幼圆" panose="02010509060101010101" pitchFamily="49" charset="-122"/>
                    <a:ea typeface="幼圆" panose="02010509060101010101" pitchFamily="49" charset="-122"/>
                  </a:rPr>
                  <a:t>信群</a:t>
                </a:r>
              </a:p>
            </p:txBody>
          </p:sp>
        </p:grpSp>
      </p:grpSp>
      <p:grpSp>
        <p:nvGrpSpPr>
          <p:cNvPr id="17" name="组合 16"/>
          <p:cNvGrpSpPr/>
          <p:nvPr/>
        </p:nvGrpSpPr>
        <p:grpSpPr>
          <a:xfrm>
            <a:off x="179512" y="131686"/>
            <a:ext cx="8756605" cy="895021"/>
            <a:chOff x="179512" y="131686"/>
            <a:chExt cx="8756605" cy="895021"/>
          </a:xfrm>
        </p:grpSpPr>
        <p:pic>
          <p:nvPicPr>
            <p:cNvPr id="18" name="图片 17"/>
            <p:cNvPicPr>
              <a:picLocks noChangeAspect="1"/>
            </p:cNvPicPr>
            <p:nvPr/>
          </p:nvPicPr>
          <p:blipFill>
            <a:blip r:embed="rId4" cstate="print"/>
            <a:stretch>
              <a:fillRect/>
            </a:stretch>
          </p:blipFill>
          <p:spPr>
            <a:xfrm>
              <a:off x="8121343" y="131686"/>
              <a:ext cx="814774" cy="774040"/>
            </a:xfrm>
            <a:prstGeom prst="rect">
              <a:avLst/>
            </a:prstGeom>
          </p:spPr>
        </p:pic>
        <p:sp>
          <p:nvSpPr>
            <p:cNvPr id="19" name="文本框 18"/>
            <p:cNvSpPr txBox="1"/>
            <p:nvPr/>
          </p:nvSpPr>
          <p:spPr>
            <a:xfrm>
              <a:off x="3313575" y="294380"/>
              <a:ext cx="4916731" cy="369332"/>
            </a:xfrm>
            <a:prstGeom prst="rect">
              <a:avLst/>
            </a:prstGeom>
            <a:noFill/>
          </p:spPr>
          <p:txBody>
            <a:bodyPr wrap="none" rtlCol="0">
              <a:spAutoFit/>
            </a:bodyPr>
            <a:lstStyle/>
            <a:p>
              <a:pPr algn="r"/>
              <a:r>
                <a:rPr lang="en-US" altLang="zh-CN" dirty="0" smtClean="0">
                  <a:latin typeface="楷体" panose="02010609060101010101" pitchFamily="49" charset="-122"/>
                  <a:ea typeface="楷体" panose="02010609060101010101" pitchFamily="49" charset="-122"/>
                </a:rPr>
                <a:t>2025</a:t>
              </a:r>
              <a:r>
                <a:rPr lang="zh-CN" altLang="en-US" dirty="0" smtClean="0">
                  <a:latin typeface="楷体" panose="02010609060101010101" pitchFamily="49" charset="-122"/>
                  <a:ea typeface="楷体" panose="02010609060101010101" pitchFamily="49" charset="-122"/>
                </a:rPr>
                <a:t>年</a:t>
              </a:r>
              <a:r>
                <a:rPr lang="zh-CN" altLang="en-US" dirty="0">
                  <a:latin typeface="楷体" panose="02010609060101010101" pitchFamily="49" charset="-122"/>
                  <a:ea typeface="楷体" panose="02010609060101010101" pitchFamily="49" charset="-122"/>
                </a:rPr>
                <a:t>东北石油大学研究生课件</a:t>
              </a:r>
              <a:r>
                <a:rPr lang="zh-CN" altLang="en-US" dirty="0" smtClean="0">
                  <a:latin typeface="楷体" panose="02010609060101010101" pitchFamily="49" charset="-122"/>
                  <a:ea typeface="楷体" panose="02010609060101010101" pitchFamily="49" charset="-122"/>
                </a:rPr>
                <a:t>（</a:t>
              </a:r>
              <a:r>
                <a:rPr lang="en-US" altLang="zh-CN" dirty="0" smtClean="0">
                  <a:latin typeface="楷体" panose="02010609060101010101" pitchFamily="49" charset="-122"/>
                  <a:ea typeface="楷体" panose="02010609060101010101" pitchFamily="49" charset="-122"/>
                </a:rPr>
                <a:t>4</a:t>
              </a:r>
              <a:r>
                <a:rPr lang="zh-CN" altLang="en-US" dirty="0" smtClean="0">
                  <a:latin typeface="楷体" panose="02010609060101010101" pitchFamily="49" charset="-122"/>
                  <a:ea typeface="楷体" panose="02010609060101010101" pitchFamily="49" charset="-122"/>
                </a:rPr>
                <a:t>讲</a:t>
              </a:r>
              <a:r>
                <a:rPr lang="en-US" altLang="zh-CN" dirty="0" smtClean="0">
                  <a:latin typeface="楷体" panose="02010609060101010101" pitchFamily="49" charset="-122"/>
                  <a:ea typeface="楷体" panose="02010609060101010101" pitchFamily="49" charset="-122"/>
                </a:rPr>
                <a:t>16</a:t>
              </a:r>
              <a:r>
                <a:rPr lang="zh-CN" altLang="en-US" dirty="0" smtClean="0">
                  <a:latin typeface="楷体" panose="02010609060101010101" pitchFamily="49" charset="-122"/>
                  <a:ea typeface="楷体" panose="02010609060101010101" pitchFamily="49" charset="-122"/>
                </a:rPr>
                <a:t>学时</a:t>
              </a:r>
              <a:r>
                <a:rPr lang="zh-CN" altLang="en-US" dirty="0">
                  <a:latin typeface="楷体" panose="02010609060101010101" pitchFamily="49" charset="-122"/>
                  <a:ea typeface="楷体" panose="02010609060101010101" pitchFamily="49" charset="-122"/>
                </a:rPr>
                <a:t>）</a:t>
              </a:r>
            </a:p>
          </p:txBody>
        </p:sp>
        <p:pic>
          <p:nvPicPr>
            <p:cNvPr id="20" name="图片 19"/>
            <p:cNvPicPr>
              <a:picLocks noChangeAspect="1"/>
            </p:cNvPicPr>
            <p:nvPr/>
          </p:nvPicPr>
          <p:blipFill>
            <a:blip r:embed="rId5"/>
            <a:stretch>
              <a:fillRect/>
            </a:stretch>
          </p:blipFill>
          <p:spPr>
            <a:xfrm>
              <a:off x="179512" y="159932"/>
              <a:ext cx="3019425" cy="866775"/>
            </a:xfrm>
            <a:prstGeom prst="rect">
              <a:avLst/>
            </a:prstGeom>
          </p:spPr>
        </p:pic>
      </p:grpSp>
      <p:sp>
        <p:nvSpPr>
          <p:cNvPr id="3" name="文本框 2"/>
          <p:cNvSpPr txBox="1"/>
          <p:nvPr/>
        </p:nvSpPr>
        <p:spPr>
          <a:xfrm>
            <a:off x="2969822" y="3669579"/>
            <a:ext cx="3204356" cy="369332"/>
          </a:xfrm>
          <a:prstGeom prst="rect">
            <a:avLst/>
          </a:prstGeom>
          <a:noFill/>
        </p:spPr>
        <p:txBody>
          <a:bodyPr wrap="square" rtlCol="0">
            <a:spAutoFit/>
          </a:bodyPr>
          <a:lstStyle/>
          <a:p>
            <a:pPr algn="ctr"/>
            <a:r>
              <a:rPr lang="zh-CN" altLang="en-US" dirty="0" smtClean="0">
                <a:latin typeface="方正超粗黑简体" panose="03000509000000000000" pitchFamily="65" charset="-122"/>
                <a:ea typeface="方正超粗黑简体" panose="03000509000000000000" pitchFamily="65" charset="-122"/>
                <a:cs typeface="方正超粗黑简体" panose="03000509000000000000" pitchFamily="65" charset="-122"/>
              </a:rPr>
              <a:t>第</a:t>
            </a:r>
            <a:r>
              <a:rPr lang="en-US" altLang="zh-CN" dirty="0">
                <a:latin typeface="方正超粗黑简体" panose="03000509000000000000" pitchFamily="65" charset="-122"/>
                <a:ea typeface="方正超粗黑简体" panose="03000509000000000000" pitchFamily="65" charset="-122"/>
                <a:cs typeface="方正超粗黑简体" panose="03000509000000000000" pitchFamily="65" charset="-122"/>
              </a:rPr>
              <a:t>4</a:t>
            </a:r>
            <a:r>
              <a:rPr lang="zh-CN" altLang="en-US" dirty="0" smtClean="0">
                <a:latin typeface="方正超粗黑简体" panose="03000509000000000000" pitchFamily="65" charset="-122"/>
                <a:ea typeface="方正超粗黑简体" panose="03000509000000000000" pitchFamily="65" charset="-122"/>
                <a:cs typeface="方正超粗黑简体" panose="03000509000000000000" pitchFamily="65" charset="-122"/>
              </a:rPr>
              <a:t>讲</a:t>
            </a:r>
            <a:r>
              <a:rPr lang="zh-CN" altLang="en-US" dirty="0" smtClean="0">
                <a:latin typeface="方正超粗黑简体" panose="03000509000000000000" pitchFamily="65" charset="-122"/>
                <a:ea typeface="方正超粗黑简体" panose="03000509000000000000" pitchFamily="65" charset="-122"/>
                <a:cs typeface="方正超粗黑简体" panose="03000509000000000000" pitchFamily="65" charset="-122"/>
              </a:rPr>
              <a:t>（第一部分</a:t>
            </a:r>
            <a:r>
              <a:rPr lang="en-US" altLang="zh-CN" dirty="0" smtClean="0">
                <a:latin typeface="方正超粗黑简体" panose="03000509000000000000" pitchFamily="65" charset="-122"/>
                <a:ea typeface="方正超粗黑简体" panose="03000509000000000000" pitchFamily="65" charset="-122"/>
                <a:cs typeface="方正超粗黑简体" panose="03000509000000000000" pitchFamily="65" charset="-122"/>
              </a:rPr>
              <a:t>4</a:t>
            </a:r>
            <a:r>
              <a:rPr lang="zh-CN" altLang="en-US" dirty="0" smtClean="0">
                <a:latin typeface="方正超粗黑简体" panose="03000509000000000000" pitchFamily="65" charset="-122"/>
                <a:ea typeface="方正超粗黑简体" panose="03000509000000000000" pitchFamily="65" charset="-122"/>
                <a:cs typeface="方正超粗黑简体" panose="03000509000000000000" pitchFamily="65" charset="-122"/>
              </a:rPr>
              <a:t>讲</a:t>
            </a:r>
            <a:r>
              <a:rPr lang="zh-CN" altLang="en-US" dirty="0">
                <a:latin typeface="方正超粗黑简体" panose="03000509000000000000" pitchFamily="65" charset="-122"/>
                <a:ea typeface="方正超粗黑简体" panose="03000509000000000000" pitchFamily="65" charset="-122"/>
                <a:cs typeface="方正超粗黑简体" panose="03000509000000000000" pitchFamily="65"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5" name="文本框 4">
            <a:extLst>
              <a:ext uri="{FF2B5EF4-FFF2-40B4-BE49-F238E27FC236}">
                <a16:creationId xmlns:a16="http://schemas.microsoft.com/office/drawing/2014/main" xmlns="" id="{375227C4-593F-5F2C-7436-30AEC236C787}"/>
              </a:ext>
            </a:extLst>
          </p:cNvPr>
          <p:cNvSpPr txBox="1"/>
          <p:nvPr/>
        </p:nvSpPr>
        <p:spPr>
          <a:xfrm>
            <a:off x="424291" y="801167"/>
            <a:ext cx="4572000" cy="369332"/>
          </a:xfrm>
          <a:prstGeom prst="rect">
            <a:avLst/>
          </a:prstGeom>
          <a:noFill/>
        </p:spPr>
        <p:txBody>
          <a:bodyPr wrap="square">
            <a:spAutoFit/>
          </a:bodyPr>
          <a:lstStyle/>
          <a:p>
            <a:r>
              <a:rPr lang="zh-CN" altLang="en-US" b="1" dirty="0">
                <a:latin typeface="幼圆" panose="02010509060101010101" pitchFamily="49" charset="-122"/>
                <a:ea typeface="幼圆" panose="02010509060101010101" pitchFamily="49" charset="-122"/>
              </a:rPr>
              <a:t>古代</a:t>
            </a:r>
            <a:r>
              <a:rPr lang="zh-CN" altLang="en-US" dirty="0">
                <a:latin typeface="幼圆" panose="02010509060101010101" pitchFamily="49" charset="-122"/>
                <a:ea typeface="幼圆" panose="02010509060101010101" pitchFamily="49" charset="-122"/>
              </a:rPr>
              <a:t>：古希腊、古罗马、中世纪</a:t>
            </a:r>
            <a:r>
              <a:rPr lang="en-US" altLang="zh-CN" dirty="0">
                <a:latin typeface="幼圆" panose="02010509060101010101" pitchFamily="49" charset="-122"/>
                <a:ea typeface="幼圆" panose="02010509060101010101" pitchFamily="49" charset="-122"/>
              </a:rPr>
              <a:t>   </a:t>
            </a:r>
            <a:endParaRPr lang="zh-CN" altLang="en-US" dirty="0"/>
          </a:p>
        </p:txBody>
      </p:sp>
      <p:sp>
        <p:nvSpPr>
          <p:cNvPr id="7" name="文本框 6">
            <a:extLst>
              <a:ext uri="{FF2B5EF4-FFF2-40B4-BE49-F238E27FC236}">
                <a16:creationId xmlns:a16="http://schemas.microsoft.com/office/drawing/2014/main" xmlns="" id="{D1FACF92-CCB9-D9A3-6795-3C23B6A96130}"/>
              </a:ext>
            </a:extLst>
          </p:cNvPr>
          <p:cNvSpPr txBox="1"/>
          <p:nvPr/>
        </p:nvSpPr>
        <p:spPr>
          <a:xfrm>
            <a:off x="3491880" y="385668"/>
            <a:ext cx="2160240" cy="461665"/>
          </a:xfrm>
          <a:prstGeom prst="rect">
            <a:avLst/>
          </a:prstGeom>
          <a:noFill/>
        </p:spPr>
        <p:txBody>
          <a:bodyPr wrap="square">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本体论时代</a:t>
            </a:r>
            <a:endParaRPr lang="zh-CN" altLang="en-US" sz="2400" dirty="0"/>
          </a:p>
        </p:txBody>
      </p:sp>
      <p:sp>
        <p:nvSpPr>
          <p:cNvPr id="15" name="文本框 14">
            <a:extLst>
              <a:ext uri="{FF2B5EF4-FFF2-40B4-BE49-F238E27FC236}">
                <a16:creationId xmlns:a16="http://schemas.microsoft.com/office/drawing/2014/main" xmlns="" id="{81B6960F-6E78-1AB5-F0DE-523CE312D826}"/>
              </a:ext>
            </a:extLst>
          </p:cNvPr>
          <p:cNvSpPr txBox="1"/>
          <p:nvPr/>
        </p:nvSpPr>
        <p:spPr>
          <a:xfrm>
            <a:off x="439339" y="1119539"/>
            <a:ext cx="8324174" cy="369332"/>
          </a:xfrm>
          <a:prstGeom prst="rect">
            <a:avLst/>
          </a:prstGeom>
          <a:noFill/>
        </p:spPr>
        <p:txBody>
          <a:bodyPr wrap="square">
            <a:spAutoFit/>
          </a:bodyPr>
          <a:lstStyle/>
          <a:p>
            <a:pPr algn="just"/>
            <a:r>
              <a:rPr lang="zh-CN" altLang="en-US" b="0" i="0" dirty="0">
                <a:solidFill>
                  <a:srgbClr val="222222"/>
                </a:solidFill>
                <a:effectLst/>
                <a:latin typeface="方正粗宋简体" panose="03000509000000000000" pitchFamily="65" charset="-122"/>
                <a:ea typeface="方正粗宋简体" panose="03000509000000000000" pitchFamily="65" charset="-122"/>
              </a:rPr>
              <a:t>主题是本体论：世界的本原</a:t>
            </a:r>
            <a:r>
              <a:rPr lang="zh-CN" altLang="en-US" dirty="0">
                <a:solidFill>
                  <a:srgbClr val="222222"/>
                </a:solidFill>
                <a:latin typeface="方正粗宋简体" panose="03000509000000000000" pitchFamily="65" charset="-122"/>
                <a:ea typeface="方正粗宋简体" panose="03000509000000000000" pitchFamily="65" charset="-122"/>
              </a:rPr>
              <a:t>、</a:t>
            </a:r>
            <a:r>
              <a:rPr lang="zh-CN" altLang="en-US" b="0" i="0" dirty="0">
                <a:solidFill>
                  <a:srgbClr val="222222"/>
                </a:solidFill>
                <a:effectLst/>
                <a:latin typeface="方正粗宋简体" panose="03000509000000000000" pitchFamily="65" charset="-122"/>
                <a:ea typeface="方正粗宋简体" panose="03000509000000000000" pitchFamily="65" charset="-122"/>
              </a:rPr>
              <a:t>万物的构成，试图找到万物的起点和存在的基础。</a:t>
            </a:r>
            <a:endParaRPr lang="en-US" altLang="zh-CN" b="0" i="0" dirty="0">
              <a:solidFill>
                <a:srgbClr val="222222"/>
              </a:solidFill>
              <a:effectLst/>
              <a:latin typeface="方正粗宋简体" panose="03000509000000000000" pitchFamily="65" charset="-122"/>
              <a:ea typeface="方正粗宋简体" panose="03000509000000000000" pitchFamily="65" charset="-122"/>
            </a:endParaRPr>
          </a:p>
        </p:txBody>
      </p:sp>
      <p:grpSp>
        <p:nvGrpSpPr>
          <p:cNvPr id="46" name="组合 45">
            <a:extLst>
              <a:ext uri="{FF2B5EF4-FFF2-40B4-BE49-F238E27FC236}">
                <a16:creationId xmlns:a16="http://schemas.microsoft.com/office/drawing/2014/main" xmlns="" id="{CA6530C3-4C13-D17B-F7B4-303AE0986021}"/>
              </a:ext>
            </a:extLst>
          </p:cNvPr>
          <p:cNvGrpSpPr/>
          <p:nvPr/>
        </p:nvGrpSpPr>
        <p:grpSpPr>
          <a:xfrm>
            <a:off x="419746" y="1938774"/>
            <a:ext cx="8323387" cy="1785104"/>
            <a:chOff x="419746" y="1642133"/>
            <a:chExt cx="8323387" cy="1785104"/>
          </a:xfrm>
        </p:grpSpPr>
        <p:grpSp>
          <p:nvGrpSpPr>
            <p:cNvPr id="38" name="组合 37">
              <a:extLst>
                <a:ext uri="{FF2B5EF4-FFF2-40B4-BE49-F238E27FC236}">
                  <a16:creationId xmlns:a16="http://schemas.microsoft.com/office/drawing/2014/main" xmlns="" id="{FA0F9E1D-C9E9-A567-A5B1-7FB446C1D125}"/>
                </a:ext>
              </a:extLst>
            </p:cNvPr>
            <p:cNvGrpSpPr/>
            <p:nvPr/>
          </p:nvGrpSpPr>
          <p:grpSpPr>
            <a:xfrm>
              <a:off x="419746" y="1642133"/>
              <a:ext cx="8323387" cy="1785104"/>
              <a:chOff x="419746" y="1642133"/>
              <a:chExt cx="8323387" cy="1785104"/>
            </a:xfrm>
          </p:grpSpPr>
          <p:sp>
            <p:nvSpPr>
              <p:cNvPr id="19" name="文本框 18">
                <a:extLst>
                  <a:ext uri="{FF2B5EF4-FFF2-40B4-BE49-F238E27FC236}">
                    <a16:creationId xmlns:a16="http://schemas.microsoft.com/office/drawing/2014/main" xmlns="" id="{3F6CDCD7-EF37-2A80-69AC-76E7951E5EF2}"/>
                  </a:ext>
                </a:extLst>
              </p:cNvPr>
              <p:cNvSpPr txBox="1"/>
              <p:nvPr/>
            </p:nvSpPr>
            <p:spPr>
              <a:xfrm>
                <a:off x="419746" y="1642133"/>
                <a:ext cx="2548485" cy="1785104"/>
              </a:xfrm>
              <a:prstGeom prst="rect">
                <a:avLst/>
              </a:prstGeom>
              <a:noFill/>
              <a:ln w="3175">
                <a:solidFill>
                  <a:schemeClr val="tx1"/>
                </a:solidFill>
              </a:ln>
            </p:spPr>
            <p:txBody>
              <a:bodyPr wrap="square">
                <a:spAutoFit/>
              </a:bodyPr>
              <a:lstStyle/>
              <a:p>
                <a:pPr algn="just"/>
                <a:r>
                  <a:rPr lang="zh-CN" altLang="en-US" sz="2000" b="1" i="0"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重点关注自然界</a:t>
                </a:r>
                <a:endParaRPr lang="en-US" altLang="zh-CN" sz="2000" b="1" i="0"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just"/>
                <a:r>
                  <a:rPr lang="zh-CN" altLang="en-US" b="0" i="0" dirty="0">
                    <a:solidFill>
                      <a:srgbClr val="222222"/>
                    </a:solidFill>
                    <a:effectLst/>
                    <a:latin typeface="幼圆" panose="02010509060101010101" pitchFamily="49" charset="-122"/>
                    <a:ea typeface="幼圆" panose="02010509060101010101" pitchFamily="49" charset="-122"/>
                  </a:rPr>
                  <a:t>泰勒斯：水</a:t>
                </a:r>
                <a:endParaRPr lang="en-US" altLang="zh-CN" b="0" i="0" dirty="0">
                  <a:solidFill>
                    <a:srgbClr val="222222"/>
                  </a:solidFill>
                  <a:effectLst/>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赫拉克利特：逻各斯</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毕达哥拉斯：数</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巴门尼德：实体</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柏拉图：理念</a:t>
                </a:r>
                <a:endParaRPr lang="en-US" altLang="zh-CN" dirty="0">
                  <a:latin typeface="幼圆" panose="02010509060101010101" pitchFamily="49" charset="-122"/>
                  <a:ea typeface="幼圆" panose="02010509060101010101" pitchFamily="49" charset="-122"/>
                </a:endParaRPr>
              </a:p>
            </p:txBody>
          </p:sp>
          <p:sp>
            <p:nvSpPr>
              <p:cNvPr id="34" name="文本框 33">
                <a:extLst>
                  <a:ext uri="{FF2B5EF4-FFF2-40B4-BE49-F238E27FC236}">
                    <a16:creationId xmlns:a16="http://schemas.microsoft.com/office/drawing/2014/main" xmlns="" id="{6C2B1B19-6083-7EED-610B-901659CB7A61}"/>
                  </a:ext>
                </a:extLst>
              </p:cNvPr>
              <p:cNvSpPr txBox="1"/>
              <p:nvPr/>
            </p:nvSpPr>
            <p:spPr>
              <a:xfrm>
                <a:off x="5790805" y="1642133"/>
                <a:ext cx="2952328" cy="1785104"/>
              </a:xfrm>
              <a:prstGeom prst="rect">
                <a:avLst/>
              </a:prstGeom>
              <a:noFill/>
              <a:ln w="3175">
                <a:solidFill>
                  <a:schemeClr val="tx1"/>
                </a:solidFill>
              </a:ln>
            </p:spPr>
            <p:txBody>
              <a:bodyPr wrap="square">
                <a:spAutoFit/>
              </a:bodyPr>
              <a:lstStyle/>
              <a:p>
                <a:pPr algn="just"/>
                <a:r>
                  <a:rPr lang="zh-CN" altLang="en-US" sz="2000"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怀疑论</a:t>
                </a:r>
                <a:r>
                  <a:rPr lang="en-US" altLang="zh-CN" sz="2000"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000"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决定论 </a:t>
                </a:r>
                <a:r>
                  <a:rPr lang="zh-CN" altLang="en-US"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理性</a:t>
                </a:r>
                <a:r>
                  <a:rPr lang="en-US" altLang="zh-CN"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感性</a:t>
                </a:r>
                <a:endParaRPr lang="en-US" altLang="zh-CN" sz="2000" b="1" dirty="0">
                  <a:solidFill>
                    <a:srgbClr val="222222"/>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just"/>
                <a:r>
                  <a:rPr lang="zh-CN" altLang="en-US" dirty="0">
                    <a:solidFill>
                      <a:srgbClr val="222222"/>
                    </a:solidFill>
                    <a:latin typeface="幼圆" panose="02010509060101010101" pitchFamily="49" charset="-122"/>
                    <a:ea typeface="幼圆" panose="02010509060101010101" pitchFamily="49" charset="-122"/>
                  </a:rPr>
                  <a:t>犬儒学派</a:t>
                </a:r>
                <a:r>
                  <a:rPr lang="en-US" altLang="zh-CN" dirty="0">
                    <a:solidFill>
                      <a:srgbClr val="222222"/>
                    </a:solidFill>
                    <a:latin typeface="幼圆" panose="02010509060101010101" pitchFamily="49" charset="-122"/>
                    <a:ea typeface="幼圆" panose="02010509060101010101" pitchFamily="49" charset="-122"/>
                  </a:rPr>
                  <a:t>/</a:t>
                </a:r>
                <a:r>
                  <a:rPr lang="zh-CN" altLang="en-US" dirty="0">
                    <a:solidFill>
                      <a:srgbClr val="222222"/>
                    </a:solidFill>
                    <a:latin typeface="幼圆" panose="02010509060101010101" pitchFamily="49" charset="-122"/>
                    <a:ea typeface="幼圆" panose="02010509060101010101" pitchFamily="49" charset="-122"/>
                  </a:rPr>
                  <a:t>怀疑派</a:t>
                </a:r>
                <a:endParaRPr lang="en-US" altLang="zh-CN" dirty="0">
                  <a:solidFill>
                    <a:srgbClr val="222222"/>
                  </a:solidFill>
                  <a:latin typeface="幼圆" panose="02010509060101010101" pitchFamily="49" charset="-122"/>
                  <a:ea typeface="幼圆" panose="02010509060101010101" pitchFamily="49" charset="-122"/>
                </a:endParaRPr>
              </a:p>
              <a:p>
                <a:pPr algn="just"/>
                <a:r>
                  <a:rPr lang="zh-CN" altLang="en-US" dirty="0">
                    <a:solidFill>
                      <a:srgbClr val="222222"/>
                    </a:solidFill>
                    <a:latin typeface="幼圆" panose="02010509060101010101" pitchFamily="49" charset="-122"/>
                    <a:ea typeface="幼圆" panose="02010509060101010101" pitchFamily="49" charset="-122"/>
                  </a:rPr>
                  <a:t>第欧根尼</a:t>
                </a:r>
                <a:r>
                  <a:rPr lang="zh-CN" altLang="en-US" b="0" i="0" dirty="0">
                    <a:solidFill>
                      <a:srgbClr val="222222"/>
                    </a:solidFill>
                    <a:effectLst/>
                    <a:latin typeface="幼圆" panose="02010509060101010101" pitchFamily="49" charset="-122"/>
                    <a:ea typeface="幼圆" panose="02010509060101010101" pitchFamily="49" charset="-122"/>
                  </a:rPr>
                  <a:t>：</a:t>
                </a:r>
                <a:r>
                  <a:rPr lang="zh-CN" altLang="en-US" dirty="0">
                    <a:solidFill>
                      <a:srgbClr val="222222"/>
                    </a:solidFill>
                    <a:latin typeface="幼圆" panose="02010509060101010101" pitchFamily="49" charset="-122"/>
                    <a:ea typeface="幼圆" panose="02010509060101010101" pitchFamily="49" charset="-122"/>
                  </a:rPr>
                  <a:t>别挡了我的阳光</a:t>
                </a:r>
                <a:endParaRPr lang="en-US" altLang="zh-CN" b="0" i="0" dirty="0">
                  <a:solidFill>
                    <a:srgbClr val="222222"/>
                  </a:solidFill>
                  <a:effectLst/>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皮浪</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蒂孟：怀疑一切</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伊壁鸠鲁学派</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斯多葛学派</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芝诺：决定论，随机不存在</a:t>
                </a:r>
                <a:endParaRPr lang="en-US" altLang="zh-CN" dirty="0">
                  <a:latin typeface="幼圆" panose="02010509060101010101" pitchFamily="49" charset="-122"/>
                  <a:ea typeface="幼圆" panose="02010509060101010101" pitchFamily="49" charset="-122"/>
                </a:endParaRPr>
              </a:p>
            </p:txBody>
          </p:sp>
          <p:grpSp>
            <p:nvGrpSpPr>
              <p:cNvPr id="37" name="组合 36">
                <a:extLst>
                  <a:ext uri="{FF2B5EF4-FFF2-40B4-BE49-F238E27FC236}">
                    <a16:creationId xmlns:a16="http://schemas.microsoft.com/office/drawing/2014/main" xmlns="" id="{3A801825-E83C-DCFA-9746-B9DFBDE40AD3}"/>
                  </a:ext>
                </a:extLst>
              </p:cNvPr>
              <p:cNvGrpSpPr/>
              <p:nvPr/>
            </p:nvGrpSpPr>
            <p:grpSpPr>
              <a:xfrm>
                <a:off x="3200692" y="1706887"/>
                <a:ext cx="2357651" cy="1720350"/>
                <a:chOff x="3249158" y="1680699"/>
                <a:chExt cx="2357651" cy="1720350"/>
              </a:xfrm>
            </p:grpSpPr>
            <p:pic>
              <p:nvPicPr>
                <p:cNvPr id="23" name="图片 22">
                  <a:extLst>
                    <a:ext uri="{FF2B5EF4-FFF2-40B4-BE49-F238E27FC236}">
                      <a16:creationId xmlns:a16="http://schemas.microsoft.com/office/drawing/2014/main" xmlns="" id="{C9211DAB-E9B0-B61B-1143-3121DDA2C2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1249" y="1680699"/>
                  <a:ext cx="593468" cy="6163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文本框 35">
                  <a:extLst>
                    <a:ext uri="{FF2B5EF4-FFF2-40B4-BE49-F238E27FC236}">
                      <a16:creationId xmlns:a16="http://schemas.microsoft.com/office/drawing/2014/main" xmlns="" id="{2C96146E-528C-AA0D-DC6E-5CFC176C1EDB}"/>
                    </a:ext>
                  </a:extLst>
                </p:cNvPr>
                <p:cNvSpPr txBox="1"/>
                <p:nvPr/>
              </p:nvSpPr>
              <p:spPr>
                <a:xfrm>
                  <a:off x="3249158" y="2477719"/>
                  <a:ext cx="2357651" cy="923330"/>
                </a:xfrm>
                <a:prstGeom prst="rect">
                  <a:avLst/>
                </a:prstGeom>
                <a:noFill/>
                <a:ln w="3175">
                  <a:solidFill>
                    <a:schemeClr val="tx1"/>
                  </a:solidFill>
                </a:ln>
              </p:spPr>
              <p:txBody>
                <a:bodyPr wrap="square">
                  <a:sp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亚里士多德</a:t>
                  </a:r>
                  <a:endPar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ctr"/>
                  <a:r>
                    <a:rPr lang="zh-CN" altLang="en-US" dirty="0">
                      <a:latin typeface="幼圆" panose="02010509060101010101" pitchFamily="49" charset="-122"/>
                      <a:ea typeface="幼圆" panose="02010509060101010101" pitchFamily="49" charset="-122"/>
                    </a:rPr>
                    <a:t>形而上，本质≠共相</a:t>
                  </a:r>
                  <a:endParaRPr lang="en-US" altLang="zh-CN" dirty="0">
                    <a:latin typeface="幼圆" panose="02010509060101010101" pitchFamily="49" charset="-122"/>
                    <a:ea typeface="幼圆" panose="02010509060101010101" pitchFamily="49" charset="-122"/>
                  </a:endParaRPr>
                </a:p>
                <a:p>
                  <a:pPr algn="ctr"/>
                  <a:r>
                    <a:rPr lang="zh-CN" altLang="en-US" dirty="0">
                      <a:latin typeface="幼圆" panose="02010509060101010101" pitchFamily="49" charset="-122"/>
                      <a:ea typeface="幼圆" panose="02010509060101010101" pitchFamily="49" charset="-122"/>
                    </a:rPr>
                    <a:t>形式因、质料因</a:t>
                  </a:r>
                </a:p>
              </p:txBody>
            </p:sp>
          </p:grpSp>
        </p:grpSp>
        <p:grpSp>
          <p:nvGrpSpPr>
            <p:cNvPr id="45" name="组合 44">
              <a:extLst>
                <a:ext uri="{FF2B5EF4-FFF2-40B4-BE49-F238E27FC236}">
                  <a16:creationId xmlns:a16="http://schemas.microsoft.com/office/drawing/2014/main" xmlns="" id="{A682B5D3-0C04-25E8-0419-A49069ECE0BF}"/>
                </a:ext>
              </a:extLst>
            </p:cNvPr>
            <p:cNvGrpSpPr/>
            <p:nvPr/>
          </p:nvGrpSpPr>
          <p:grpSpPr>
            <a:xfrm>
              <a:off x="3112080" y="1740644"/>
              <a:ext cx="2551477" cy="542136"/>
              <a:chOff x="3208454" y="1740644"/>
              <a:chExt cx="2551477" cy="542136"/>
            </a:xfrm>
          </p:grpSpPr>
          <p:grpSp>
            <p:nvGrpSpPr>
              <p:cNvPr id="41" name="组合 40">
                <a:extLst>
                  <a:ext uri="{FF2B5EF4-FFF2-40B4-BE49-F238E27FC236}">
                    <a16:creationId xmlns:a16="http://schemas.microsoft.com/office/drawing/2014/main" xmlns="" id="{408C04AC-E05E-31D1-7D89-282352E2EBCE}"/>
                  </a:ext>
                </a:extLst>
              </p:cNvPr>
              <p:cNvGrpSpPr/>
              <p:nvPr/>
            </p:nvGrpSpPr>
            <p:grpSpPr>
              <a:xfrm>
                <a:off x="5041305" y="1740644"/>
                <a:ext cx="718626" cy="542136"/>
                <a:chOff x="5041305" y="1740644"/>
                <a:chExt cx="718626" cy="542136"/>
              </a:xfrm>
            </p:grpSpPr>
            <p:sp>
              <p:nvSpPr>
                <p:cNvPr id="39" name="箭头: 右 38">
                  <a:extLst>
                    <a:ext uri="{FF2B5EF4-FFF2-40B4-BE49-F238E27FC236}">
                      <a16:creationId xmlns:a16="http://schemas.microsoft.com/office/drawing/2014/main" xmlns="" id="{CECE7967-2FBA-66CA-A4AB-61A737763D68}"/>
                    </a:ext>
                  </a:extLst>
                </p:cNvPr>
                <p:cNvSpPr/>
                <p:nvPr/>
              </p:nvSpPr>
              <p:spPr>
                <a:xfrm>
                  <a:off x="5117192" y="1740644"/>
                  <a:ext cx="642739" cy="54213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F3B40B31-7501-9A66-1EA0-DB16D0B82528}"/>
                    </a:ext>
                  </a:extLst>
                </p:cNvPr>
                <p:cNvSpPr txBox="1"/>
                <p:nvPr/>
              </p:nvSpPr>
              <p:spPr>
                <a:xfrm>
                  <a:off x="5041305" y="1838834"/>
                  <a:ext cx="646331" cy="369332"/>
                </a:xfrm>
                <a:prstGeom prst="rect">
                  <a:avLst/>
                </a:prstGeom>
                <a:noFill/>
              </p:spPr>
              <p:txBody>
                <a:bodyPr wrap="none" rtlCol="0">
                  <a:spAutoFit/>
                </a:bodyPr>
                <a:lstStyle/>
                <a:p>
                  <a:pPr algn="ctr"/>
                  <a:r>
                    <a:rPr lang="zh-CN" altLang="en-US"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之后</a:t>
                  </a:r>
                </a:p>
              </p:txBody>
            </p:sp>
          </p:grpSp>
          <p:grpSp>
            <p:nvGrpSpPr>
              <p:cNvPr id="42" name="组合 41">
                <a:extLst>
                  <a:ext uri="{FF2B5EF4-FFF2-40B4-BE49-F238E27FC236}">
                    <a16:creationId xmlns:a16="http://schemas.microsoft.com/office/drawing/2014/main" xmlns="" id="{7C835854-88AA-A149-D9FB-8C0ADC895B49}"/>
                  </a:ext>
                </a:extLst>
              </p:cNvPr>
              <p:cNvGrpSpPr/>
              <p:nvPr/>
            </p:nvGrpSpPr>
            <p:grpSpPr>
              <a:xfrm>
                <a:off x="3208454" y="1740644"/>
                <a:ext cx="715474" cy="542136"/>
                <a:chOff x="5117192" y="1740644"/>
                <a:chExt cx="715474" cy="542136"/>
              </a:xfrm>
            </p:grpSpPr>
            <p:sp>
              <p:nvSpPr>
                <p:cNvPr id="43" name="箭头: 右 42">
                  <a:extLst>
                    <a:ext uri="{FF2B5EF4-FFF2-40B4-BE49-F238E27FC236}">
                      <a16:creationId xmlns:a16="http://schemas.microsoft.com/office/drawing/2014/main" xmlns="" id="{80F05C18-D488-CCA7-3EA4-642E5C908BFA}"/>
                    </a:ext>
                  </a:extLst>
                </p:cNvPr>
                <p:cNvSpPr/>
                <p:nvPr/>
              </p:nvSpPr>
              <p:spPr>
                <a:xfrm flipH="1">
                  <a:off x="5117192" y="1740644"/>
                  <a:ext cx="642739" cy="542136"/>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CCD5819B-2A72-E0C1-FE53-256CFB85F5E5}"/>
                    </a:ext>
                  </a:extLst>
                </p:cNvPr>
                <p:cNvSpPr txBox="1"/>
                <p:nvPr/>
              </p:nvSpPr>
              <p:spPr>
                <a:xfrm>
                  <a:off x="5186334" y="1838834"/>
                  <a:ext cx="646332" cy="369332"/>
                </a:xfrm>
                <a:prstGeom prst="rect">
                  <a:avLst/>
                </a:prstGeom>
                <a:noFill/>
              </p:spPr>
              <p:txBody>
                <a:bodyPr wrap="none" rtlCol="0">
                  <a:spAutoFit/>
                </a:bodyPr>
                <a:lstStyle/>
                <a:p>
                  <a:pPr algn="ctr"/>
                  <a:r>
                    <a:rPr lang="zh-CN" altLang="en-US"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之前</a:t>
                  </a:r>
                </a:p>
              </p:txBody>
            </p:sp>
          </p:grpSp>
        </p:grpSp>
      </p:grpSp>
      <p:sp>
        <p:nvSpPr>
          <p:cNvPr id="47" name="文本框 46">
            <a:extLst>
              <a:ext uri="{FF2B5EF4-FFF2-40B4-BE49-F238E27FC236}">
                <a16:creationId xmlns:a16="http://schemas.microsoft.com/office/drawing/2014/main" xmlns="" id="{383BA74D-1F58-E4DF-571C-21FC2FE7CE65}"/>
              </a:ext>
            </a:extLst>
          </p:cNvPr>
          <p:cNvSpPr txBox="1"/>
          <p:nvPr/>
        </p:nvSpPr>
        <p:spPr>
          <a:xfrm>
            <a:off x="439339" y="1516895"/>
            <a:ext cx="1338828"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古希腊时期</a:t>
            </a:r>
          </a:p>
        </p:txBody>
      </p:sp>
      <p:sp>
        <p:nvSpPr>
          <p:cNvPr id="48" name="文本框 47">
            <a:extLst>
              <a:ext uri="{FF2B5EF4-FFF2-40B4-BE49-F238E27FC236}">
                <a16:creationId xmlns:a16="http://schemas.microsoft.com/office/drawing/2014/main" xmlns="" id="{77231C4E-44C5-EE41-0D13-67FBA8E568BD}"/>
              </a:ext>
            </a:extLst>
          </p:cNvPr>
          <p:cNvSpPr txBox="1"/>
          <p:nvPr/>
        </p:nvSpPr>
        <p:spPr>
          <a:xfrm>
            <a:off x="439339" y="3911017"/>
            <a:ext cx="1338828"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古罗马时期</a:t>
            </a:r>
          </a:p>
        </p:txBody>
      </p:sp>
      <p:sp>
        <p:nvSpPr>
          <p:cNvPr id="49" name="文本框 48">
            <a:extLst>
              <a:ext uri="{FF2B5EF4-FFF2-40B4-BE49-F238E27FC236}">
                <a16:creationId xmlns:a16="http://schemas.microsoft.com/office/drawing/2014/main" xmlns="" id="{2C5E4FD2-F905-511A-098B-305A8C20C4F7}"/>
              </a:ext>
            </a:extLst>
          </p:cNvPr>
          <p:cNvSpPr txBox="1"/>
          <p:nvPr/>
        </p:nvSpPr>
        <p:spPr>
          <a:xfrm>
            <a:off x="4994143" y="3911017"/>
            <a:ext cx="1338828"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中世纪时期</a:t>
            </a:r>
          </a:p>
        </p:txBody>
      </p:sp>
      <p:sp>
        <p:nvSpPr>
          <p:cNvPr id="51" name="文本框 50">
            <a:extLst>
              <a:ext uri="{FF2B5EF4-FFF2-40B4-BE49-F238E27FC236}">
                <a16:creationId xmlns:a16="http://schemas.microsoft.com/office/drawing/2014/main" xmlns="" id="{20CF7252-8513-8117-FE20-4BB6BC45C459}"/>
              </a:ext>
            </a:extLst>
          </p:cNvPr>
          <p:cNvSpPr txBox="1"/>
          <p:nvPr/>
        </p:nvSpPr>
        <p:spPr>
          <a:xfrm>
            <a:off x="438488" y="4325001"/>
            <a:ext cx="4339650" cy="646331"/>
          </a:xfrm>
          <a:prstGeom prst="rect">
            <a:avLst/>
          </a:prstGeom>
          <a:noFill/>
          <a:ln w="3175">
            <a:solidFill>
              <a:schemeClr val="tx1"/>
            </a:solidFill>
          </a:ln>
        </p:spPr>
        <p:txBody>
          <a:bodyPr wrap="none" rtlCol="0">
            <a:spAutoFit/>
          </a:bodyPr>
          <a:lstStyle/>
          <a:p>
            <a:pPr algn="just"/>
            <a:r>
              <a:rPr lang="zh-CN" altLang="en-US" dirty="0">
                <a:latin typeface="幼圆" panose="02010509060101010101" pitchFamily="49" charset="-122"/>
                <a:ea typeface="幼圆" panose="02010509060101010101" pitchFamily="49" charset="-122"/>
              </a:rPr>
              <a:t>全面接受希腊哲学，同时融入</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东方文化</a:t>
            </a:r>
            <a:r>
              <a:rPr lang="zh-CN" altLang="en-US" dirty="0">
                <a:latin typeface="幼圆" panose="02010509060101010101" pitchFamily="49" charset="-122"/>
                <a:ea typeface="幼圆" panose="02010509060101010101" pitchFamily="49" charset="-122"/>
              </a:rPr>
              <a:t>。</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伊斯兰文明完整保存了希腊文明。</a:t>
            </a:r>
          </a:p>
        </p:txBody>
      </p:sp>
      <p:sp>
        <p:nvSpPr>
          <p:cNvPr id="52" name="文本框 51">
            <a:extLst>
              <a:ext uri="{FF2B5EF4-FFF2-40B4-BE49-F238E27FC236}">
                <a16:creationId xmlns:a16="http://schemas.microsoft.com/office/drawing/2014/main" xmlns="" id="{6CEF8B8B-6F2F-8C11-AAAF-B5CA6866E7D4}"/>
              </a:ext>
            </a:extLst>
          </p:cNvPr>
          <p:cNvSpPr txBox="1"/>
          <p:nvPr/>
        </p:nvSpPr>
        <p:spPr>
          <a:xfrm>
            <a:off x="4976452" y="4330465"/>
            <a:ext cx="3766681" cy="646331"/>
          </a:xfrm>
          <a:prstGeom prst="rect">
            <a:avLst/>
          </a:prstGeom>
          <a:noFill/>
          <a:ln w="3175">
            <a:solidFill>
              <a:schemeClr val="tx1"/>
            </a:solidFill>
          </a:ln>
        </p:spPr>
        <p:txBody>
          <a:bodyPr wrap="square" rtlCol="0">
            <a:spAutoFit/>
          </a:bodyPr>
          <a:lstStyle/>
          <a:p>
            <a:pPr algn="just"/>
            <a:r>
              <a:rPr lang="zh-CN" altLang="en-US" dirty="0">
                <a:latin typeface="幼圆" panose="02010509060101010101" pitchFamily="49" charset="-122"/>
                <a:ea typeface="幼圆" panose="02010509060101010101" pitchFamily="49" charset="-122"/>
              </a:rPr>
              <a:t>基督教选择性接受希腊哲学，形成</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经院哲学</a:t>
            </a:r>
            <a:r>
              <a:rPr lang="zh-CN" altLang="en-US" dirty="0">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人与神</a:t>
            </a:r>
            <a:r>
              <a:rPr lang="zh-CN" altLang="en-US" dirty="0">
                <a:latin typeface="幼圆" panose="02010509060101010101" pitchFamily="49" charset="-122"/>
                <a:ea typeface="幼圆" panose="02010509060101010101" pitchFamily="49" charset="-122"/>
              </a:rPr>
              <a:t>，走进黑暗时代。</a:t>
            </a:r>
          </a:p>
        </p:txBody>
      </p:sp>
      <p:pic>
        <p:nvPicPr>
          <p:cNvPr id="53" name="图片 52">
            <a:extLst>
              <a:ext uri="{FF2B5EF4-FFF2-40B4-BE49-F238E27FC236}">
                <a16:creationId xmlns:a16="http://schemas.microsoft.com/office/drawing/2014/main" xmlns="" id="{839EBA51-3F73-6280-63B5-2CAA6C341FF8}"/>
              </a:ext>
            </a:extLst>
          </p:cNvPr>
          <p:cNvPicPr>
            <a:picLocks noChangeAspect="1"/>
          </p:cNvPicPr>
          <p:nvPr/>
        </p:nvPicPr>
        <p:blipFill>
          <a:blip r:embed="rId3" cstate="screen"/>
          <a:stretch>
            <a:fillRect/>
          </a:stretch>
        </p:blipFill>
        <p:spPr>
          <a:xfrm>
            <a:off x="8343298" y="168032"/>
            <a:ext cx="752822" cy="752822"/>
          </a:xfrm>
          <a:prstGeom prst="rect">
            <a:avLst/>
          </a:prstGeom>
        </p:spPr>
      </p:pic>
      <p:sp>
        <p:nvSpPr>
          <p:cNvPr id="54" name="文本框 53">
            <a:extLst>
              <a:ext uri="{FF2B5EF4-FFF2-40B4-BE49-F238E27FC236}">
                <a16:creationId xmlns:a16="http://schemas.microsoft.com/office/drawing/2014/main" xmlns="" id="{E36CFD3B-E9C8-579B-FE40-8DCD9436FCAE}"/>
              </a:ext>
            </a:extLst>
          </p:cNvPr>
          <p:cNvSpPr txBox="1"/>
          <p:nvPr/>
        </p:nvSpPr>
        <p:spPr>
          <a:xfrm>
            <a:off x="5724128" y="290389"/>
            <a:ext cx="2488922" cy="646986"/>
          </a:xfrm>
          <a:prstGeom prst="wedgeRoundRectCallout">
            <a:avLst>
              <a:gd name="adj1" fmla="val 60395"/>
              <a:gd name="adj2" fmla="val -14041"/>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你愁“</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啥</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”时代</a:t>
            </a:r>
          </a:p>
        </p:txBody>
      </p:sp>
      <p:pic>
        <p:nvPicPr>
          <p:cNvPr id="55" name="图片 54">
            <a:extLst>
              <a:ext uri="{FF2B5EF4-FFF2-40B4-BE49-F238E27FC236}">
                <a16:creationId xmlns:a16="http://schemas.microsoft.com/office/drawing/2014/main" xmlns="" id="{6F0C8AAB-A5DC-3865-A8F3-D8960B2665E1}"/>
              </a:ext>
            </a:extLst>
          </p:cNvPr>
          <p:cNvPicPr>
            <a:picLocks noChangeAspect="1"/>
          </p:cNvPicPr>
          <p:nvPr/>
        </p:nvPicPr>
        <p:blipFill>
          <a:blip r:embed="rId4">
            <a:extLst>
              <a:ext uri="{BEBA8EAE-BF5A-486C-A8C5-ECC9F3942E4B}">
                <a14:imgProps xmlns:a14="http://schemas.microsoft.com/office/drawing/2010/main">
                  <a14:imgLayer r:embed="rId5">
                    <a14:imgEffect>
                      <a14:artisticLineDrawing/>
                    </a14:imgEffect>
                  </a14:imgLayer>
                </a14:imgProps>
              </a:ext>
              <a:ext uri="{28A0092B-C50C-407E-A947-70E740481C1C}">
                <a14:useLocalDpi xmlns:a14="http://schemas.microsoft.com/office/drawing/2010/main" val="0"/>
              </a:ext>
            </a:extLst>
          </a:blip>
          <a:stretch>
            <a:fillRect/>
          </a:stretch>
        </p:blipFill>
        <p:spPr>
          <a:xfrm rot="21078620">
            <a:off x="5481948" y="1191104"/>
            <a:ext cx="3197621" cy="3043516"/>
          </a:xfrm>
          <a:prstGeom prst="rect">
            <a:avLst/>
          </a:prstGeom>
        </p:spPr>
      </p:pic>
      <p:pic>
        <p:nvPicPr>
          <p:cNvPr id="3" name="图片 2">
            <a:extLst>
              <a:ext uri="{FF2B5EF4-FFF2-40B4-BE49-F238E27FC236}">
                <a16:creationId xmlns:a16="http://schemas.microsoft.com/office/drawing/2014/main" xmlns="" id="{5FB07206-9023-99C6-993D-C2B96FC6B02E}"/>
              </a:ext>
            </a:extLst>
          </p:cNvPr>
          <p:cNvPicPr>
            <a:picLocks noChangeAspect="1"/>
          </p:cNvPicPr>
          <p:nvPr/>
        </p:nvPicPr>
        <p:blipFill>
          <a:blip r:embed="rId4">
            <a:extLst>
              <a:ext uri="{BEBA8EAE-BF5A-486C-A8C5-ECC9F3942E4B}">
                <a14:imgProps xmlns:a14="http://schemas.microsoft.com/office/drawing/2010/main">
                  <a14:imgLayer r:embed="rId5">
                    <a14:imgEffect>
                      <a14:artisticLineDrawing/>
                    </a14:imgEffect>
                  </a14:imgLayer>
                </a14:imgProps>
              </a:ext>
              <a:ext uri="{28A0092B-C50C-407E-A947-70E740481C1C}">
                <a14:useLocalDpi xmlns:a14="http://schemas.microsoft.com/office/drawing/2010/main" val="0"/>
              </a:ext>
            </a:extLst>
          </a:blip>
          <a:stretch>
            <a:fillRect/>
          </a:stretch>
        </p:blipFill>
        <p:spPr>
          <a:xfrm rot="21276981">
            <a:off x="913963" y="1524634"/>
            <a:ext cx="3197621" cy="3043516"/>
          </a:xfrm>
          <a:prstGeom prst="rect">
            <a:avLst/>
          </a:prstGeom>
        </p:spPr>
      </p:pic>
    </p:spTree>
    <p:extLst>
      <p:ext uri="{BB962C8B-B14F-4D97-AF65-F5344CB8AC3E}">
        <p14:creationId xmlns:p14="http://schemas.microsoft.com/office/powerpoint/2010/main" val="142474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randombar(horizontal)">
                                      <p:cBhvr>
                                        <p:cTn id="1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5" name="文本框 4">
            <a:extLst>
              <a:ext uri="{FF2B5EF4-FFF2-40B4-BE49-F238E27FC236}">
                <a16:creationId xmlns:a16="http://schemas.microsoft.com/office/drawing/2014/main" xmlns="" id="{375227C4-593F-5F2C-7436-30AEC236C787}"/>
              </a:ext>
            </a:extLst>
          </p:cNvPr>
          <p:cNvSpPr txBox="1"/>
          <p:nvPr/>
        </p:nvSpPr>
        <p:spPr>
          <a:xfrm>
            <a:off x="424290" y="801167"/>
            <a:ext cx="5155821" cy="369332"/>
          </a:xfrm>
          <a:prstGeom prst="rect">
            <a:avLst/>
          </a:prstGeom>
          <a:noFill/>
        </p:spPr>
        <p:txBody>
          <a:bodyPr wrap="square">
            <a:spAutoFit/>
          </a:bodyPr>
          <a:lstStyle/>
          <a:p>
            <a:r>
              <a:rPr lang="zh-CN" altLang="en-US" b="1" dirty="0">
                <a:latin typeface="幼圆" panose="02010509060101010101" pitchFamily="49" charset="-122"/>
                <a:ea typeface="幼圆" panose="02010509060101010101" pitchFamily="49" charset="-122"/>
              </a:rPr>
              <a:t>近代</a:t>
            </a:r>
            <a:r>
              <a:rPr lang="zh-CN" altLang="en-US" dirty="0">
                <a:latin typeface="幼圆" panose="02010509060101010101" pitchFamily="49" charset="-122"/>
                <a:ea typeface="幼圆" panose="02010509060101010101" pitchFamily="49" charset="-122"/>
              </a:rPr>
              <a:t>：文艺复兴和启蒙运动 以人为本</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自然科学</a:t>
            </a:r>
            <a:endParaRPr lang="zh-CN" altLang="en-US" dirty="0"/>
          </a:p>
        </p:txBody>
      </p:sp>
      <p:sp>
        <p:nvSpPr>
          <p:cNvPr id="7" name="文本框 6">
            <a:extLst>
              <a:ext uri="{FF2B5EF4-FFF2-40B4-BE49-F238E27FC236}">
                <a16:creationId xmlns:a16="http://schemas.microsoft.com/office/drawing/2014/main" xmlns="" id="{D1FACF92-CCB9-D9A3-6795-3C23B6A96130}"/>
              </a:ext>
            </a:extLst>
          </p:cNvPr>
          <p:cNvSpPr txBox="1"/>
          <p:nvPr/>
        </p:nvSpPr>
        <p:spPr>
          <a:xfrm>
            <a:off x="3491880" y="385668"/>
            <a:ext cx="2160240" cy="461665"/>
          </a:xfrm>
          <a:prstGeom prst="rect">
            <a:avLst/>
          </a:prstGeom>
          <a:noFill/>
        </p:spPr>
        <p:txBody>
          <a:bodyPr wrap="square">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认识论时代</a:t>
            </a:r>
            <a:endParaRPr lang="zh-CN" altLang="en-US" sz="2400" dirty="0"/>
          </a:p>
        </p:txBody>
      </p:sp>
      <p:sp>
        <p:nvSpPr>
          <p:cNvPr id="15" name="文本框 14">
            <a:extLst>
              <a:ext uri="{FF2B5EF4-FFF2-40B4-BE49-F238E27FC236}">
                <a16:creationId xmlns:a16="http://schemas.microsoft.com/office/drawing/2014/main" xmlns="" id="{81B6960F-6E78-1AB5-F0DE-523CE312D826}"/>
              </a:ext>
            </a:extLst>
          </p:cNvPr>
          <p:cNvSpPr txBox="1"/>
          <p:nvPr/>
        </p:nvSpPr>
        <p:spPr>
          <a:xfrm>
            <a:off x="439339" y="1119539"/>
            <a:ext cx="8324174" cy="646331"/>
          </a:xfrm>
          <a:prstGeom prst="rect">
            <a:avLst/>
          </a:prstGeom>
          <a:noFill/>
        </p:spPr>
        <p:txBody>
          <a:bodyPr wrap="square">
            <a:spAutoFit/>
          </a:bodyPr>
          <a:lstStyle/>
          <a:p>
            <a:pPr algn="just"/>
            <a:r>
              <a:rPr lang="zh-CN" altLang="en-US" b="0" i="0" dirty="0">
                <a:solidFill>
                  <a:srgbClr val="222222"/>
                </a:solidFill>
                <a:effectLst/>
                <a:latin typeface="方正粗宋简体" panose="03000509000000000000" pitchFamily="65" charset="-122"/>
                <a:ea typeface="方正粗宋简体" panose="03000509000000000000" pitchFamily="65" charset="-122"/>
              </a:rPr>
              <a:t>主题是认识论：人类如何认识世界，认知的来源和边界。知识</a:t>
            </a:r>
            <a:r>
              <a:rPr lang="en-US" altLang="zh-CN" b="0" i="0" dirty="0">
                <a:solidFill>
                  <a:srgbClr val="222222"/>
                </a:solidFill>
                <a:effectLst/>
                <a:latin typeface="方正粗宋简体" panose="03000509000000000000" pitchFamily="65" charset="-122"/>
                <a:ea typeface="方正粗宋简体" panose="03000509000000000000" pitchFamily="65" charset="-122"/>
              </a:rPr>
              <a:t>/</a:t>
            </a:r>
            <a:r>
              <a:rPr lang="zh-CN" altLang="en-US" b="0" i="0" dirty="0">
                <a:solidFill>
                  <a:srgbClr val="222222"/>
                </a:solidFill>
                <a:effectLst/>
                <a:latin typeface="方正粗宋简体" panose="03000509000000000000" pitchFamily="65" charset="-122"/>
                <a:ea typeface="方正粗宋简体" panose="03000509000000000000" pitchFamily="65" charset="-122"/>
              </a:rPr>
              <a:t>经验怎么来的？</a:t>
            </a:r>
            <a:endParaRPr lang="en-US" altLang="zh-CN" b="0" i="0" dirty="0">
              <a:solidFill>
                <a:srgbClr val="222222"/>
              </a:solidFill>
              <a:effectLst/>
              <a:latin typeface="方正粗宋简体" panose="03000509000000000000" pitchFamily="65" charset="-122"/>
              <a:ea typeface="方正粗宋简体" panose="03000509000000000000" pitchFamily="65" charset="-122"/>
            </a:endParaRPr>
          </a:p>
          <a:p>
            <a:pPr algn="just"/>
            <a:r>
              <a:rPr lang="zh-CN" altLang="en-US" dirty="0">
                <a:solidFill>
                  <a:srgbClr val="222222"/>
                </a:solidFill>
                <a:latin typeface="方正粗宋简体" panose="03000509000000000000" pitchFamily="65" charset="-122"/>
                <a:ea typeface="方正粗宋简体" panose="03000509000000000000" pitchFamily="65" charset="-122"/>
              </a:rPr>
              <a:t>                                 理性</a:t>
            </a:r>
            <a:r>
              <a:rPr lang="en-US" altLang="zh-CN" dirty="0">
                <a:solidFill>
                  <a:srgbClr val="222222"/>
                </a:solidFill>
                <a:latin typeface="方正粗宋简体" panose="03000509000000000000" pitchFamily="65" charset="-122"/>
                <a:ea typeface="方正粗宋简体" panose="03000509000000000000" pitchFamily="65" charset="-122"/>
              </a:rPr>
              <a:t>/</a:t>
            </a:r>
            <a:r>
              <a:rPr lang="zh-CN" altLang="en-US" dirty="0">
                <a:solidFill>
                  <a:srgbClr val="222222"/>
                </a:solidFill>
                <a:latin typeface="方正粗宋简体" panose="03000509000000000000" pitchFamily="65" charset="-122"/>
                <a:ea typeface="方正粗宋简体" panose="03000509000000000000" pitchFamily="65" charset="-122"/>
              </a:rPr>
              <a:t>感性是什么？</a:t>
            </a:r>
            <a:endParaRPr lang="en-US" altLang="zh-CN" b="0" i="0" dirty="0">
              <a:solidFill>
                <a:srgbClr val="222222"/>
              </a:solidFill>
              <a:effectLst/>
              <a:latin typeface="方正粗宋简体" panose="03000509000000000000" pitchFamily="65" charset="-122"/>
              <a:ea typeface="方正粗宋简体" panose="03000509000000000000" pitchFamily="65" charset="-122"/>
            </a:endParaRPr>
          </a:p>
        </p:txBody>
      </p:sp>
      <p:pic>
        <p:nvPicPr>
          <p:cNvPr id="3" name="图片 2">
            <a:extLst>
              <a:ext uri="{FF2B5EF4-FFF2-40B4-BE49-F238E27FC236}">
                <a16:creationId xmlns:a16="http://schemas.microsoft.com/office/drawing/2014/main" xmlns="" id="{0B41B80C-F227-1A5B-F29C-B145D15D3998}"/>
              </a:ext>
            </a:extLst>
          </p:cNvPr>
          <p:cNvPicPr>
            <a:picLocks noChangeAspect="1"/>
          </p:cNvPicPr>
          <p:nvPr/>
        </p:nvPicPr>
        <p:blipFill>
          <a:blip r:embed="rId2" cstate="screen"/>
          <a:stretch>
            <a:fillRect/>
          </a:stretch>
        </p:blipFill>
        <p:spPr>
          <a:xfrm>
            <a:off x="8343298" y="168032"/>
            <a:ext cx="752822" cy="752822"/>
          </a:xfrm>
          <a:prstGeom prst="rect">
            <a:avLst/>
          </a:prstGeom>
        </p:spPr>
      </p:pic>
      <p:sp>
        <p:nvSpPr>
          <p:cNvPr id="4" name="文本框 3">
            <a:extLst>
              <a:ext uri="{FF2B5EF4-FFF2-40B4-BE49-F238E27FC236}">
                <a16:creationId xmlns:a16="http://schemas.microsoft.com/office/drawing/2014/main" xmlns="" id="{C4A878A2-49FE-347A-FC36-D0808835B7E1}"/>
              </a:ext>
            </a:extLst>
          </p:cNvPr>
          <p:cNvSpPr txBox="1"/>
          <p:nvPr/>
        </p:nvSpPr>
        <p:spPr>
          <a:xfrm>
            <a:off x="5458466" y="293007"/>
            <a:ext cx="2802652" cy="646986"/>
          </a:xfrm>
          <a:prstGeom prst="wedgeRoundRectCallout">
            <a:avLst>
              <a:gd name="adj1" fmla="val 54103"/>
              <a:gd name="adj2" fmla="val -17069"/>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瞅你“</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咋</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”地时代</a:t>
            </a:r>
          </a:p>
        </p:txBody>
      </p:sp>
      <p:grpSp>
        <p:nvGrpSpPr>
          <p:cNvPr id="50" name="组合 49">
            <a:extLst>
              <a:ext uri="{FF2B5EF4-FFF2-40B4-BE49-F238E27FC236}">
                <a16:creationId xmlns:a16="http://schemas.microsoft.com/office/drawing/2014/main" xmlns="" id="{137FEB08-D363-4F94-1168-4AFC93419B42}"/>
              </a:ext>
            </a:extLst>
          </p:cNvPr>
          <p:cNvGrpSpPr/>
          <p:nvPr/>
        </p:nvGrpSpPr>
        <p:grpSpPr>
          <a:xfrm>
            <a:off x="284175" y="1586449"/>
            <a:ext cx="3864180" cy="2245496"/>
            <a:chOff x="284175" y="1586449"/>
            <a:chExt cx="3864180" cy="2245496"/>
          </a:xfrm>
        </p:grpSpPr>
        <p:sp>
          <p:nvSpPr>
            <p:cNvPr id="48" name="文本框 47">
              <a:extLst>
                <a:ext uri="{FF2B5EF4-FFF2-40B4-BE49-F238E27FC236}">
                  <a16:creationId xmlns:a16="http://schemas.microsoft.com/office/drawing/2014/main" xmlns="" id="{77231C4E-44C5-EE41-0D13-67FBA8E568BD}"/>
                </a:ext>
              </a:extLst>
            </p:cNvPr>
            <p:cNvSpPr txBox="1"/>
            <p:nvPr/>
          </p:nvSpPr>
          <p:spPr>
            <a:xfrm>
              <a:off x="419746" y="1586449"/>
              <a:ext cx="1800493"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理性主义：法国</a:t>
              </a:r>
            </a:p>
          </p:txBody>
        </p:sp>
        <p:sp>
          <p:nvSpPr>
            <p:cNvPr id="51" name="文本框 50">
              <a:extLst>
                <a:ext uri="{FF2B5EF4-FFF2-40B4-BE49-F238E27FC236}">
                  <a16:creationId xmlns:a16="http://schemas.microsoft.com/office/drawing/2014/main" xmlns="" id="{20CF7252-8513-8117-FE20-4BB6BC45C459}"/>
                </a:ext>
              </a:extLst>
            </p:cNvPr>
            <p:cNvSpPr txBox="1"/>
            <p:nvPr/>
          </p:nvSpPr>
          <p:spPr>
            <a:xfrm>
              <a:off x="1340043" y="2077619"/>
              <a:ext cx="2808312" cy="1754326"/>
            </a:xfrm>
            <a:prstGeom prst="rect">
              <a:avLst/>
            </a:prstGeom>
            <a:noFill/>
            <a:ln w="3175">
              <a:solidFill>
                <a:schemeClr val="tx1"/>
              </a:solidFill>
            </a:ln>
          </p:spPr>
          <p:txBody>
            <a:bodyPr wrap="square" rtlCol="0">
              <a:spAutoFit/>
            </a:bodyPr>
            <a:lstStyle/>
            <a:p>
              <a:pPr algn="just"/>
              <a:r>
                <a:rPr lang="zh-CN" altLang="en-US" dirty="0">
                  <a:latin typeface="幼圆" panose="02010509060101010101" pitchFamily="49" charset="-122"/>
                  <a:ea typeface="幼圆" panose="02010509060101010101" pitchFamily="49" charset="-122"/>
                </a:rPr>
                <a:t>推理可以产生知识。</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理性比感官的感受更可靠。</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重视理论、公理、原理、规律、模型、公式、因果、逻辑等，抽象而完美。</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心物二元论：我思故我在</a:t>
              </a:r>
            </a:p>
          </p:txBody>
        </p:sp>
        <p:grpSp>
          <p:nvGrpSpPr>
            <p:cNvPr id="10" name="组合 9">
              <a:extLst>
                <a:ext uri="{FF2B5EF4-FFF2-40B4-BE49-F238E27FC236}">
                  <a16:creationId xmlns:a16="http://schemas.microsoft.com/office/drawing/2014/main" xmlns="" id="{C529292E-982A-8CB8-6E15-C7E6CF7B6E0C}"/>
                </a:ext>
              </a:extLst>
            </p:cNvPr>
            <p:cNvGrpSpPr/>
            <p:nvPr/>
          </p:nvGrpSpPr>
          <p:grpSpPr>
            <a:xfrm>
              <a:off x="284175" y="2096841"/>
              <a:ext cx="934008" cy="1510564"/>
              <a:chOff x="217612" y="2109903"/>
              <a:chExt cx="934008" cy="1510564"/>
            </a:xfrm>
          </p:grpSpPr>
          <p:pic>
            <p:nvPicPr>
              <p:cNvPr id="8" name="图片 7">
                <a:extLst>
                  <a:ext uri="{FF2B5EF4-FFF2-40B4-BE49-F238E27FC236}">
                    <a16:creationId xmlns:a16="http://schemas.microsoft.com/office/drawing/2014/main" xmlns="" id="{1339CDA8-71C1-51B7-E59F-290E09A434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529" t="3704" r="24068" b="41697"/>
              <a:stretch/>
            </p:blipFill>
            <p:spPr>
              <a:xfrm>
                <a:off x="217612" y="2109903"/>
                <a:ext cx="934008" cy="12142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a:extLst>
                  <a:ext uri="{FF2B5EF4-FFF2-40B4-BE49-F238E27FC236}">
                    <a16:creationId xmlns:a16="http://schemas.microsoft.com/office/drawing/2014/main" xmlns="" id="{5786F03A-7CFA-B7E7-2C54-E9367920D6AB}"/>
                  </a:ext>
                </a:extLst>
              </p:cNvPr>
              <p:cNvSpPr txBox="1"/>
              <p:nvPr/>
            </p:nvSpPr>
            <p:spPr>
              <a:xfrm>
                <a:off x="284507" y="3281913"/>
                <a:ext cx="800219" cy="338554"/>
              </a:xfrm>
              <a:prstGeom prst="rect">
                <a:avLst/>
              </a:prstGeom>
              <a:noFill/>
            </p:spPr>
            <p:txBody>
              <a:bodyPr wrap="none" rtlCol="0">
                <a:spAutoFit/>
              </a:bodyPr>
              <a:lstStyle/>
              <a:p>
                <a:pPr algn="ctr"/>
                <a:r>
                  <a:rPr lang="zh-CN" altLang="en-US" sz="1600" dirty="0">
                    <a:latin typeface="幼圆" panose="02010509060101010101" pitchFamily="49" charset="-122"/>
                    <a:ea typeface="幼圆" panose="02010509060101010101" pitchFamily="49" charset="-122"/>
                  </a:rPr>
                  <a:t>笛卡尔</a:t>
                </a:r>
              </a:p>
            </p:txBody>
          </p:sp>
        </p:grpSp>
      </p:grpSp>
      <p:grpSp>
        <p:nvGrpSpPr>
          <p:cNvPr id="53" name="组合 52">
            <a:extLst>
              <a:ext uri="{FF2B5EF4-FFF2-40B4-BE49-F238E27FC236}">
                <a16:creationId xmlns:a16="http://schemas.microsoft.com/office/drawing/2014/main" xmlns="" id="{1940723B-30E9-9909-9281-49EBA651BA33}"/>
              </a:ext>
            </a:extLst>
          </p:cNvPr>
          <p:cNvGrpSpPr/>
          <p:nvPr/>
        </p:nvGrpSpPr>
        <p:grpSpPr>
          <a:xfrm>
            <a:off x="4323321" y="1580265"/>
            <a:ext cx="4569454" cy="2408904"/>
            <a:chOff x="4323321" y="1580265"/>
            <a:chExt cx="4569454" cy="2408904"/>
          </a:xfrm>
        </p:grpSpPr>
        <p:sp>
          <p:nvSpPr>
            <p:cNvPr id="49" name="文本框 48">
              <a:extLst>
                <a:ext uri="{FF2B5EF4-FFF2-40B4-BE49-F238E27FC236}">
                  <a16:creationId xmlns:a16="http://schemas.microsoft.com/office/drawing/2014/main" xmlns="" id="{2C5E4FD2-F905-511A-098B-305A8C20C4F7}"/>
                </a:ext>
              </a:extLst>
            </p:cNvPr>
            <p:cNvSpPr txBox="1"/>
            <p:nvPr/>
          </p:nvSpPr>
          <p:spPr>
            <a:xfrm>
              <a:off x="6963020" y="1580265"/>
              <a:ext cx="1800493"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经验主义：英国</a:t>
              </a:r>
            </a:p>
          </p:txBody>
        </p:sp>
        <p:sp>
          <p:nvSpPr>
            <p:cNvPr id="52" name="文本框 51">
              <a:extLst>
                <a:ext uri="{FF2B5EF4-FFF2-40B4-BE49-F238E27FC236}">
                  <a16:creationId xmlns:a16="http://schemas.microsoft.com/office/drawing/2014/main" xmlns="" id="{6CEF8B8B-6F2F-8C11-AAAF-B5CA6866E7D4}"/>
                </a:ext>
              </a:extLst>
            </p:cNvPr>
            <p:cNvSpPr txBox="1"/>
            <p:nvPr/>
          </p:nvSpPr>
          <p:spPr>
            <a:xfrm>
              <a:off x="4323321" y="2077619"/>
              <a:ext cx="1610634" cy="1754326"/>
            </a:xfrm>
            <a:prstGeom prst="rect">
              <a:avLst/>
            </a:prstGeom>
            <a:noFill/>
            <a:ln w="3175">
              <a:solidFill>
                <a:schemeClr val="tx1"/>
              </a:solidFill>
            </a:ln>
          </p:spPr>
          <p:txBody>
            <a:bodyPr wrap="square" rtlCol="0">
              <a:spAutoFit/>
            </a:bodyPr>
            <a:lstStyle/>
            <a:p>
              <a:pPr algn="just"/>
              <a:r>
                <a:rPr lang="zh-CN" altLang="en-US" dirty="0">
                  <a:latin typeface="幼圆" panose="02010509060101010101" pitchFamily="49" charset="-122"/>
                  <a:ea typeface="幼圆" panose="02010509060101010101" pitchFamily="49" charset="-122"/>
                </a:rPr>
                <a:t>感性经验是知识的来源，一切知识都通过经验而获得，并在经验中得到验证。</a:t>
              </a:r>
            </a:p>
          </p:txBody>
        </p:sp>
        <p:sp>
          <p:nvSpPr>
            <p:cNvPr id="12" name="文本框 11">
              <a:extLst>
                <a:ext uri="{FF2B5EF4-FFF2-40B4-BE49-F238E27FC236}">
                  <a16:creationId xmlns:a16="http://schemas.microsoft.com/office/drawing/2014/main" xmlns="" id="{FE33810F-52F5-01BC-344A-3F2A95D5F8B5}"/>
                </a:ext>
              </a:extLst>
            </p:cNvPr>
            <p:cNvSpPr txBox="1"/>
            <p:nvPr/>
          </p:nvSpPr>
          <p:spPr>
            <a:xfrm>
              <a:off x="5954921" y="2077619"/>
              <a:ext cx="1486209" cy="1754326"/>
            </a:xfrm>
            <a:prstGeom prst="rect">
              <a:avLst/>
            </a:prstGeom>
            <a:noFill/>
            <a:ln w="3175">
              <a:solidFill>
                <a:schemeClr val="tx1"/>
              </a:solidFill>
            </a:ln>
          </p:spPr>
          <p:txBody>
            <a:bodyPr wrap="square">
              <a:spAutoFit/>
            </a:bodyPr>
            <a:lstStyle/>
            <a:p>
              <a:pPr algn="just"/>
              <a:r>
                <a:rPr lang="zh-CN" altLang="en-US" dirty="0">
                  <a:latin typeface="幼圆" panose="02010509060101010101" pitchFamily="49" charset="-122"/>
                  <a:ea typeface="幼圆" panose="02010509060101010101" pitchFamily="49" charset="-122"/>
                </a:rPr>
                <a:t>否定演绎法，提出归纳法。观察、归纳推理，才能把握事物的本质和规律。</a:t>
              </a:r>
            </a:p>
          </p:txBody>
        </p:sp>
        <p:grpSp>
          <p:nvGrpSpPr>
            <p:cNvPr id="22" name="组合 21">
              <a:extLst>
                <a:ext uri="{FF2B5EF4-FFF2-40B4-BE49-F238E27FC236}">
                  <a16:creationId xmlns:a16="http://schemas.microsoft.com/office/drawing/2014/main" xmlns="" id="{BB3C6DD3-CC6F-6026-6A5F-946DD92B2328}"/>
                </a:ext>
              </a:extLst>
            </p:cNvPr>
            <p:cNvGrpSpPr/>
            <p:nvPr/>
          </p:nvGrpSpPr>
          <p:grpSpPr>
            <a:xfrm>
              <a:off x="7551315" y="2061058"/>
              <a:ext cx="1341460" cy="1928111"/>
              <a:chOff x="7706521" y="2061058"/>
              <a:chExt cx="1341460" cy="1928111"/>
            </a:xfrm>
          </p:grpSpPr>
          <p:pic>
            <p:nvPicPr>
              <p:cNvPr id="2050" name="Picture 2">
                <a:extLst>
                  <a:ext uri="{FF2B5EF4-FFF2-40B4-BE49-F238E27FC236}">
                    <a16:creationId xmlns:a16="http://schemas.microsoft.com/office/drawing/2014/main" xmlns="" id="{AB1B8280-F32E-DE25-03F6-197AA6D1BA21}"/>
                  </a:ext>
                </a:extLst>
              </p:cNvPr>
              <p:cNvPicPr preferRelativeResize="0">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6521" y="2061058"/>
                <a:ext cx="613520" cy="75282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a:extLst>
                  <a:ext uri="{FF2B5EF4-FFF2-40B4-BE49-F238E27FC236}">
                    <a16:creationId xmlns:a16="http://schemas.microsoft.com/office/drawing/2014/main" xmlns="" id="{5DD638CD-C0CB-5C2C-9936-0810A2591B23}"/>
                  </a:ext>
                </a:extLst>
              </p:cNvPr>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12949" y="2061058"/>
                <a:ext cx="613520" cy="75282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图片 13">
                <a:extLst>
                  <a:ext uri="{FF2B5EF4-FFF2-40B4-BE49-F238E27FC236}">
                    <a16:creationId xmlns:a16="http://schemas.microsoft.com/office/drawing/2014/main" xmlns="" id="{CB63F458-95FB-4335-D12A-F44F03A4FD00}"/>
                  </a:ext>
                </a:extLst>
              </p:cNvPr>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7706521" y="3015534"/>
                <a:ext cx="613520" cy="75282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a:extLst>
                  <a:ext uri="{FF2B5EF4-FFF2-40B4-BE49-F238E27FC236}">
                    <a16:creationId xmlns:a16="http://schemas.microsoft.com/office/drawing/2014/main" xmlns="" id="{400CC8BD-17D8-DBDD-859F-2F0F74429D33}"/>
                  </a:ext>
                </a:extLst>
              </p:cNvPr>
              <p:cNvPicPr preferRelativeResize="0">
                <a:picLocks/>
              </p:cNvPicPr>
              <p:nvPr/>
            </p:nvPicPr>
            <p:blipFill>
              <a:blip r:embed="rId7"/>
              <a:stretch>
                <a:fillRect/>
              </a:stretch>
            </p:blipFill>
            <p:spPr>
              <a:xfrm>
                <a:off x="8412949" y="3015534"/>
                <a:ext cx="613520" cy="75282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文本框 16">
                <a:extLst>
                  <a:ext uri="{FF2B5EF4-FFF2-40B4-BE49-F238E27FC236}">
                    <a16:creationId xmlns:a16="http://schemas.microsoft.com/office/drawing/2014/main" xmlns="" id="{C7C0E585-3062-7B55-C9C6-629233BD9B88}"/>
                  </a:ext>
                </a:extLst>
              </p:cNvPr>
              <p:cNvSpPr txBox="1"/>
              <p:nvPr/>
            </p:nvSpPr>
            <p:spPr>
              <a:xfrm>
                <a:off x="7781347" y="2758062"/>
                <a:ext cx="492443" cy="276999"/>
              </a:xfrm>
              <a:prstGeom prst="rect">
                <a:avLst/>
              </a:prstGeom>
              <a:noFill/>
            </p:spPr>
            <p:txBody>
              <a:bodyPr wrap="none" rtlCol="0">
                <a:spAutoFit/>
              </a:bodyPr>
              <a:lstStyle/>
              <a:p>
                <a:pPr algn="ctr"/>
                <a:r>
                  <a:rPr lang="zh-CN" altLang="en-US" sz="1200" dirty="0">
                    <a:latin typeface="幼圆" panose="02010509060101010101" pitchFamily="49" charset="-122"/>
                    <a:ea typeface="幼圆" panose="02010509060101010101" pitchFamily="49" charset="-122"/>
                  </a:rPr>
                  <a:t>培根</a:t>
                </a:r>
              </a:p>
            </p:txBody>
          </p:sp>
          <p:sp>
            <p:nvSpPr>
              <p:cNvPr id="18" name="文本框 17">
                <a:extLst>
                  <a:ext uri="{FF2B5EF4-FFF2-40B4-BE49-F238E27FC236}">
                    <a16:creationId xmlns:a16="http://schemas.microsoft.com/office/drawing/2014/main" xmlns="" id="{5FE3F5C6-F067-23C8-22EB-223F2861E48E}"/>
                  </a:ext>
                </a:extLst>
              </p:cNvPr>
              <p:cNvSpPr txBox="1"/>
              <p:nvPr/>
            </p:nvSpPr>
            <p:spPr>
              <a:xfrm>
                <a:off x="8481864" y="2761920"/>
                <a:ext cx="492443" cy="276999"/>
              </a:xfrm>
              <a:prstGeom prst="rect">
                <a:avLst/>
              </a:prstGeom>
              <a:noFill/>
            </p:spPr>
            <p:txBody>
              <a:bodyPr wrap="none" rtlCol="0">
                <a:spAutoFit/>
              </a:bodyPr>
              <a:lstStyle/>
              <a:p>
                <a:pPr algn="ctr"/>
                <a:r>
                  <a:rPr lang="zh-CN" altLang="en-US" sz="1200" dirty="0">
                    <a:latin typeface="幼圆" panose="02010509060101010101" pitchFamily="49" charset="-122"/>
                    <a:ea typeface="幼圆" panose="02010509060101010101" pitchFamily="49" charset="-122"/>
                  </a:rPr>
                  <a:t>休谟</a:t>
                </a:r>
              </a:p>
            </p:txBody>
          </p:sp>
          <p:sp>
            <p:nvSpPr>
              <p:cNvPr id="20" name="文本框 19">
                <a:extLst>
                  <a:ext uri="{FF2B5EF4-FFF2-40B4-BE49-F238E27FC236}">
                    <a16:creationId xmlns:a16="http://schemas.microsoft.com/office/drawing/2014/main" xmlns="" id="{F9B73E48-F4E4-D07F-89F4-ECF3C9CC5FAE}"/>
                  </a:ext>
                </a:extLst>
              </p:cNvPr>
              <p:cNvSpPr txBox="1"/>
              <p:nvPr/>
            </p:nvSpPr>
            <p:spPr>
              <a:xfrm>
                <a:off x="7797074" y="3712170"/>
                <a:ext cx="492443" cy="276999"/>
              </a:xfrm>
              <a:prstGeom prst="rect">
                <a:avLst/>
              </a:prstGeom>
              <a:noFill/>
            </p:spPr>
            <p:txBody>
              <a:bodyPr wrap="none" rtlCol="0">
                <a:spAutoFit/>
              </a:bodyPr>
              <a:lstStyle/>
              <a:p>
                <a:pPr algn="ctr"/>
                <a:r>
                  <a:rPr lang="zh-CN" altLang="en-US" sz="1200" dirty="0">
                    <a:latin typeface="幼圆" panose="02010509060101010101" pitchFamily="49" charset="-122"/>
                    <a:ea typeface="幼圆" panose="02010509060101010101" pitchFamily="49" charset="-122"/>
                  </a:rPr>
                  <a:t>洛克</a:t>
                </a:r>
              </a:p>
            </p:txBody>
          </p:sp>
          <p:sp>
            <p:nvSpPr>
              <p:cNvPr id="21" name="文本框 20">
                <a:extLst>
                  <a:ext uri="{FF2B5EF4-FFF2-40B4-BE49-F238E27FC236}">
                    <a16:creationId xmlns:a16="http://schemas.microsoft.com/office/drawing/2014/main" xmlns="" id="{C56A732C-29F3-9B2C-6FA4-A8FA5C79284E}"/>
                  </a:ext>
                </a:extLst>
              </p:cNvPr>
              <p:cNvSpPr txBox="1"/>
              <p:nvPr/>
            </p:nvSpPr>
            <p:spPr>
              <a:xfrm>
                <a:off x="8401650" y="3709590"/>
                <a:ext cx="646331" cy="276999"/>
              </a:xfrm>
              <a:prstGeom prst="rect">
                <a:avLst/>
              </a:prstGeom>
              <a:noFill/>
            </p:spPr>
            <p:txBody>
              <a:bodyPr wrap="none" rtlCol="0">
                <a:spAutoFit/>
              </a:bodyPr>
              <a:lstStyle/>
              <a:p>
                <a:pPr algn="ctr"/>
                <a:r>
                  <a:rPr lang="zh-CN" altLang="en-US" sz="1200" dirty="0">
                    <a:latin typeface="幼圆" panose="02010509060101010101" pitchFamily="49" charset="-122"/>
                    <a:ea typeface="幼圆" panose="02010509060101010101" pitchFamily="49" charset="-122"/>
                  </a:rPr>
                  <a:t>贝克莱</a:t>
                </a:r>
              </a:p>
            </p:txBody>
          </p:sp>
        </p:grpSp>
      </p:grpSp>
      <p:grpSp>
        <p:nvGrpSpPr>
          <p:cNvPr id="55" name="组合 54">
            <a:extLst>
              <a:ext uri="{FF2B5EF4-FFF2-40B4-BE49-F238E27FC236}">
                <a16:creationId xmlns:a16="http://schemas.microsoft.com/office/drawing/2014/main" xmlns="" id="{A108368B-058C-B213-956E-CB900E422D0F}"/>
              </a:ext>
            </a:extLst>
          </p:cNvPr>
          <p:cNvGrpSpPr/>
          <p:nvPr/>
        </p:nvGrpSpPr>
        <p:grpSpPr>
          <a:xfrm>
            <a:off x="275249" y="4094338"/>
            <a:ext cx="5579314" cy="892553"/>
            <a:chOff x="275249" y="4094338"/>
            <a:chExt cx="5579314" cy="892553"/>
          </a:xfrm>
        </p:grpSpPr>
        <p:pic>
          <p:nvPicPr>
            <p:cNvPr id="26" name="图片 25">
              <a:extLst>
                <a:ext uri="{FF2B5EF4-FFF2-40B4-BE49-F238E27FC236}">
                  <a16:creationId xmlns:a16="http://schemas.microsoft.com/office/drawing/2014/main" xmlns="" id="{9F781D83-B255-3A84-2340-DE4FE565A6A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75249" y="4094338"/>
              <a:ext cx="754602" cy="8925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7" name="文本框 26">
              <a:extLst>
                <a:ext uri="{FF2B5EF4-FFF2-40B4-BE49-F238E27FC236}">
                  <a16:creationId xmlns:a16="http://schemas.microsoft.com/office/drawing/2014/main" xmlns="" id="{1431206E-A08A-79E1-77C3-C87FB6ED0917}"/>
                </a:ext>
              </a:extLst>
            </p:cNvPr>
            <p:cNvSpPr txBox="1"/>
            <p:nvPr/>
          </p:nvSpPr>
          <p:spPr>
            <a:xfrm>
              <a:off x="1139811" y="4172820"/>
              <a:ext cx="4714752" cy="769441"/>
            </a:xfrm>
            <a:prstGeom prst="rect">
              <a:avLst/>
            </a:prstGeom>
            <a:noFill/>
            <a:ln w="3175">
              <a:solidFill>
                <a:schemeClr val="tx1"/>
              </a:solidFill>
            </a:ln>
          </p:spPr>
          <p:txBody>
            <a:bodyPr wrap="none" rtlCol="0">
              <a:spAutoFit/>
            </a:bodyPr>
            <a:lstStyle/>
            <a:p>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康德</a:t>
              </a:r>
              <a:r>
                <a:rPr lang="zh-CN" altLang="en-US" sz="2000" dirty="0">
                  <a:latin typeface="方正超粗黑简体" panose="03000509000000000000" pitchFamily="65" charset="-122"/>
                  <a:ea typeface="方正超粗黑简体" panose="03000509000000000000" pitchFamily="65" charset="-122"/>
                </a:rPr>
                <a:t>  调和： </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 </a:t>
              </a:r>
              <a:r>
                <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经验 </a:t>
              </a:r>
              <a:r>
                <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a:t>
              </a:r>
              <a:endParaRPr lang="en-US" altLang="zh-CN"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000" dirty="0">
                  <a:latin typeface="方正超粗黑简体" panose="03000509000000000000" pitchFamily="65" charset="-122"/>
                  <a:ea typeface="方正超粗黑简体" panose="03000509000000000000" pitchFamily="65" charset="-122"/>
                </a:rPr>
                <a:t>达到认识论哲学最高峰  哥白尼式的革命</a:t>
              </a:r>
            </a:p>
          </p:txBody>
        </p:sp>
      </p:grpSp>
      <p:grpSp>
        <p:nvGrpSpPr>
          <p:cNvPr id="56" name="组合 55">
            <a:extLst>
              <a:ext uri="{FF2B5EF4-FFF2-40B4-BE49-F238E27FC236}">
                <a16:creationId xmlns:a16="http://schemas.microsoft.com/office/drawing/2014/main" xmlns="" id="{35C8B205-C192-AB6D-E042-1E717CFBF429}"/>
              </a:ext>
            </a:extLst>
          </p:cNvPr>
          <p:cNvGrpSpPr/>
          <p:nvPr/>
        </p:nvGrpSpPr>
        <p:grpSpPr>
          <a:xfrm>
            <a:off x="5940152" y="4049364"/>
            <a:ext cx="2928599" cy="1015663"/>
            <a:chOff x="5940152" y="4049364"/>
            <a:chExt cx="2928599" cy="1015663"/>
          </a:xfrm>
        </p:grpSpPr>
        <p:pic>
          <p:nvPicPr>
            <p:cNvPr id="30" name="图片 29">
              <a:extLst>
                <a:ext uri="{FF2B5EF4-FFF2-40B4-BE49-F238E27FC236}">
                  <a16:creationId xmlns:a16="http://schemas.microsoft.com/office/drawing/2014/main" xmlns="" id="{BBF07EB9-2CBB-3A97-63DC-BC2E0E9CAB2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65860" y="4115334"/>
              <a:ext cx="702891" cy="860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5" name="文本框 34">
              <a:extLst>
                <a:ext uri="{FF2B5EF4-FFF2-40B4-BE49-F238E27FC236}">
                  <a16:creationId xmlns:a16="http://schemas.microsoft.com/office/drawing/2014/main" xmlns="" id="{9388BD76-2411-6AC3-7B79-C717244786FC}"/>
                </a:ext>
              </a:extLst>
            </p:cNvPr>
            <p:cNvSpPr txBox="1"/>
            <p:nvPr/>
          </p:nvSpPr>
          <p:spPr>
            <a:xfrm>
              <a:off x="5940152" y="4049364"/>
              <a:ext cx="2124765" cy="1015663"/>
            </a:xfrm>
            <a:prstGeom prst="rect">
              <a:avLst/>
            </a:prstGeom>
            <a:noFill/>
            <a:ln w="3175">
              <a:solidFill>
                <a:schemeClr val="tx1"/>
              </a:solidFill>
            </a:ln>
          </p:spPr>
          <p:txBody>
            <a:bodyPr wrap="square">
              <a:spAutoFit/>
            </a:bodyPr>
            <a:lstStyle/>
            <a:p>
              <a:pPr algn="just"/>
              <a:r>
                <a:rPr lang="zh-CN" altLang="en-US" dirty="0">
                  <a:latin typeface="方正超粗黑简体" panose="03000509000000000000" pitchFamily="65" charset="-122"/>
                  <a:ea typeface="方正超粗黑简体" panose="03000509000000000000" pitchFamily="65" charset="-122"/>
                </a:rPr>
                <a:t>黑格尔 </a:t>
              </a:r>
              <a:r>
                <a:rPr lang="zh-CN" altLang="en-US" sz="1400" dirty="0">
                  <a:latin typeface="幼圆" panose="02010509060101010101" pitchFamily="49" charset="-122"/>
                  <a:ea typeface="幼圆" panose="02010509060101010101" pitchFamily="49" charset="-122"/>
                </a:rPr>
                <a:t>建立庞大的唯心主义哲学体系，集成本体论、认识论、政治哲学和伦理哲学、美学。</a:t>
              </a:r>
            </a:p>
          </p:txBody>
        </p:sp>
      </p:grpSp>
      <p:grpSp>
        <p:nvGrpSpPr>
          <p:cNvPr id="54" name="组合 53">
            <a:extLst>
              <a:ext uri="{FF2B5EF4-FFF2-40B4-BE49-F238E27FC236}">
                <a16:creationId xmlns:a16="http://schemas.microsoft.com/office/drawing/2014/main" xmlns="" id="{47E3E481-3FA8-1C36-CBF5-3152883EDD8B}"/>
              </a:ext>
            </a:extLst>
          </p:cNvPr>
          <p:cNvGrpSpPr/>
          <p:nvPr/>
        </p:nvGrpSpPr>
        <p:grpSpPr>
          <a:xfrm>
            <a:off x="179511" y="3789406"/>
            <a:ext cx="8713263" cy="369332"/>
            <a:chOff x="179511" y="3789406"/>
            <a:chExt cx="8713263" cy="369332"/>
          </a:xfrm>
        </p:grpSpPr>
        <p:sp>
          <p:nvSpPr>
            <p:cNvPr id="25" name="右大括号 24">
              <a:extLst>
                <a:ext uri="{FF2B5EF4-FFF2-40B4-BE49-F238E27FC236}">
                  <a16:creationId xmlns:a16="http://schemas.microsoft.com/office/drawing/2014/main" xmlns="" id="{1251687C-94E2-5569-2E89-F9A3DDE26A70}"/>
                </a:ext>
              </a:extLst>
            </p:cNvPr>
            <p:cNvSpPr/>
            <p:nvPr/>
          </p:nvSpPr>
          <p:spPr>
            <a:xfrm rot="5400000">
              <a:off x="4387966" y="-360154"/>
              <a:ext cx="296353" cy="8713263"/>
            </a:xfrm>
            <a:prstGeom prst="rightBrace">
              <a:avLst>
                <a:gd name="adj1" fmla="val 109714"/>
                <a:gd name="adj2" fmla="val 50000"/>
              </a:avLst>
            </a:prstGeom>
            <a:ln w="28575">
              <a:solidFill>
                <a:srgbClr val="FF0000"/>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E66C59EF-9F74-5CA1-F092-E9C395BF2B7E}"/>
                </a:ext>
              </a:extLst>
            </p:cNvPr>
            <p:cNvSpPr txBox="1"/>
            <p:nvPr/>
          </p:nvSpPr>
          <p:spPr>
            <a:xfrm>
              <a:off x="2910089" y="3789406"/>
              <a:ext cx="1338828"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集成：德国</a:t>
              </a:r>
            </a:p>
          </p:txBody>
        </p:sp>
      </p:grpSp>
    </p:spTree>
    <p:extLst>
      <p:ext uri="{BB962C8B-B14F-4D97-AF65-F5344CB8AC3E}">
        <p14:creationId xmlns:p14="http://schemas.microsoft.com/office/powerpoint/2010/main" val="150398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randombar(horizontal)">
                                      <p:cBhvr>
                                        <p:cTn id="14" dur="500"/>
                                        <p:tgtEl>
                                          <p:spTgt spid="50"/>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randombar(horizontal)">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randombar(horizontal)">
                                      <p:cBhvr>
                                        <p:cTn id="24" dur="500"/>
                                        <p:tgtEl>
                                          <p:spTgt spid="5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randombar(horizontal)">
                                      <p:cBhvr>
                                        <p:cTn id="29" dur="500"/>
                                        <p:tgtEl>
                                          <p:spTgt spid="55"/>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a:extLst>
              <a:ext uri="{FF2B5EF4-FFF2-40B4-BE49-F238E27FC236}">
                <a16:creationId xmlns:a16="http://schemas.microsoft.com/office/drawing/2014/main" xmlns="" id="{8DCDA10B-B1D4-4AEE-BEA5-1538BB4C7973}"/>
              </a:ext>
            </a:extLst>
          </p:cNvPr>
          <p:cNvSpPr txBox="1"/>
          <p:nvPr/>
        </p:nvSpPr>
        <p:spPr>
          <a:xfrm>
            <a:off x="2913314" y="4477805"/>
            <a:ext cx="6096127"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康德提出</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星云假说</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潮汐引力</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。西方的哲学大家大多也是科学大家，科学家引领和担当哲学家的时代也是科学和哲学同时昌明的时代。</a:t>
            </a:r>
          </a:p>
        </p:txBody>
      </p:sp>
      <p:sp>
        <p:nvSpPr>
          <p:cNvPr id="9" name="文本框 8">
            <a:extLst>
              <a:ext uri="{FF2B5EF4-FFF2-40B4-BE49-F238E27FC236}">
                <a16:creationId xmlns:a16="http://schemas.microsoft.com/office/drawing/2014/main" xmlns="" id="{26A4D1EC-20D9-2E3D-4398-3EAE7AB89A27}"/>
              </a:ext>
            </a:extLst>
          </p:cNvPr>
          <p:cNvSpPr txBox="1"/>
          <p:nvPr/>
        </p:nvSpPr>
        <p:spPr>
          <a:xfrm>
            <a:off x="934724" y="2826182"/>
            <a:ext cx="646331"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康德</a:t>
            </a:r>
          </a:p>
        </p:txBody>
      </p:sp>
      <p:pic>
        <p:nvPicPr>
          <p:cNvPr id="12" name="图片 11">
            <a:extLst>
              <a:ext uri="{FF2B5EF4-FFF2-40B4-BE49-F238E27FC236}">
                <a16:creationId xmlns:a16="http://schemas.microsoft.com/office/drawing/2014/main" xmlns="" id="{160F601B-8BC1-C887-75DD-4B5133B81CA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343" y="915566"/>
            <a:ext cx="1475095" cy="19236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a:extLst>
              <a:ext uri="{FF2B5EF4-FFF2-40B4-BE49-F238E27FC236}">
                <a16:creationId xmlns:a16="http://schemas.microsoft.com/office/drawing/2014/main" xmlns="" id="{4DC80D44-8DBB-0623-E16C-00CFE791A07B}"/>
              </a:ext>
            </a:extLst>
          </p:cNvPr>
          <p:cNvSpPr txBox="1"/>
          <p:nvPr/>
        </p:nvSpPr>
        <p:spPr>
          <a:xfrm>
            <a:off x="2076161" y="903831"/>
            <a:ext cx="6816207" cy="400110"/>
          </a:xfrm>
          <a:prstGeom prst="rect">
            <a:avLst/>
          </a:prstGeom>
          <a:noFill/>
        </p:spPr>
        <p:txBody>
          <a:bodyPr wrap="square">
            <a:spAutoFit/>
          </a:bodyPr>
          <a:lstStyle/>
          <a:p>
            <a:r>
              <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3</a:t>
            </a: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大批判：</a:t>
            </a:r>
            <a:r>
              <a:rPr lang="zh-CN" altLang="en-US" dirty="0">
                <a:latin typeface="幼圆" panose="02010509060101010101" pitchFamily="49" charset="-122"/>
                <a:ea typeface="幼圆" panose="02010509060101010101" pitchFamily="49" charset="-122"/>
              </a:rPr>
              <a:t>《纯粹理性批判》《实践理性批判》《判断力批判》</a:t>
            </a:r>
          </a:p>
        </p:txBody>
      </p:sp>
      <p:grpSp>
        <p:nvGrpSpPr>
          <p:cNvPr id="20" name="组合 19">
            <a:extLst>
              <a:ext uri="{FF2B5EF4-FFF2-40B4-BE49-F238E27FC236}">
                <a16:creationId xmlns:a16="http://schemas.microsoft.com/office/drawing/2014/main" xmlns="" id="{FCB6B8AA-3404-6CA4-E7AE-2000056A4398}"/>
              </a:ext>
            </a:extLst>
          </p:cNvPr>
          <p:cNvGrpSpPr/>
          <p:nvPr/>
        </p:nvGrpSpPr>
        <p:grpSpPr>
          <a:xfrm>
            <a:off x="2171536" y="1389150"/>
            <a:ext cx="6648935" cy="646331"/>
            <a:chOff x="2171536" y="1389150"/>
            <a:chExt cx="5722390" cy="646331"/>
          </a:xfrm>
        </p:grpSpPr>
        <p:sp>
          <p:nvSpPr>
            <p:cNvPr id="18" name="文本框 17">
              <a:extLst>
                <a:ext uri="{FF2B5EF4-FFF2-40B4-BE49-F238E27FC236}">
                  <a16:creationId xmlns:a16="http://schemas.microsoft.com/office/drawing/2014/main" xmlns="" id="{8C239546-3742-41E1-5EF3-B6911B0FDE37}"/>
                </a:ext>
              </a:extLst>
            </p:cNvPr>
            <p:cNvSpPr txBox="1"/>
            <p:nvPr/>
          </p:nvSpPr>
          <p:spPr>
            <a:xfrm>
              <a:off x="4113543" y="1389150"/>
              <a:ext cx="3780383" cy="646331"/>
            </a:xfrm>
            <a:prstGeom prst="rect">
              <a:avLst/>
            </a:prstGeom>
            <a:noFill/>
            <a:ln w="3175">
              <a:solidFill>
                <a:schemeClr val="tx1"/>
              </a:solidFill>
            </a:ln>
          </p:spPr>
          <p:txBody>
            <a:bodyPr wrap="square">
              <a:spAutoFit/>
            </a:bodyPr>
            <a:lstStyle/>
            <a:p>
              <a:pPr algn="ctr"/>
              <a:r>
                <a:rPr lang="zh-CN" altLang="en-US" dirty="0">
                  <a:latin typeface="方正超粗黑简体" panose="03000509000000000000" pitchFamily="65" charset="-122"/>
                  <a:ea typeface="方正超粗黑简体" panose="03000509000000000000" pitchFamily="65" charset="-122"/>
                </a:rPr>
                <a:t>Critique of Pure Reason</a:t>
              </a:r>
              <a:endParaRPr lang="en-US" altLang="zh-CN" dirty="0">
                <a:latin typeface="方正超粗黑简体" panose="03000509000000000000" pitchFamily="65" charset="-122"/>
                <a:ea typeface="方正超粗黑简体" panose="03000509000000000000" pitchFamily="65" charset="-122"/>
              </a:endParaRPr>
            </a:p>
            <a:p>
              <a:pPr algn="ctr"/>
              <a:r>
                <a:rPr lang="zh-CN" altLang="en-US" dirty="0">
                  <a:latin typeface="方正超粗黑简体" panose="03000509000000000000" pitchFamily="65" charset="-122"/>
                  <a:ea typeface="方正超粗黑简体" panose="03000509000000000000" pitchFamily="65" charset="-122"/>
                </a:rPr>
                <a:t>批判笛卡尔“</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纯粹理性</a:t>
              </a:r>
              <a:r>
                <a:rPr lang="zh-CN" altLang="en-US" dirty="0">
                  <a:latin typeface="方正超粗黑简体" panose="03000509000000000000" pitchFamily="65" charset="-122"/>
                  <a:ea typeface="方正超粗黑简体" panose="03000509000000000000" pitchFamily="65" charset="-122"/>
                </a:rPr>
                <a:t>”，融合</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经验主义</a:t>
              </a:r>
            </a:p>
          </p:txBody>
        </p:sp>
        <p:sp>
          <p:nvSpPr>
            <p:cNvPr id="19" name="文本框 18">
              <a:extLst>
                <a:ext uri="{FF2B5EF4-FFF2-40B4-BE49-F238E27FC236}">
                  <a16:creationId xmlns:a16="http://schemas.microsoft.com/office/drawing/2014/main" xmlns="" id="{006DF20C-7A77-591E-C273-7D1517DD362A}"/>
                </a:ext>
              </a:extLst>
            </p:cNvPr>
            <p:cNvSpPr txBox="1"/>
            <p:nvPr/>
          </p:nvSpPr>
          <p:spPr>
            <a:xfrm>
              <a:off x="2171536" y="1512260"/>
              <a:ext cx="1863846" cy="400110"/>
            </a:xfrm>
            <a:prstGeom prst="rightArrowCallout">
              <a:avLst>
                <a:gd name="adj1" fmla="val 31530"/>
                <a:gd name="adj2" fmla="val 50000"/>
                <a:gd name="adj3" fmla="val 25000"/>
                <a:gd name="adj4" fmla="val 95984"/>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康德批判的目标</a:t>
              </a:r>
            </a:p>
          </p:txBody>
        </p:sp>
      </p:grpSp>
      <p:grpSp>
        <p:nvGrpSpPr>
          <p:cNvPr id="25" name="组合 24">
            <a:extLst>
              <a:ext uri="{FF2B5EF4-FFF2-40B4-BE49-F238E27FC236}">
                <a16:creationId xmlns:a16="http://schemas.microsoft.com/office/drawing/2014/main" xmlns="" id="{09B41982-72E3-7358-1760-1850C24FB7E3}"/>
              </a:ext>
            </a:extLst>
          </p:cNvPr>
          <p:cNvGrpSpPr/>
          <p:nvPr/>
        </p:nvGrpSpPr>
        <p:grpSpPr>
          <a:xfrm>
            <a:off x="3491880" y="1275606"/>
            <a:ext cx="1512168" cy="216024"/>
            <a:chOff x="3491880" y="1275606"/>
            <a:chExt cx="1512168" cy="216024"/>
          </a:xfrm>
        </p:grpSpPr>
        <p:cxnSp>
          <p:nvCxnSpPr>
            <p:cNvPr id="22" name="直接箭头连接符 21">
              <a:extLst>
                <a:ext uri="{FF2B5EF4-FFF2-40B4-BE49-F238E27FC236}">
                  <a16:creationId xmlns:a16="http://schemas.microsoft.com/office/drawing/2014/main" xmlns="" id="{9E4FD15E-B249-24C6-3F42-BC6F2E9D77EA}"/>
                </a:ext>
              </a:extLst>
            </p:cNvPr>
            <p:cNvCxnSpPr>
              <a:cxnSpLocks/>
            </p:cNvCxnSpPr>
            <p:nvPr/>
          </p:nvCxnSpPr>
          <p:spPr>
            <a:xfrm>
              <a:off x="4337168" y="1275606"/>
              <a:ext cx="162824" cy="21602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4" name="直接连接符 23">
              <a:extLst>
                <a:ext uri="{FF2B5EF4-FFF2-40B4-BE49-F238E27FC236}">
                  <a16:creationId xmlns:a16="http://schemas.microsoft.com/office/drawing/2014/main" xmlns="" id="{AA23C8F6-3B3E-2889-53F3-F1AD26A7A1FA}"/>
                </a:ext>
              </a:extLst>
            </p:cNvPr>
            <p:cNvCxnSpPr/>
            <p:nvPr/>
          </p:nvCxnSpPr>
          <p:spPr>
            <a:xfrm>
              <a:off x="3491880" y="1275606"/>
              <a:ext cx="1512168" cy="0"/>
            </a:xfrm>
            <a:prstGeom prst="line">
              <a:avLst/>
            </a:prstGeom>
          </p:spPr>
          <p:style>
            <a:lnRef idx="1">
              <a:schemeClr val="accent2"/>
            </a:lnRef>
            <a:fillRef idx="0">
              <a:schemeClr val="accent2"/>
            </a:fillRef>
            <a:effectRef idx="0">
              <a:schemeClr val="accent2"/>
            </a:effectRef>
            <a:fontRef idx="minor">
              <a:schemeClr val="tx1"/>
            </a:fontRef>
          </p:style>
        </p:cxnSp>
      </p:grpSp>
      <p:sp>
        <p:nvSpPr>
          <p:cNvPr id="27" name="文本框 26">
            <a:extLst>
              <a:ext uri="{FF2B5EF4-FFF2-40B4-BE49-F238E27FC236}">
                <a16:creationId xmlns:a16="http://schemas.microsoft.com/office/drawing/2014/main" xmlns="" id="{4FFFAF53-F79C-61F6-A373-70A51714D3C1}"/>
              </a:ext>
            </a:extLst>
          </p:cNvPr>
          <p:cNvSpPr txBox="1"/>
          <p:nvPr/>
        </p:nvSpPr>
        <p:spPr>
          <a:xfrm>
            <a:off x="5449593" y="2092542"/>
            <a:ext cx="2146743" cy="369332"/>
          </a:xfrm>
          <a:prstGeom prst="wedgeRectCallout">
            <a:avLst>
              <a:gd name="adj1" fmla="val -1057"/>
              <a:gd name="adj2" fmla="val -80744"/>
            </a:avLst>
          </a:prstGeom>
          <a:ln/>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理论理性 实践理性</a:t>
            </a:r>
          </a:p>
        </p:txBody>
      </p:sp>
      <p:sp>
        <p:nvSpPr>
          <p:cNvPr id="28" name="文本框 27">
            <a:extLst>
              <a:ext uri="{FF2B5EF4-FFF2-40B4-BE49-F238E27FC236}">
                <a16:creationId xmlns:a16="http://schemas.microsoft.com/office/drawing/2014/main" xmlns="" id="{84933BC5-2E3F-55E2-24C2-8079DC89A781}"/>
              </a:ext>
            </a:extLst>
          </p:cNvPr>
          <p:cNvSpPr txBox="1"/>
          <p:nvPr/>
        </p:nvSpPr>
        <p:spPr>
          <a:xfrm>
            <a:off x="3995936" y="449290"/>
            <a:ext cx="3930884" cy="369332"/>
          </a:xfrm>
          <a:prstGeom prst="rect">
            <a:avLst/>
          </a:prstGeom>
          <a:ln w="3175"/>
        </p:spPr>
        <p:style>
          <a:lnRef idx="2">
            <a:schemeClr val="dk1"/>
          </a:lnRef>
          <a:fillRef idx="1">
            <a:schemeClr val="lt1"/>
          </a:fillRef>
          <a:effectRef idx="0">
            <a:schemeClr val="dk1"/>
          </a:effectRef>
          <a:fontRef idx="minor">
            <a:schemeClr val="dk1"/>
          </a:fontRef>
        </p:style>
        <p:txBody>
          <a:bodyPr wrap="none" rtlCol="0">
            <a:spAutoFit/>
          </a:bodyPr>
          <a:lstStyle/>
          <a:p>
            <a:r>
              <a:rPr lang="zh-CN" altLang="en-US" dirty="0">
                <a:latin typeface="方正粗宋简体" panose="03000509000000000000" pitchFamily="65" charset="-122"/>
                <a:ea typeface="方正粗宋简体" panose="03000509000000000000" pitchFamily="65" charset="-122"/>
              </a:rPr>
              <a:t>康德秉持纯粹的理性对</a:t>
            </a:r>
            <a:r>
              <a:rPr lang="en-US" altLang="zh-CN" dirty="0">
                <a:latin typeface="方正粗宋简体" panose="03000509000000000000" pitchFamily="65" charset="-122"/>
                <a:ea typeface="方正粗宋简体" panose="03000509000000000000" pitchFamily="65" charset="-122"/>
              </a:rPr>
              <a:t>XX</a:t>
            </a:r>
            <a:r>
              <a:rPr lang="zh-CN" altLang="en-US" dirty="0">
                <a:latin typeface="方正粗宋简体" panose="03000509000000000000" pitchFamily="65" charset="-122"/>
                <a:ea typeface="方正粗宋简体" panose="03000509000000000000" pitchFamily="65" charset="-122"/>
              </a:rPr>
              <a:t>进行批判 </a:t>
            </a:r>
            <a:r>
              <a:rPr lang="en-US" altLang="zh-CN" dirty="0">
                <a:latin typeface="方正粗宋简体" panose="03000509000000000000" pitchFamily="65" charset="-122"/>
                <a:ea typeface="方正粗宋简体" panose="03000509000000000000" pitchFamily="65" charset="-122"/>
              </a:rPr>
              <a:t>?</a:t>
            </a:r>
            <a:endParaRPr lang="zh-CN" altLang="en-US" dirty="0">
              <a:latin typeface="方正粗宋简体" panose="03000509000000000000" pitchFamily="65" charset="-122"/>
              <a:ea typeface="方正粗宋简体" panose="03000509000000000000" pitchFamily="65" charset="-122"/>
            </a:endParaRPr>
          </a:p>
        </p:txBody>
      </p:sp>
      <p:pic>
        <p:nvPicPr>
          <p:cNvPr id="4098" name="Picture 2">
            <a:extLst>
              <a:ext uri="{FF2B5EF4-FFF2-40B4-BE49-F238E27FC236}">
                <a16:creationId xmlns:a16="http://schemas.microsoft.com/office/drawing/2014/main" xmlns="" id="{1155AFE7-9AD4-2291-33A8-0B8579D5BE42}"/>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0075" t="15981" r="24801" b="17379"/>
          <a:stretch/>
        </p:blipFill>
        <p:spPr bwMode="auto">
          <a:xfrm>
            <a:off x="7838651" y="242315"/>
            <a:ext cx="743468" cy="748995"/>
          </a:xfrm>
          <a:prstGeom prst="rect">
            <a:avLst/>
          </a:prstGeom>
          <a:noFill/>
          <a:extLst>
            <a:ext uri="{909E8E84-426E-40DD-AFC4-6F175D3DCCD1}">
              <a14:hiddenFill xmlns:a14="http://schemas.microsoft.com/office/drawing/2010/main">
                <a:solidFill>
                  <a:srgbClr val="FFFFFF"/>
                </a:solidFill>
              </a14:hiddenFill>
            </a:ext>
          </a:extLst>
        </p:spPr>
      </p:pic>
      <p:sp>
        <p:nvSpPr>
          <p:cNvPr id="30" name="文本框 29">
            <a:extLst>
              <a:ext uri="{FF2B5EF4-FFF2-40B4-BE49-F238E27FC236}">
                <a16:creationId xmlns:a16="http://schemas.microsoft.com/office/drawing/2014/main" xmlns="" id="{1ED94C8A-BA17-8942-C7D2-8C4990C4D1E7}"/>
              </a:ext>
            </a:extLst>
          </p:cNvPr>
          <p:cNvSpPr txBox="1"/>
          <p:nvPr/>
        </p:nvSpPr>
        <p:spPr>
          <a:xfrm>
            <a:off x="2158307" y="2087287"/>
            <a:ext cx="3166428" cy="40011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知识源于经验，成于理性。</a:t>
            </a:r>
          </a:p>
        </p:txBody>
      </p:sp>
      <p:grpSp>
        <p:nvGrpSpPr>
          <p:cNvPr id="46" name="组合 45">
            <a:extLst>
              <a:ext uri="{FF2B5EF4-FFF2-40B4-BE49-F238E27FC236}">
                <a16:creationId xmlns:a16="http://schemas.microsoft.com/office/drawing/2014/main" xmlns="" id="{674B80B4-7E6B-DFE5-A879-006C24981E92}"/>
              </a:ext>
            </a:extLst>
          </p:cNvPr>
          <p:cNvGrpSpPr/>
          <p:nvPr/>
        </p:nvGrpSpPr>
        <p:grpSpPr>
          <a:xfrm>
            <a:off x="2022239" y="2514030"/>
            <a:ext cx="6870130" cy="1935156"/>
            <a:chOff x="2022239" y="2514030"/>
            <a:chExt cx="6870130" cy="1935156"/>
          </a:xfrm>
        </p:grpSpPr>
        <p:grpSp>
          <p:nvGrpSpPr>
            <p:cNvPr id="35" name="组合 34">
              <a:extLst>
                <a:ext uri="{FF2B5EF4-FFF2-40B4-BE49-F238E27FC236}">
                  <a16:creationId xmlns:a16="http://schemas.microsoft.com/office/drawing/2014/main" xmlns="" id="{08D66E3B-57D6-1F8C-1464-966662165B03}"/>
                </a:ext>
              </a:extLst>
            </p:cNvPr>
            <p:cNvGrpSpPr/>
            <p:nvPr/>
          </p:nvGrpSpPr>
          <p:grpSpPr>
            <a:xfrm>
              <a:off x="2627784" y="2514030"/>
              <a:ext cx="4675159" cy="748995"/>
              <a:chOff x="2670894" y="2572061"/>
              <a:chExt cx="4675159" cy="748995"/>
            </a:xfrm>
          </p:grpSpPr>
          <p:sp>
            <p:nvSpPr>
              <p:cNvPr id="31" name="文本框 30">
                <a:extLst>
                  <a:ext uri="{FF2B5EF4-FFF2-40B4-BE49-F238E27FC236}">
                    <a16:creationId xmlns:a16="http://schemas.microsoft.com/office/drawing/2014/main" xmlns="" id="{67E25D6A-0043-5ACE-8305-4DD00784E49A}"/>
                  </a:ext>
                </a:extLst>
              </p:cNvPr>
              <p:cNvSpPr txBox="1"/>
              <p:nvPr/>
            </p:nvSpPr>
            <p:spPr>
              <a:xfrm>
                <a:off x="2670894" y="2672294"/>
                <a:ext cx="1720344" cy="523220"/>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表象</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a:t>
                </a:r>
              </a:p>
            </p:txBody>
          </p:sp>
          <p:sp>
            <p:nvSpPr>
              <p:cNvPr id="32" name="文本框 31">
                <a:extLst>
                  <a:ext uri="{FF2B5EF4-FFF2-40B4-BE49-F238E27FC236}">
                    <a16:creationId xmlns:a16="http://schemas.microsoft.com/office/drawing/2014/main" xmlns="" id="{D6B184FA-5CFD-5B1B-4B7A-F0858D3670DF}"/>
                  </a:ext>
                </a:extLst>
              </p:cNvPr>
              <p:cNvSpPr txBox="1"/>
              <p:nvPr/>
            </p:nvSpPr>
            <p:spPr>
              <a:xfrm>
                <a:off x="6084168" y="2661850"/>
                <a:ext cx="1261885" cy="523220"/>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物自体</a:t>
                </a:r>
              </a:p>
            </p:txBody>
          </p:sp>
          <p:sp>
            <p:nvSpPr>
              <p:cNvPr id="33" name="箭头: 右 32">
                <a:extLst>
                  <a:ext uri="{FF2B5EF4-FFF2-40B4-BE49-F238E27FC236}">
                    <a16:creationId xmlns:a16="http://schemas.microsoft.com/office/drawing/2014/main" xmlns="" id="{3D6712EA-82B8-FA0C-A470-14DFE28016CB}"/>
                  </a:ext>
                </a:extLst>
              </p:cNvPr>
              <p:cNvSpPr/>
              <p:nvPr/>
            </p:nvSpPr>
            <p:spPr>
              <a:xfrm>
                <a:off x="4482327" y="2703763"/>
                <a:ext cx="967266" cy="482969"/>
              </a:xfrm>
              <a:prstGeom prst="rightArrow">
                <a:avLst>
                  <a:gd name="adj1" fmla="val 66228"/>
                  <a:gd name="adj2" fmla="val 50000"/>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认识</a:t>
                </a:r>
              </a:p>
            </p:txBody>
          </p:sp>
          <p:pic>
            <p:nvPicPr>
              <p:cNvPr id="34" name="Picture 2">
                <a:extLst>
                  <a:ext uri="{FF2B5EF4-FFF2-40B4-BE49-F238E27FC236}">
                    <a16:creationId xmlns:a16="http://schemas.microsoft.com/office/drawing/2014/main" xmlns="" id="{052CC26F-F5DC-8A51-711F-51CC50063511}"/>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0075" t="15981" r="24801" b="17379"/>
              <a:stretch/>
            </p:blipFill>
            <p:spPr bwMode="auto">
              <a:xfrm>
                <a:off x="5266334" y="2572061"/>
                <a:ext cx="743468" cy="748995"/>
              </a:xfrm>
              <a:prstGeom prst="rect">
                <a:avLst/>
              </a:prstGeom>
              <a:noFill/>
              <a:extLst>
                <a:ext uri="{909E8E84-426E-40DD-AFC4-6F175D3DCCD1}">
                  <a14:hiddenFill xmlns:a14="http://schemas.microsoft.com/office/drawing/2010/main">
                    <a:solidFill>
                      <a:srgbClr val="FFFFFF"/>
                    </a:solidFill>
                  </a14:hiddenFill>
                </a:ext>
              </a:extLst>
            </p:spPr>
          </p:pic>
        </p:grpSp>
        <p:sp>
          <p:nvSpPr>
            <p:cNvPr id="37" name="文本框 36">
              <a:extLst>
                <a:ext uri="{FF2B5EF4-FFF2-40B4-BE49-F238E27FC236}">
                  <a16:creationId xmlns:a16="http://schemas.microsoft.com/office/drawing/2014/main" xmlns="" id="{C27703FE-03FD-E448-596C-17714F723938}"/>
                </a:ext>
              </a:extLst>
            </p:cNvPr>
            <p:cNvSpPr txBox="1"/>
            <p:nvPr/>
          </p:nvSpPr>
          <p:spPr>
            <a:xfrm>
              <a:off x="2022239" y="3248857"/>
              <a:ext cx="6870130" cy="1200329"/>
            </a:xfrm>
            <a:prstGeom prst="rect">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①人的认识是受限的，所以物自体不可知</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②绝对客观的真理不存在，因为判断由人做出：</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r>
              <a:b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b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有主观性</a:t>
              </a:r>
              <a:r>
                <a:rPr lang="en-US" altLang="zh-CN"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符合认知的才可能被判为真理。</a:t>
              </a:r>
              <a:r>
                <a:rPr lang="zh-CN" altLang="en-US"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人为自然立法</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sp>
        <p:nvSpPr>
          <p:cNvPr id="38" name="文本框 37">
            <a:extLst>
              <a:ext uri="{FF2B5EF4-FFF2-40B4-BE49-F238E27FC236}">
                <a16:creationId xmlns:a16="http://schemas.microsoft.com/office/drawing/2014/main" xmlns="" id="{C69AFF46-1B57-3A3F-3B36-7FFFA50C223E}"/>
              </a:ext>
            </a:extLst>
          </p:cNvPr>
          <p:cNvSpPr txBox="1"/>
          <p:nvPr/>
        </p:nvSpPr>
        <p:spPr>
          <a:xfrm>
            <a:off x="7388213" y="1912370"/>
            <a:ext cx="1856012" cy="1803975"/>
          </a:xfrm>
          <a:prstGeom prst="star32">
            <a:avLst>
              <a:gd name="adj" fmla="val 46695"/>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100%</a:t>
            </a:r>
            <a:b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b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r>
            <a:b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b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不可能</a:t>
            </a:r>
          </a:p>
        </p:txBody>
      </p:sp>
      <p:cxnSp>
        <p:nvCxnSpPr>
          <p:cNvPr id="41" name="连接符: 肘形 40">
            <a:extLst>
              <a:ext uri="{FF2B5EF4-FFF2-40B4-BE49-F238E27FC236}">
                <a16:creationId xmlns:a16="http://schemas.microsoft.com/office/drawing/2014/main" xmlns="" id="{041305AB-0572-5435-C586-3AAB31058144}"/>
              </a:ext>
            </a:extLst>
          </p:cNvPr>
          <p:cNvCxnSpPr>
            <a:cxnSpLocks/>
          </p:cNvCxnSpPr>
          <p:nvPr/>
        </p:nvCxnSpPr>
        <p:spPr>
          <a:xfrm>
            <a:off x="3635896" y="971717"/>
            <a:ext cx="1296144" cy="284296"/>
          </a:xfrm>
          <a:prstGeom prst="bentConnector3">
            <a:avLst>
              <a:gd name="adj1" fmla="val 65621"/>
            </a:avLst>
          </a:prstGeom>
          <a:ln w="28575"/>
        </p:spPr>
        <p:style>
          <a:lnRef idx="1">
            <a:schemeClr val="accent2"/>
          </a:lnRef>
          <a:fillRef idx="0">
            <a:schemeClr val="accent2"/>
          </a:fillRef>
          <a:effectRef idx="0">
            <a:schemeClr val="accent2"/>
          </a:effectRef>
          <a:fontRef idx="minor">
            <a:schemeClr val="tx1"/>
          </a:fontRef>
        </p:style>
      </p:cxnSp>
      <p:grpSp>
        <p:nvGrpSpPr>
          <p:cNvPr id="50" name="组合 49">
            <a:extLst>
              <a:ext uri="{FF2B5EF4-FFF2-40B4-BE49-F238E27FC236}">
                <a16:creationId xmlns:a16="http://schemas.microsoft.com/office/drawing/2014/main" xmlns="" id="{232E8807-85D3-C15B-DDB4-AADBDB0BA435}"/>
              </a:ext>
            </a:extLst>
          </p:cNvPr>
          <p:cNvGrpSpPr/>
          <p:nvPr/>
        </p:nvGrpSpPr>
        <p:grpSpPr>
          <a:xfrm>
            <a:off x="40923" y="3345349"/>
            <a:ext cx="2586862" cy="1760781"/>
            <a:chOff x="40923" y="3345349"/>
            <a:chExt cx="2586862" cy="1760781"/>
          </a:xfrm>
        </p:grpSpPr>
        <p:sp>
          <p:nvSpPr>
            <p:cNvPr id="39" name="文本框 38">
              <a:extLst>
                <a:ext uri="{FF2B5EF4-FFF2-40B4-BE49-F238E27FC236}">
                  <a16:creationId xmlns:a16="http://schemas.microsoft.com/office/drawing/2014/main" xmlns="" id="{7552A8E0-718C-B270-6545-B250C60828F2}"/>
                </a:ext>
              </a:extLst>
            </p:cNvPr>
            <p:cNvSpPr txBox="1"/>
            <p:nvPr/>
          </p:nvSpPr>
          <p:spPr>
            <a:xfrm>
              <a:off x="40923" y="3345349"/>
              <a:ext cx="1966660" cy="707886"/>
            </a:xfrm>
            <a:prstGeom prst="wedgeRectCallout">
              <a:avLst>
                <a:gd name="adj1" fmla="val -26070"/>
                <a:gd name="adj2" fmla="val 73572"/>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基于理性，如果可以重头再来</a:t>
              </a:r>
              <a:r>
                <a:rPr lang="en-US" altLang="zh-CN"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15" name="图片 14">
              <a:extLst>
                <a:ext uri="{FF2B5EF4-FFF2-40B4-BE49-F238E27FC236}">
                  <a16:creationId xmlns:a16="http://schemas.microsoft.com/office/drawing/2014/main" xmlns="" id="{DDFFDB70-1C88-6D65-EF74-8F8801CB5F6F}"/>
                </a:ext>
              </a:extLst>
            </p:cNvPr>
            <p:cNvPicPr>
              <a:picLocks noChangeAspect="1"/>
            </p:cNvPicPr>
            <p:nvPr/>
          </p:nvPicPr>
          <p:blipFill>
            <a:blip r:embed="rId4" cstate="screen"/>
            <a:stretch>
              <a:fillRect/>
            </a:stretch>
          </p:blipFill>
          <p:spPr>
            <a:xfrm>
              <a:off x="47880" y="4255006"/>
              <a:ext cx="752822" cy="752822"/>
            </a:xfrm>
            <a:prstGeom prst="rect">
              <a:avLst/>
            </a:prstGeom>
          </p:spPr>
        </p:pic>
        <p:sp>
          <p:nvSpPr>
            <p:cNvPr id="16" name="文本框 15">
              <a:extLst>
                <a:ext uri="{FF2B5EF4-FFF2-40B4-BE49-F238E27FC236}">
                  <a16:creationId xmlns:a16="http://schemas.microsoft.com/office/drawing/2014/main" xmlns="" id="{54409E96-B8D7-6019-D905-B082CB337444}"/>
                </a:ext>
              </a:extLst>
            </p:cNvPr>
            <p:cNvSpPr txBox="1"/>
            <p:nvPr/>
          </p:nvSpPr>
          <p:spPr>
            <a:xfrm>
              <a:off x="988871" y="3937591"/>
              <a:ext cx="1638914" cy="1168539"/>
            </a:xfrm>
            <a:prstGeom prst="wedgeEllipseCallout">
              <a:avLst>
                <a:gd name="adj1" fmla="val -62529"/>
                <a:gd name="adj2" fmla="val 4929"/>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理性即</a:t>
              </a:r>
              <a:r>
                <a:rPr lang="en-US" altLang="zh-CN"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r>
              <a:br>
                <a:rPr lang="en-US" altLang="zh-CN"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b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藩篱。</a:t>
              </a:r>
            </a:p>
          </p:txBody>
        </p:sp>
      </p:grpSp>
      <p:pic>
        <p:nvPicPr>
          <p:cNvPr id="49" name="图片 48">
            <a:extLst>
              <a:ext uri="{FF2B5EF4-FFF2-40B4-BE49-F238E27FC236}">
                <a16:creationId xmlns:a16="http://schemas.microsoft.com/office/drawing/2014/main" xmlns="" id="{976925DA-FA55-7404-2471-12CA4D2E4D86}"/>
              </a:ext>
            </a:extLst>
          </p:cNvPr>
          <p:cNvPicPr>
            <a:picLocks noChangeAspect="1"/>
          </p:cNvPicPr>
          <p:nvPr/>
        </p:nvPicPr>
        <p:blipFill>
          <a:blip r:embed="rId5">
            <a:extLst>
              <a:ext uri="{BEBA8EAE-BF5A-486C-A8C5-ECC9F3942E4B}">
                <a14:imgProps xmlns:a14="http://schemas.microsoft.com/office/drawing/2010/main">
                  <a14:imgLayer r:embed="rId6">
                    <a14:imgEffect>
                      <a14:artisticLineDrawing/>
                    </a14:imgEffect>
                  </a14:imgLayer>
                </a14:imgProps>
              </a:ext>
              <a:ext uri="{28A0092B-C50C-407E-A947-70E740481C1C}">
                <a14:useLocalDpi xmlns:a14="http://schemas.microsoft.com/office/drawing/2010/main" val="0"/>
              </a:ext>
            </a:extLst>
          </a:blip>
          <a:stretch>
            <a:fillRect/>
          </a:stretch>
        </p:blipFill>
        <p:spPr>
          <a:xfrm rot="20767360">
            <a:off x="8114067" y="3448224"/>
            <a:ext cx="1130556" cy="878200"/>
          </a:xfrm>
          <a:prstGeom prst="rect">
            <a:avLst/>
          </a:prstGeom>
        </p:spPr>
      </p:pic>
    </p:spTree>
    <p:extLst>
      <p:ext uri="{BB962C8B-B14F-4D97-AF65-F5344CB8AC3E}">
        <p14:creationId xmlns:p14="http://schemas.microsoft.com/office/powerpoint/2010/main" val="2899802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randombar(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randombar(horizontal)">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randombar(horizontal)">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randombar(horizontal)">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randombar(horizontal)">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randombar(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7" grpId="0" animBg="1"/>
      <p:bldP spid="30" grpId="0" animBg="1"/>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5" name="文本框 4">
            <a:extLst>
              <a:ext uri="{FF2B5EF4-FFF2-40B4-BE49-F238E27FC236}">
                <a16:creationId xmlns:a16="http://schemas.microsoft.com/office/drawing/2014/main" xmlns="" id="{375227C4-593F-5F2C-7436-30AEC236C787}"/>
              </a:ext>
            </a:extLst>
          </p:cNvPr>
          <p:cNvSpPr txBox="1"/>
          <p:nvPr/>
        </p:nvSpPr>
        <p:spPr>
          <a:xfrm>
            <a:off x="424290" y="762258"/>
            <a:ext cx="5155821" cy="369332"/>
          </a:xfrm>
          <a:prstGeom prst="rect">
            <a:avLst/>
          </a:prstGeom>
          <a:noFill/>
        </p:spPr>
        <p:txBody>
          <a:bodyPr wrap="square">
            <a:spAutoFit/>
          </a:bodyPr>
          <a:lstStyle/>
          <a:p>
            <a:r>
              <a:rPr lang="zh-CN" altLang="en-US" b="1" dirty="0">
                <a:latin typeface="幼圆" panose="02010509060101010101" pitchFamily="49" charset="-122"/>
                <a:ea typeface="幼圆" panose="02010509060101010101" pitchFamily="49" charset="-122"/>
              </a:rPr>
              <a:t>现代</a:t>
            </a:r>
            <a:r>
              <a:rPr lang="zh-CN" altLang="en-US" dirty="0">
                <a:latin typeface="幼圆" panose="02010509060101010101" pitchFamily="49" charset="-122"/>
                <a:ea typeface="幼圆" panose="02010509060101010101" pitchFamily="49" charset="-122"/>
              </a:rPr>
              <a:t>：工业革命、信息革命，人类为所欲为</a:t>
            </a:r>
            <a:endParaRPr lang="zh-CN" altLang="en-US" dirty="0"/>
          </a:p>
        </p:txBody>
      </p:sp>
      <p:sp>
        <p:nvSpPr>
          <p:cNvPr id="7" name="文本框 6">
            <a:extLst>
              <a:ext uri="{FF2B5EF4-FFF2-40B4-BE49-F238E27FC236}">
                <a16:creationId xmlns:a16="http://schemas.microsoft.com/office/drawing/2014/main" xmlns="" id="{D1FACF92-CCB9-D9A3-6795-3C23B6A96130}"/>
              </a:ext>
            </a:extLst>
          </p:cNvPr>
          <p:cNvSpPr txBox="1"/>
          <p:nvPr/>
        </p:nvSpPr>
        <p:spPr>
          <a:xfrm>
            <a:off x="3491880" y="385668"/>
            <a:ext cx="2160240" cy="461665"/>
          </a:xfrm>
          <a:prstGeom prst="rect">
            <a:avLst/>
          </a:prstGeom>
          <a:noFill/>
        </p:spPr>
        <p:txBody>
          <a:bodyPr wrap="square">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方法论时代</a:t>
            </a:r>
            <a:endParaRPr lang="zh-CN" altLang="en-US" sz="2400" dirty="0"/>
          </a:p>
        </p:txBody>
      </p:sp>
      <p:sp>
        <p:nvSpPr>
          <p:cNvPr id="15" name="文本框 14">
            <a:extLst>
              <a:ext uri="{FF2B5EF4-FFF2-40B4-BE49-F238E27FC236}">
                <a16:creationId xmlns:a16="http://schemas.microsoft.com/office/drawing/2014/main" xmlns="" id="{81B6960F-6E78-1AB5-F0DE-523CE312D826}"/>
              </a:ext>
            </a:extLst>
          </p:cNvPr>
          <p:cNvSpPr txBox="1"/>
          <p:nvPr/>
        </p:nvSpPr>
        <p:spPr>
          <a:xfrm>
            <a:off x="439339" y="1131590"/>
            <a:ext cx="8324174" cy="923330"/>
          </a:xfrm>
          <a:prstGeom prst="rect">
            <a:avLst/>
          </a:prstGeom>
          <a:noFill/>
        </p:spPr>
        <p:txBody>
          <a:bodyPr wrap="square">
            <a:spAutoFit/>
          </a:bodyPr>
          <a:lstStyle/>
          <a:p>
            <a:pPr algn="just"/>
            <a:r>
              <a:rPr lang="zh-CN" altLang="en-US" b="0" i="0" dirty="0">
                <a:solidFill>
                  <a:srgbClr val="222222"/>
                </a:solidFill>
                <a:effectLst/>
                <a:latin typeface="方正粗宋简体" panose="03000509000000000000" pitchFamily="65" charset="-122"/>
                <a:ea typeface="方正粗宋简体" panose="03000509000000000000" pitchFamily="65" charset="-122"/>
              </a:rPr>
              <a:t>主题是主体性和方法论：</a:t>
            </a:r>
            <a:r>
              <a:rPr lang="zh-CN" altLang="en-US" dirty="0">
                <a:latin typeface="幼圆" panose="02010509060101010101" pitchFamily="49" charset="-122"/>
                <a:ea typeface="幼圆" panose="02010509060101010101" pitchFamily="49" charset="-122"/>
              </a:rPr>
              <a:t>康德的“</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人为自然立法</a:t>
            </a:r>
            <a:r>
              <a:rPr lang="zh-CN" altLang="en-US" dirty="0">
                <a:latin typeface="幼圆" panose="02010509060101010101" pitchFamily="49" charset="-122"/>
                <a:ea typeface="幼圆" panose="02010509060101010101" pitchFamily="49" charset="-122"/>
              </a:rPr>
              <a:t>”，终结了纯粹理性的统治，开启了非理性，人类凭借科学“想咋地就咋地”，人做起了世界的主人，自称“</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主体</a:t>
            </a:r>
            <a:r>
              <a:rPr lang="zh-CN" altLang="en-US" dirty="0">
                <a:latin typeface="幼圆" panose="02010509060101010101" pitchFamily="49" charset="-122"/>
                <a:ea typeface="幼圆" panose="02010509060101010101" pitchFamily="49" charset="-122"/>
              </a:rPr>
              <a:t>”，对应地，整个世界都被称为“</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客体</a:t>
            </a:r>
            <a:r>
              <a:rPr lang="zh-CN" altLang="en-US" dirty="0">
                <a:latin typeface="幼圆" panose="02010509060101010101" pitchFamily="49" charset="-122"/>
                <a:ea typeface="幼圆" panose="02010509060101010101" pitchFamily="49" charset="-122"/>
              </a:rPr>
              <a:t>”。此时，人类很猖狂。</a:t>
            </a:r>
            <a:endParaRPr lang="en-US" altLang="zh-CN" b="0" i="0" dirty="0">
              <a:solidFill>
                <a:srgbClr val="222222"/>
              </a:solidFill>
              <a:effectLst/>
              <a:latin typeface="方正粗宋简体" panose="03000509000000000000" pitchFamily="65" charset="-122"/>
              <a:ea typeface="方正粗宋简体" panose="03000509000000000000" pitchFamily="65" charset="-122"/>
            </a:endParaRPr>
          </a:p>
        </p:txBody>
      </p:sp>
      <p:pic>
        <p:nvPicPr>
          <p:cNvPr id="3" name="图片 2">
            <a:extLst>
              <a:ext uri="{FF2B5EF4-FFF2-40B4-BE49-F238E27FC236}">
                <a16:creationId xmlns:a16="http://schemas.microsoft.com/office/drawing/2014/main" xmlns="" id="{0B41B80C-F227-1A5B-F29C-B145D15D3998}"/>
              </a:ext>
            </a:extLst>
          </p:cNvPr>
          <p:cNvPicPr>
            <a:picLocks noChangeAspect="1"/>
          </p:cNvPicPr>
          <p:nvPr/>
        </p:nvPicPr>
        <p:blipFill>
          <a:blip r:embed="rId2" cstate="screen"/>
          <a:stretch>
            <a:fillRect/>
          </a:stretch>
        </p:blipFill>
        <p:spPr>
          <a:xfrm>
            <a:off x="8343298" y="168032"/>
            <a:ext cx="752822" cy="752822"/>
          </a:xfrm>
          <a:prstGeom prst="rect">
            <a:avLst/>
          </a:prstGeom>
        </p:spPr>
      </p:pic>
      <p:sp>
        <p:nvSpPr>
          <p:cNvPr id="4" name="文本框 3">
            <a:extLst>
              <a:ext uri="{FF2B5EF4-FFF2-40B4-BE49-F238E27FC236}">
                <a16:creationId xmlns:a16="http://schemas.microsoft.com/office/drawing/2014/main" xmlns="" id="{C4A878A2-49FE-347A-FC36-D0808835B7E1}"/>
              </a:ext>
            </a:extLst>
          </p:cNvPr>
          <p:cNvSpPr txBox="1"/>
          <p:nvPr/>
        </p:nvSpPr>
        <p:spPr>
          <a:xfrm>
            <a:off x="5628950" y="246841"/>
            <a:ext cx="2593499" cy="646986"/>
          </a:xfrm>
          <a:prstGeom prst="wedgeRoundRectCallout">
            <a:avLst>
              <a:gd name="adj1" fmla="val 54103"/>
              <a:gd name="adj2" fmla="val -17069"/>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想咋</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”地时代</a:t>
            </a:r>
          </a:p>
        </p:txBody>
      </p:sp>
      <p:sp>
        <p:nvSpPr>
          <p:cNvPr id="13" name="文本框 12">
            <a:extLst>
              <a:ext uri="{FF2B5EF4-FFF2-40B4-BE49-F238E27FC236}">
                <a16:creationId xmlns:a16="http://schemas.microsoft.com/office/drawing/2014/main" xmlns="" id="{1A65CED2-1150-C229-8F76-3CAB776EE467}"/>
              </a:ext>
            </a:extLst>
          </p:cNvPr>
          <p:cNvSpPr txBox="1"/>
          <p:nvPr/>
        </p:nvSpPr>
        <p:spPr>
          <a:xfrm>
            <a:off x="514262" y="2080991"/>
            <a:ext cx="8122604" cy="634776"/>
          </a:xfrm>
          <a:prstGeom prst="rect">
            <a:avLst/>
          </a:prstGeom>
          <a:ln>
            <a:noFill/>
          </a:ln>
        </p:spPr>
        <p:style>
          <a:lnRef idx="3">
            <a:schemeClr val="lt1"/>
          </a:lnRef>
          <a:fillRef idx="1">
            <a:schemeClr val="accent1"/>
          </a:fillRef>
          <a:effectRef idx="1">
            <a:schemeClr val="accent1"/>
          </a:effectRef>
          <a:fontRef idx="minor">
            <a:schemeClr val="lt1"/>
          </a:fontRef>
        </p:style>
        <p:txBody>
          <a:bodyPr wrap="square" rtlCol="0">
            <a:noAutofit/>
          </a:bodyPr>
          <a:lstStyle/>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康德的认识论把人类的认知推到最高峰之后</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理性主义</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和</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非理性主义</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开始并行发展，科学也出现</a:t>
            </a:r>
            <a:r>
              <a:rPr lang="zh-CN" altLang="en-US"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理工科</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和</a:t>
            </a:r>
            <a:r>
              <a:rPr lang="zh-CN" altLang="en-US"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文科</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的倾向</a:t>
            </a:r>
          </a:p>
        </p:txBody>
      </p:sp>
      <p:grpSp>
        <p:nvGrpSpPr>
          <p:cNvPr id="33" name="组合 32">
            <a:extLst>
              <a:ext uri="{FF2B5EF4-FFF2-40B4-BE49-F238E27FC236}">
                <a16:creationId xmlns:a16="http://schemas.microsoft.com/office/drawing/2014/main" xmlns="" id="{C8105495-85D6-B93C-8ADB-01FDD3BD9FFE}"/>
              </a:ext>
            </a:extLst>
          </p:cNvPr>
          <p:cNvGrpSpPr/>
          <p:nvPr/>
        </p:nvGrpSpPr>
        <p:grpSpPr>
          <a:xfrm>
            <a:off x="323528" y="2729115"/>
            <a:ext cx="4237057" cy="2264778"/>
            <a:chOff x="539553" y="2729115"/>
            <a:chExt cx="4237057" cy="2264778"/>
          </a:xfrm>
        </p:grpSpPr>
        <p:sp>
          <p:nvSpPr>
            <p:cNvPr id="28" name="文本框 27">
              <a:extLst>
                <a:ext uri="{FF2B5EF4-FFF2-40B4-BE49-F238E27FC236}">
                  <a16:creationId xmlns:a16="http://schemas.microsoft.com/office/drawing/2014/main" xmlns="" id="{36772370-CB6E-2972-4147-5F279675B550}"/>
                </a:ext>
              </a:extLst>
            </p:cNvPr>
            <p:cNvSpPr txBox="1"/>
            <p:nvPr/>
          </p:nvSpPr>
          <p:spPr>
            <a:xfrm>
              <a:off x="539553" y="2931790"/>
              <a:ext cx="4237057" cy="2062103"/>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zh-CN" altLang="en-US"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理性主义</a:t>
              </a:r>
              <a:endParaRPr lang="en-US" altLang="zh-CN"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黑格尔</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费希特</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谢林</a:t>
              </a:r>
              <a:r>
                <a:rPr lang="zh-CN" altLang="en-US" dirty="0">
                  <a:latin typeface="幼圆" panose="02010509060101010101" pitchFamily="49" charset="-122"/>
                  <a:ea typeface="幼圆" panose="02010509060101010101" pitchFamily="49" charset="-122"/>
                </a:rPr>
                <a:t>：德国唯心主义理性</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孔德</a:t>
              </a:r>
              <a:r>
                <a:rPr lang="zh-CN" altLang="en-US" dirty="0">
                  <a:latin typeface="幼圆" panose="02010509060101010101" pitchFamily="49" charset="-122"/>
                  <a:ea typeface="幼圆" panose="02010509060101010101" pitchFamily="49" charset="-122"/>
                </a:rPr>
                <a:t>：实证主义</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唯科学主义，社会学</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r>
                <a:rPr lang="zh-CN" altLang="en-US" dirty="0">
                  <a:latin typeface="幼圆" panose="02010509060101010101" pitchFamily="49" charset="-122"/>
                  <a:ea typeface="幼圆" panose="02010509060101010101" pitchFamily="49" charset="-122"/>
                </a:rPr>
                <a:t>：辩证唯物主义</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黑格尔</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莱布尼茨</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密尔</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罗素</a:t>
              </a:r>
              <a:r>
                <a:rPr lang="zh-CN" altLang="en-US" dirty="0">
                  <a:latin typeface="幼圆" panose="02010509060101010101" pitchFamily="49" charset="-122"/>
                  <a:ea typeface="幼圆" panose="02010509060101010101" pitchFamily="49" charset="-122"/>
                </a:rPr>
                <a:t>：逻辑学</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马赫</a:t>
              </a:r>
              <a:r>
                <a:rPr lang="zh-CN" altLang="en-US" dirty="0">
                  <a:latin typeface="幼圆" panose="02010509060101010101" pitchFamily="49" charset="-122"/>
                  <a:ea typeface="幼圆" panose="02010509060101010101" pitchFamily="49" charset="-122"/>
                </a:rPr>
                <a:t>：马赫主义</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经验批判主义</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美国</a:t>
              </a:r>
              <a:r>
                <a:rPr lang="zh-CN" altLang="en-US" dirty="0">
                  <a:latin typeface="幼圆" panose="02010509060101010101" pitchFamily="49" charset="-122"/>
                  <a:ea typeface="幼圆" panose="02010509060101010101" pitchFamily="49" charset="-122"/>
                </a:rPr>
                <a:t>：实用主义</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科学实证主义的功利化</a:t>
              </a:r>
              <a:endParaRPr lang="en-US" altLang="zh-CN" dirty="0">
                <a:latin typeface="幼圆" panose="02010509060101010101" pitchFamily="49" charset="-122"/>
                <a:ea typeface="幼圆" panose="02010509060101010101" pitchFamily="49" charset="-122"/>
              </a:endParaRPr>
            </a:p>
          </p:txBody>
        </p:sp>
        <p:sp>
          <p:nvSpPr>
            <p:cNvPr id="29" name="箭头: 下 28">
              <a:extLst>
                <a:ext uri="{FF2B5EF4-FFF2-40B4-BE49-F238E27FC236}">
                  <a16:creationId xmlns:a16="http://schemas.microsoft.com/office/drawing/2014/main" xmlns="" id="{AB0DD303-7D03-2C43-B480-A7C425DACDAA}"/>
                </a:ext>
              </a:extLst>
            </p:cNvPr>
            <p:cNvSpPr/>
            <p:nvPr/>
          </p:nvSpPr>
          <p:spPr>
            <a:xfrm>
              <a:off x="2370049" y="2729115"/>
              <a:ext cx="576064" cy="216023"/>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grpSp>
      <p:grpSp>
        <p:nvGrpSpPr>
          <p:cNvPr id="34" name="组合 33">
            <a:extLst>
              <a:ext uri="{FF2B5EF4-FFF2-40B4-BE49-F238E27FC236}">
                <a16:creationId xmlns:a16="http://schemas.microsoft.com/office/drawing/2014/main" xmlns="" id="{0E3C2470-BBDC-FA89-8F7D-BFECF0F80100}"/>
              </a:ext>
            </a:extLst>
          </p:cNvPr>
          <p:cNvGrpSpPr/>
          <p:nvPr/>
        </p:nvGrpSpPr>
        <p:grpSpPr>
          <a:xfrm>
            <a:off x="4694762" y="2729115"/>
            <a:ext cx="4121641" cy="2264778"/>
            <a:chOff x="4720053" y="2729115"/>
            <a:chExt cx="4121641" cy="2264778"/>
          </a:xfrm>
        </p:grpSpPr>
        <p:sp>
          <p:nvSpPr>
            <p:cNvPr id="11" name="文本框 10">
              <a:extLst>
                <a:ext uri="{FF2B5EF4-FFF2-40B4-BE49-F238E27FC236}">
                  <a16:creationId xmlns:a16="http://schemas.microsoft.com/office/drawing/2014/main" xmlns="" id="{3EE4C963-CBCB-40F7-DFB4-1631291D84D9}"/>
                </a:ext>
              </a:extLst>
            </p:cNvPr>
            <p:cNvSpPr txBox="1"/>
            <p:nvPr/>
          </p:nvSpPr>
          <p:spPr>
            <a:xfrm>
              <a:off x="4720053" y="2931790"/>
              <a:ext cx="4121641" cy="2062103"/>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非理性主义</a:t>
              </a:r>
              <a:endParaRPr lang="en-US" altLang="zh-CN"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叔本华</a:t>
              </a:r>
              <a:r>
                <a:rPr lang="zh-CN" altLang="en-US" dirty="0">
                  <a:latin typeface="幼圆" panose="02010509060101010101" pitchFamily="49" charset="-122"/>
                  <a:ea typeface="幼圆" panose="02010509060101010101" pitchFamily="49" charset="-122"/>
                </a:rPr>
                <a:t>：世界的本质是意志</a:t>
              </a:r>
              <a:r>
                <a:rPr lang="en-US" altLang="zh-CN" sz="1400"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意志统治理性</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尼采</a:t>
              </a:r>
              <a:r>
                <a:rPr lang="zh-CN" altLang="en-US" dirty="0">
                  <a:latin typeface="幼圆" panose="02010509060101010101" pitchFamily="49" charset="-122"/>
                  <a:ea typeface="幼圆" panose="02010509060101010101" pitchFamily="49" charset="-122"/>
                </a:rPr>
                <a:t>：上帝死了！上帝</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理性</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宗教</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胡塞尔</a:t>
              </a:r>
              <a:r>
                <a:rPr lang="zh-CN" altLang="en-US" dirty="0">
                  <a:latin typeface="幼圆" panose="02010509060101010101" pitchFamily="49" charset="-122"/>
                  <a:ea typeface="幼圆" panose="02010509060101010101" pitchFamily="49" charset="-122"/>
                </a:rPr>
                <a:t>：现象学，本质还原法</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海德格尔</a:t>
              </a:r>
              <a:r>
                <a:rPr lang="zh-CN" altLang="en-US" dirty="0">
                  <a:latin typeface="幼圆" panose="02010509060101010101" pitchFamily="49" charset="-122"/>
                  <a:ea typeface="幼圆" panose="02010509060101010101" pitchFamily="49" charset="-122"/>
                </a:rPr>
                <a:t>：存在主义</a:t>
              </a:r>
              <a:r>
                <a:rPr lang="en-US" altLang="zh-CN" dirty="0">
                  <a:latin typeface="幼圆" panose="02010509060101010101" pitchFamily="49" charset="-122"/>
                  <a:ea typeface="幼圆" panose="02010509060101010101" pitchFamily="49" charset="-122"/>
                </a:rPr>
                <a:t>/being/</a:t>
              </a:r>
              <a:r>
                <a:rPr lang="zh-CN" altLang="en-US" sz="1400" dirty="0">
                  <a:latin typeface="幼圆" panose="02010509060101010101" pitchFamily="49" charset="-122"/>
                  <a:ea typeface="幼圆" panose="02010509060101010101" pitchFamily="49" charset="-122"/>
                </a:rPr>
                <a:t>自我成就</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萨特</a:t>
              </a:r>
              <a:r>
                <a:rPr lang="zh-CN" altLang="en-US" dirty="0">
                  <a:latin typeface="幼圆" panose="02010509060101010101" pitchFamily="49" charset="-122"/>
                  <a:ea typeface="幼圆" panose="02010509060101010101" pitchFamily="49" charset="-122"/>
                </a:rPr>
                <a:t>：存在先于本质</a:t>
              </a:r>
              <a:r>
                <a:rPr lang="en-US" altLang="zh-CN" dirty="0">
                  <a:latin typeface="幼圆" panose="02010509060101010101" pitchFamily="49" charset="-122"/>
                  <a:ea typeface="幼圆" panose="02010509060101010101" pitchFamily="49" charset="-122"/>
                </a:rPr>
                <a:t>/</a:t>
              </a:r>
              <a:r>
                <a:rPr lang="zh-CN" altLang="en-US" sz="1400" dirty="0">
                  <a:latin typeface="幼圆" panose="02010509060101010101" pitchFamily="49" charset="-122"/>
                  <a:ea typeface="幼圆" panose="02010509060101010101" pitchFamily="49" charset="-122"/>
                </a:rPr>
                <a:t>先有人再自我塑造</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福柯</a:t>
              </a:r>
              <a:r>
                <a:rPr lang="zh-CN" altLang="en-US" dirty="0">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德里达</a:t>
              </a:r>
              <a:r>
                <a:rPr lang="zh-CN" altLang="en-US" dirty="0">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德勒兹</a:t>
              </a:r>
              <a:r>
                <a:rPr lang="zh-CN" altLang="en-US" dirty="0">
                  <a:latin typeface="幼圆" panose="02010509060101010101" pitchFamily="49" charset="-122"/>
                  <a:ea typeface="幼圆" panose="02010509060101010101" pitchFamily="49" charset="-122"/>
                </a:rPr>
                <a:t>：解构主义</a:t>
              </a:r>
              <a:endParaRPr lang="en-US" altLang="zh-CN" dirty="0">
                <a:latin typeface="幼圆" panose="02010509060101010101" pitchFamily="49" charset="-122"/>
                <a:ea typeface="幼圆" panose="02010509060101010101" pitchFamily="49" charset="-122"/>
              </a:endParaRPr>
            </a:p>
          </p:txBody>
        </p:sp>
        <p:sp>
          <p:nvSpPr>
            <p:cNvPr id="31" name="箭头: 下 30">
              <a:extLst>
                <a:ext uri="{FF2B5EF4-FFF2-40B4-BE49-F238E27FC236}">
                  <a16:creationId xmlns:a16="http://schemas.microsoft.com/office/drawing/2014/main" xmlns="" id="{E78F75E9-21E0-A94A-C1EB-30AC080EFD67}"/>
                </a:ext>
              </a:extLst>
            </p:cNvPr>
            <p:cNvSpPr/>
            <p:nvPr/>
          </p:nvSpPr>
          <p:spPr>
            <a:xfrm>
              <a:off x="6492841" y="2729115"/>
              <a:ext cx="576064" cy="216023"/>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60742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randombar(horizontal)">
                                      <p:cBhvr>
                                        <p:cTn id="19" dur="500"/>
                                        <p:tgtEl>
                                          <p:spTgt spid="33"/>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5" name="文本框 4">
            <a:extLst>
              <a:ext uri="{FF2B5EF4-FFF2-40B4-BE49-F238E27FC236}">
                <a16:creationId xmlns:a16="http://schemas.microsoft.com/office/drawing/2014/main" xmlns="" id="{375227C4-593F-5F2C-7436-30AEC236C787}"/>
              </a:ext>
            </a:extLst>
          </p:cNvPr>
          <p:cNvSpPr txBox="1"/>
          <p:nvPr/>
        </p:nvSpPr>
        <p:spPr>
          <a:xfrm>
            <a:off x="424289" y="762258"/>
            <a:ext cx="8295419" cy="830997"/>
          </a:xfrm>
          <a:prstGeom prst="rect">
            <a:avLst/>
          </a:prstGeom>
          <a:noFill/>
        </p:spPr>
        <p:txBody>
          <a:bodyPr wrap="square">
            <a:spAutoFit/>
          </a:bodyPr>
          <a:lstStyle/>
          <a:p>
            <a:pPr algn="just"/>
            <a:r>
              <a:rPr lang="en-US" altLang="zh-CN" sz="1600" b="1" dirty="0">
                <a:latin typeface="幼圆" panose="02010509060101010101" pitchFamily="49" charset="-122"/>
                <a:ea typeface="幼圆" panose="02010509060101010101" pitchFamily="49" charset="-122"/>
              </a:rPr>
              <a:t>20</a:t>
            </a:r>
            <a:r>
              <a:rPr lang="zh-CN" altLang="en-US" sz="1600" b="1" dirty="0">
                <a:latin typeface="幼圆" panose="02010509060101010101" pitchFamily="49" charset="-122"/>
                <a:ea typeface="幼圆" panose="02010509060101010101" pitchFamily="49" charset="-122"/>
              </a:rPr>
              <a:t>世纪</a:t>
            </a:r>
            <a:r>
              <a:rPr lang="zh-CN" altLang="en-US" sz="1600" dirty="0">
                <a:latin typeface="幼圆" panose="02010509060101010101" pitchFamily="49" charset="-122"/>
                <a:ea typeface="幼圆" panose="02010509060101010101" pitchFamily="49" charset="-122"/>
              </a:rPr>
              <a:t>：相对论、量子力学等给人类带来思想的颠覆。哲学在科学的鄙视中艰难发展，几近破产，但仍取得很大成就，仍然可以继续指导科学的发展。</a:t>
            </a:r>
            <a:r>
              <a:rPr lang="zh-CN" altLang="en-US" sz="1600" b="1" i="0" dirty="0">
                <a:solidFill>
                  <a:srgbClr val="333333"/>
                </a:solidFill>
                <a:effectLst/>
                <a:latin typeface="楷体" panose="02010609060101010101" pitchFamily="49" charset="-122"/>
                <a:ea typeface="楷体" panose="02010609060101010101" pitchFamily="49" charset="-122"/>
              </a:rPr>
              <a:t>二十世纪的主流哲学是</a:t>
            </a:r>
            <a:r>
              <a:rPr lang="zh-CN" altLang="en-US" sz="1600" i="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分析哲学</a:t>
            </a:r>
            <a:r>
              <a:rPr lang="zh-CN" altLang="en-US" sz="1600" b="1" i="0" dirty="0">
                <a:solidFill>
                  <a:srgbClr val="333333"/>
                </a:solidFill>
                <a:effectLst/>
                <a:latin typeface="楷体" panose="02010609060101010101" pitchFamily="49" charset="-122"/>
                <a:ea typeface="楷体" panose="02010609060101010101" pitchFamily="49" charset="-122"/>
              </a:rPr>
              <a:t>，分析哲学说：哲学的根本任务是对语言进行逻辑分析。</a:t>
            </a:r>
            <a:r>
              <a:rPr lang="zh-CN" altLang="en-US" sz="16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哲学科学化</a:t>
            </a:r>
            <a:r>
              <a:rPr lang="zh-CN" altLang="en-US" sz="1600" b="1" i="0" dirty="0">
                <a:solidFill>
                  <a:srgbClr val="333333"/>
                </a:solidFill>
                <a:effectLst/>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p:txBody>
      </p:sp>
      <p:sp>
        <p:nvSpPr>
          <p:cNvPr id="7" name="文本框 6">
            <a:extLst>
              <a:ext uri="{FF2B5EF4-FFF2-40B4-BE49-F238E27FC236}">
                <a16:creationId xmlns:a16="http://schemas.microsoft.com/office/drawing/2014/main" xmlns="" id="{D1FACF92-CCB9-D9A3-6795-3C23B6A96130}"/>
              </a:ext>
            </a:extLst>
          </p:cNvPr>
          <p:cNvSpPr txBox="1"/>
          <p:nvPr/>
        </p:nvSpPr>
        <p:spPr>
          <a:xfrm>
            <a:off x="3491880" y="385668"/>
            <a:ext cx="2160240" cy="461665"/>
          </a:xfrm>
          <a:prstGeom prst="rect">
            <a:avLst/>
          </a:prstGeom>
          <a:noFill/>
        </p:spPr>
        <p:txBody>
          <a:bodyPr wrap="square">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方法论时代</a:t>
            </a:r>
            <a:endParaRPr lang="zh-CN" altLang="en-US" sz="2400" dirty="0"/>
          </a:p>
        </p:txBody>
      </p:sp>
      <p:pic>
        <p:nvPicPr>
          <p:cNvPr id="3" name="图片 2">
            <a:extLst>
              <a:ext uri="{FF2B5EF4-FFF2-40B4-BE49-F238E27FC236}">
                <a16:creationId xmlns:a16="http://schemas.microsoft.com/office/drawing/2014/main" xmlns="" id="{0B41B80C-F227-1A5B-F29C-B145D15D3998}"/>
              </a:ext>
            </a:extLst>
          </p:cNvPr>
          <p:cNvPicPr>
            <a:picLocks noChangeAspect="1"/>
          </p:cNvPicPr>
          <p:nvPr/>
        </p:nvPicPr>
        <p:blipFill>
          <a:blip r:embed="rId2" cstate="screen"/>
          <a:stretch>
            <a:fillRect/>
          </a:stretch>
        </p:blipFill>
        <p:spPr>
          <a:xfrm>
            <a:off x="8343297" y="67876"/>
            <a:ext cx="752822" cy="752822"/>
          </a:xfrm>
          <a:prstGeom prst="rect">
            <a:avLst/>
          </a:prstGeom>
        </p:spPr>
      </p:pic>
      <p:sp>
        <p:nvSpPr>
          <p:cNvPr id="4" name="文本框 3">
            <a:extLst>
              <a:ext uri="{FF2B5EF4-FFF2-40B4-BE49-F238E27FC236}">
                <a16:creationId xmlns:a16="http://schemas.microsoft.com/office/drawing/2014/main" xmlns="" id="{C4A878A2-49FE-347A-FC36-D0808835B7E1}"/>
              </a:ext>
            </a:extLst>
          </p:cNvPr>
          <p:cNvSpPr txBox="1"/>
          <p:nvPr/>
        </p:nvSpPr>
        <p:spPr>
          <a:xfrm>
            <a:off x="5655653" y="120794"/>
            <a:ext cx="2593499" cy="646986"/>
          </a:xfrm>
          <a:prstGeom prst="wedgeRoundRectCallout">
            <a:avLst>
              <a:gd name="adj1" fmla="val 54103"/>
              <a:gd name="adj2" fmla="val -17069"/>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想咋</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”地时代</a:t>
            </a:r>
          </a:p>
        </p:txBody>
      </p:sp>
      <p:grpSp>
        <p:nvGrpSpPr>
          <p:cNvPr id="68" name="组合 67">
            <a:extLst>
              <a:ext uri="{FF2B5EF4-FFF2-40B4-BE49-F238E27FC236}">
                <a16:creationId xmlns:a16="http://schemas.microsoft.com/office/drawing/2014/main" xmlns="" id="{C5FF56C1-759D-284C-E5C6-C4E972143E71}"/>
              </a:ext>
            </a:extLst>
          </p:cNvPr>
          <p:cNvGrpSpPr/>
          <p:nvPr/>
        </p:nvGrpSpPr>
        <p:grpSpPr>
          <a:xfrm>
            <a:off x="254485" y="1825972"/>
            <a:ext cx="2529549" cy="3107754"/>
            <a:chOff x="254485" y="1825972"/>
            <a:chExt cx="2529549" cy="3107754"/>
          </a:xfrm>
        </p:grpSpPr>
        <p:sp>
          <p:nvSpPr>
            <p:cNvPr id="22" name="文本框 21">
              <a:extLst>
                <a:ext uri="{FF2B5EF4-FFF2-40B4-BE49-F238E27FC236}">
                  <a16:creationId xmlns:a16="http://schemas.microsoft.com/office/drawing/2014/main" xmlns="" id="{765D602A-D0E6-54D5-E6E8-3580BF8ADA88}"/>
                </a:ext>
              </a:extLst>
            </p:cNvPr>
            <p:cNvSpPr txBox="1"/>
            <p:nvPr/>
          </p:nvSpPr>
          <p:spPr>
            <a:xfrm>
              <a:off x="323528" y="1825972"/>
              <a:ext cx="1418055" cy="923330"/>
            </a:xfrm>
            <a:prstGeom prst="rightArrowCallout">
              <a:avLst>
                <a:gd name="adj1" fmla="val 20756"/>
                <a:gd name="adj2" fmla="val 34903"/>
                <a:gd name="adj3" fmla="val 25000"/>
                <a:gd name="adj4" fmla="val 81257"/>
              </a:avLst>
            </a:prstGeom>
            <a:ln>
              <a:noFill/>
            </a:ln>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经验论</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实证主义</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数理逻辑</a:t>
              </a:r>
            </a:p>
          </p:txBody>
        </p:sp>
        <p:sp>
          <p:nvSpPr>
            <p:cNvPr id="23" name="文本框 22">
              <a:extLst>
                <a:ext uri="{FF2B5EF4-FFF2-40B4-BE49-F238E27FC236}">
                  <a16:creationId xmlns:a16="http://schemas.microsoft.com/office/drawing/2014/main" xmlns="" id="{9FC37693-9CCD-03D9-6BCB-A9DCC348300D}"/>
                </a:ext>
              </a:extLst>
            </p:cNvPr>
            <p:cNvSpPr txBox="1"/>
            <p:nvPr/>
          </p:nvSpPr>
          <p:spPr>
            <a:xfrm>
              <a:off x="1786351" y="1964471"/>
              <a:ext cx="646331"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分析</a:t>
              </a:r>
              <a:endParaRPr lang="en-US" altLang="zh-CN"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a:t>
              </a:r>
            </a:p>
          </p:txBody>
        </p:sp>
        <p:grpSp>
          <p:nvGrpSpPr>
            <p:cNvPr id="27" name="组合 26">
              <a:extLst>
                <a:ext uri="{FF2B5EF4-FFF2-40B4-BE49-F238E27FC236}">
                  <a16:creationId xmlns:a16="http://schemas.microsoft.com/office/drawing/2014/main" xmlns="" id="{1D5C436B-E539-9152-A2B9-241B846A8E2B}"/>
                </a:ext>
              </a:extLst>
            </p:cNvPr>
            <p:cNvGrpSpPr/>
            <p:nvPr/>
          </p:nvGrpSpPr>
          <p:grpSpPr>
            <a:xfrm>
              <a:off x="254485" y="2912044"/>
              <a:ext cx="723275" cy="955850"/>
              <a:chOff x="254485" y="2859781"/>
              <a:chExt cx="723275" cy="955850"/>
            </a:xfrm>
          </p:grpSpPr>
          <p:pic>
            <p:nvPicPr>
              <p:cNvPr id="25" name="图片 24">
                <a:extLst>
                  <a:ext uri="{FF2B5EF4-FFF2-40B4-BE49-F238E27FC236}">
                    <a16:creationId xmlns:a16="http://schemas.microsoft.com/office/drawing/2014/main" xmlns="" id="{D235BB87-AC5C-3369-F8F2-A54E4DCA2B4A}"/>
                  </a:ext>
                </a:extLst>
              </p:cNvPr>
              <p:cNvPicPr>
                <a:picLocks/>
              </p:cNvPicPr>
              <p:nvPr/>
            </p:nvPicPr>
            <p:blipFill rotWithShape="1">
              <a:blip r:embed="rId3" cstate="print">
                <a:extLst>
                  <a:ext uri="{28A0092B-C50C-407E-A947-70E740481C1C}">
                    <a14:useLocalDpi xmlns:a14="http://schemas.microsoft.com/office/drawing/2010/main" val="0"/>
                  </a:ext>
                </a:extLst>
              </a:blip>
              <a:srcRect b="14980"/>
              <a:stretch/>
            </p:blipFill>
            <p:spPr>
              <a:xfrm>
                <a:off x="347342" y="2859781"/>
                <a:ext cx="540000" cy="648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文本框 25">
                <a:extLst>
                  <a:ext uri="{FF2B5EF4-FFF2-40B4-BE49-F238E27FC236}">
                    <a16:creationId xmlns:a16="http://schemas.microsoft.com/office/drawing/2014/main" xmlns="" id="{F1D3AE50-FA32-669B-1CB4-DFF27A8718BC}"/>
                  </a:ext>
                </a:extLst>
              </p:cNvPr>
              <p:cNvSpPr txBox="1"/>
              <p:nvPr/>
            </p:nvSpPr>
            <p:spPr>
              <a:xfrm>
                <a:off x="254485" y="3507854"/>
                <a:ext cx="723275" cy="307777"/>
              </a:xfrm>
              <a:prstGeom prst="rect">
                <a:avLst/>
              </a:prstGeom>
              <a:noFill/>
            </p:spPr>
            <p:txBody>
              <a:bodyPr wrap="none" rtlCol="0">
                <a:spAutoFit/>
              </a:bodyPr>
              <a:lstStyle/>
              <a:p>
                <a:pPr algn="ctr"/>
                <a:r>
                  <a:rPr lang="zh-CN" altLang="en-US" sz="1400" dirty="0">
                    <a:latin typeface="幼圆" panose="02010509060101010101" pitchFamily="49" charset="-122"/>
                    <a:ea typeface="幼圆" panose="02010509060101010101" pitchFamily="49" charset="-122"/>
                  </a:rPr>
                  <a:t>弗雷格</a:t>
                </a:r>
              </a:p>
            </p:txBody>
          </p:sp>
        </p:grpSp>
        <p:grpSp>
          <p:nvGrpSpPr>
            <p:cNvPr id="32" name="组合 31">
              <a:extLst>
                <a:ext uri="{FF2B5EF4-FFF2-40B4-BE49-F238E27FC236}">
                  <a16:creationId xmlns:a16="http://schemas.microsoft.com/office/drawing/2014/main" xmlns="" id="{45AB49D4-1E55-9913-691A-BF419B7D7689}"/>
                </a:ext>
              </a:extLst>
            </p:cNvPr>
            <p:cNvGrpSpPr/>
            <p:nvPr/>
          </p:nvGrpSpPr>
          <p:grpSpPr>
            <a:xfrm>
              <a:off x="346122" y="3986804"/>
              <a:ext cx="540000" cy="946922"/>
              <a:chOff x="301773" y="3836169"/>
              <a:chExt cx="540000" cy="946922"/>
            </a:xfrm>
          </p:grpSpPr>
          <p:pic>
            <p:nvPicPr>
              <p:cNvPr id="29" name="图片 28">
                <a:extLst>
                  <a:ext uri="{FF2B5EF4-FFF2-40B4-BE49-F238E27FC236}">
                    <a16:creationId xmlns:a16="http://schemas.microsoft.com/office/drawing/2014/main" xmlns="" id="{0FFEFC93-10D9-6173-2E76-AB05BA624EF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1773" y="3836169"/>
                <a:ext cx="540000" cy="648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文本框 30">
                <a:extLst>
                  <a:ext uri="{FF2B5EF4-FFF2-40B4-BE49-F238E27FC236}">
                    <a16:creationId xmlns:a16="http://schemas.microsoft.com/office/drawing/2014/main" xmlns="" id="{34721185-BFBD-E650-95A6-43BA6D844287}"/>
                  </a:ext>
                </a:extLst>
              </p:cNvPr>
              <p:cNvSpPr txBox="1"/>
              <p:nvPr/>
            </p:nvSpPr>
            <p:spPr>
              <a:xfrm>
                <a:off x="301773" y="4475314"/>
                <a:ext cx="540000" cy="307777"/>
              </a:xfrm>
              <a:prstGeom prst="rect">
                <a:avLst/>
              </a:prstGeom>
              <a:noFill/>
            </p:spPr>
            <p:txBody>
              <a:bodyPr wrap="square">
                <a:spAutoFit/>
              </a:bodyPr>
              <a:lstStyle/>
              <a:p>
                <a:pPr algn="ctr"/>
                <a:r>
                  <a:rPr lang="zh-CN" altLang="en-US" sz="1400" dirty="0">
                    <a:latin typeface="幼圆" panose="02010509060101010101" pitchFamily="49" charset="-122"/>
                    <a:ea typeface="幼圆" panose="02010509060101010101" pitchFamily="49" charset="-122"/>
                  </a:rPr>
                  <a:t>罗素</a:t>
                </a:r>
              </a:p>
            </p:txBody>
          </p:sp>
        </p:grpSp>
        <p:sp>
          <p:nvSpPr>
            <p:cNvPr id="34" name="文本框 33">
              <a:extLst>
                <a:ext uri="{FF2B5EF4-FFF2-40B4-BE49-F238E27FC236}">
                  <a16:creationId xmlns:a16="http://schemas.microsoft.com/office/drawing/2014/main" xmlns="" id="{02999272-9F1C-C34E-02CF-FED7EBEB5C91}"/>
                </a:ext>
              </a:extLst>
            </p:cNvPr>
            <p:cNvSpPr txBox="1"/>
            <p:nvPr/>
          </p:nvSpPr>
          <p:spPr>
            <a:xfrm>
              <a:off x="965405" y="3904188"/>
              <a:ext cx="1818629" cy="954107"/>
            </a:xfrm>
            <a:prstGeom prst="rect">
              <a:avLst/>
            </a:prstGeom>
            <a:noFill/>
          </p:spPr>
          <p:txBody>
            <a:bodyPr wrap="square">
              <a:spAutoFit/>
            </a:bodyPr>
            <a:lstStyle/>
            <a:p>
              <a:r>
                <a:rPr lang="zh-CN" altLang="en-US" sz="1400" b="0" i="0" dirty="0">
                  <a:solidFill>
                    <a:srgbClr val="333333"/>
                  </a:solidFill>
                  <a:effectLst/>
                  <a:latin typeface="幼圆" panose="02010509060101010101" pitchFamily="49" charset="-122"/>
                  <a:ea typeface="幼圆" panose="02010509060101010101" pitchFamily="49" charset="-122"/>
                </a:rPr>
                <a:t>英国哲学家、数学家、逻辑学家、历史学家、文学家，分析哲学的主要创始人</a:t>
              </a:r>
              <a:r>
                <a:rPr lang="zh-CN" altLang="en-US" sz="1400" dirty="0">
                  <a:solidFill>
                    <a:srgbClr val="333333"/>
                  </a:solidFill>
                  <a:latin typeface="幼圆" panose="02010509060101010101" pitchFamily="49" charset="-122"/>
                  <a:ea typeface="幼圆" panose="02010509060101010101" pitchFamily="49" charset="-122"/>
                </a:rPr>
                <a:t>。</a:t>
              </a:r>
              <a:endParaRPr lang="zh-CN" altLang="en-US" sz="1400" dirty="0">
                <a:latin typeface="幼圆" panose="02010509060101010101" pitchFamily="49" charset="-122"/>
                <a:ea typeface="幼圆" panose="02010509060101010101" pitchFamily="49" charset="-122"/>
              </a:endParaRPr>
            </a:p>
          </p:txBody>
        </p:sp>
        <p:sp>
          <p:nvSpPr>
            <p:cNvPr id="38" name="文本框 37">
              <a:extLst>
                <a:ext uri="{FF2B5EF4-FFF2-40B4-BE49-F238E27FC236}">
                  <a16:creationId xmlns:a16="http://schemas.microsoft.com/office/drawing/2014/main" xmlns="" id="{F952C417-6E22-5267-DF64-08F14ADD7F73}"/>
                </a:ext>
              </a:extLst>
            </p:cNvPr>
            <p:cNvSpPr txBox="1"/>
            <p:nvPr/>
          </p:nvSpPr>
          <p:spPr>
            <a:xfrm>
              <a:off x="988895" y="2835268"/>
              <a:ext cx="1795139" cy="954107"/>
            </a:xfrm>
            <a:prstGeom prst="rect">
              <a:avLst/>
            </a:prstGeom>
            <a:noFill/>
          </p:spPr>
          <p:txBody>
            <a:bodyPr wrap="square">
              <a:spAutoFit/>
            </a:bodyPr>
            <a:lstStyle>
              <a:defPPr>
                <a:defRPr lang="zh-CN"/>
              </a:defPPr>
              <a:lvl1pPr>
                <a:defRPr sz="1400" b="0" i="0">
                  <a:solidFill>
                    <a:srgbClr val="333333"/>
                  </a:solidFill>
                  <a:effectLst/>
                  <a:latin typeface="幼圆" panose="02010509060101010101" pitchFamily="49" charset="-122"/>
                  <a:ea typeface="幼圆" panose="02010509060101010101" pitchFamily="49" charset="-122"/>
                </a:defRPr>
              </a:lvl1pPr>
            </a:lstStyle>
            <a:p>
              <a:r>
                <a:rPr lang="zh-CN" altLang="en-US" dirty="0"/>
                <a:t>德国数学家、逻辑学家和哲学家。是数理逻辑和分析哲学的奠基人。</a:t>
              </a:r>
            </a:p>
          </p:txBody>
        </p:sp>
      </p:grpSp>
      <p:grpSp>
        <p:nvGrpSpPr>
          <p:cNvPr id="69" name="组合 68">
            <a:extLst>
              <a:ext uri="{FF2B5EF4-FFF2-40B4-BE49-F238E27FC236}">
                <a16:creationId xmlns:a16="http://schemas.microsoft.com/office/drawing/2014/main" xmlns="" id="{F99FED18-9F93-C6EC-2F21-973F077C2508}"/>
              </a:ext>
            </a:extLst>
          </p:cNvPr>
          <p:cNvGrpSpPr/>
          <p:nvPr/>
        </p:nvGrpSpPr>
        <p:grpSpPr>
          <a:xfrm>
            <a:off x="2804538" y="1635646"/>
            <a:ext cx="6171411" cy="3426773"/>
            <a:chOff x="2804538" y="1635646"/>
            <a:chExt cx="6171411" cy="3426773"/>
          </a:xfrm>
        </p:grpSpPr>
        <p:sp>
          <p:nvSpPr>
            <p:cNvPr id="8" name="文本框 7">
              <a:extLst>
                <a:ext uri="{FF2B5EF4-FFF2-40B4-BE49-F238E27FC236}">
                  <a16:creationId xmlns:a16="http://schemas.microsoft.com/office/drawing/2014/main" xmlns="" id="{D52ADA0F-CD5B-136E-DCED-05A10E1AA09D}"/>
                </a:ext>
              </a:extLst>
            </p:cNvPr>
            <p:cNvSpPr txBox="1"/>
            <p:nvPr/>
          </p:nvSpPr>
          <p:spPr>
            <a:xfrm>
              <a:off x="2804538" y="1707654"/>
              <a:ext cx="4733019" cy="3354765"/>
            </a:xfrm>
            <a:prstGeom prst="rect">
              <a:avLst/>
            </a:prstGeom>
            <a:solidFill>
              <a:schemeClr val="bg1">
                <a:lumMod val="95000"/>
              </a:schemeClr>
            </a:solidFill>
            <a:ln w="3175">
              <a:solidFill>
                <a:schemeClr val="tx1"/>
              </a:solidFill>
            </a:ln>
          </p:spPr>
          <p:txBody>
            <a:bodyPr wrap="square">
              <a:spAutoFit/>
            </a:bodyPr>
            <a:lstStyle/>
            <a:p>
              <a:pPr marL="342900" indent="-342900" algn="just">
                <a:buFont typeface="Wingdings" panose="05000000000000000000" pitchFamily="2" charset="2"/>
                <a:buChar char="n"/>
              </a:pPr>
              <a:r>
                <a:rPr lang="en-US" altLang="zh-CN"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20-30</a:t>
              </a:r>
              <a:r>
                <a:rPr lang="zh-CN" altLang="en-US"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年代</a:t>
              </a:r>
              <a:r>
                <a:rPr lang="zh-CN" altLang="en-US" sz="1400" dirty="0">
                  <a:latin typeface="幼圆" panose="02010509060101010101" pitchFamily="49" charset="-122"/>
                  <a:ea typeface="幼圆" panose="020105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逻辑实证</a:t>
              </a:r>
              <a:r>
                <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经验</a:t>
              </a:r>
              <a:r>
                <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主义</a:t>
              </a:r>
              <a:endPar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just"/>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石里克</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证实主义</a:t>
              </a:r>
              <a:r>
                <a:rPr lang="en-US" altLang="zh-CN" sz="1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 </a:t>
              </a:r>
              <a:r>
                <a:rPr lang="zh-CN" altLang="en-US" sz="1200" dirty="0">
                  <a:latin typeface="幼圆" panose="02010509060101010101" pitchFamily="49" charset="-122"/>
                  <a:ea typeface="幼圆" panose="02010509060101010101" pitchFamily="49" charset="-122"/>
                </a:rPr>
                <a:t>哲学使命题得到澄清，科学则使命题得到证实。</a:t>
              </a:r>
              <a:endParaRPr lang="zh-CN" altLang="en-US" sz="1400" dirty="0">
                <a:latin typeface="幼圆" panose="02010509060101010101" pitchFamily="49" charset="-122"/>
                <a:ea typeface="幼圆" panose="02010509060101010101" pitchFamily="49" charset="-122"/>
              </a:endParaRPr>
            </a:p>
            <a:p>
              <a:pPr marL="342900" indent="-342900" algn="just">
                <a:buFont typeface="Wingdings" panose="05000000000000000000" pitchFamily="2" charset="2"/>
                <a:buChar char="n"/>
              </a:pPr>
              <a:r>
                <a:rPr lang="en-US" altLang="zh-CN"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50-60</a:t>
              </a:r>
              <a:r>
                <a:rPr lang="zh-CN" altLang="en-US"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年代</a:t>
              </a:r>
              <a:r>
                <a:rPr lang="zh-CN" altLang="en-US" sz="1400" dirty="0">
                  <a:latin typeface="幼圆" panose="02010509060101010101" pitchFamily="49" charset="-122"/>
                  <a:ea typeface="幼圆" panose="020105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批判理性主义</a:t>
              </a:r>
              <a:endPar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just"/>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波普尔</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证伪主义 </a:t>
              </a:r>
              <a:r>
                <a:rPr lang="en-US" altLang="zh-CN" sz="1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t>
              </a:r>
              <a:r>
                <a:rPr lang="zh-CN" altLang="en-US" sz="1200" dirty="0">
                  <a:latin typeface="幼圆" panose="02010509060101010101" pitchFamily="49" charset="-122"/>
                  <a:ea typeface="幼圆" panose="02010509060101010101" pitchFamily="49" charset="-122"/>
                </a:rPr>
                <a:t>科学必须可以被证伪。</a:t>
              </a:r>
            </a:p>
            <a:p>
              <a:pPr marL="342900" indent="-342900" algn="just">
                <a:buFont typeface="Wingdings" panose="05000000000000000000" pitchFamily="2" charset="2"/>
                <a:buChar char="n"/>
              </a:pPr>
              <a:r>
                <a:rPr lang="en-US" altLang="zh-CN"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60-70</a:t>
              </a:r>
              <a:r>
                <a:rPr lang="zh-CN" altLang="en-US"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年代</a:t>
              </a:r>
              <a:r>
                <a:rPr lang="zh-CN" altLang="en-US" sz="1400" dirty="0">
                  <a:latin typeface="幼圆" panose="02010509060101010101" pitchFamily="49" charset="-122"/>
                  <a:ea typeface="幼圆" panose="020105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科学历史主义</a:t>
              </a:r>
              <a:endPar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just"/>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库恩</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范式</a:t>
              </a:r>
              <a:r>
                <a:rPr lang="en-US" altLang="zh-CN"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科学共同体</a:t>
              </a:r>
              <a:r>
                <a:rPr lang="zh-CN" altLang="en-US" sz="1200" dirty="0">
                  <a:latin typeface="幼圆" panose="02010509060101010101" pitchFamily="49" charset="-122"/>
                  <a:ea typeface="幼圆" panose="02010509060101010101" pitchFamily="49" charset="-122"/>
                </a:rPr>
                <a:t> </a:t>
              </a:r>
              <a:r>
                <a:rPr lang="en-US" altLang="zh-CN" sz="1200" dirty="0">
                  <a:latin typeface="幼圆" panose="02010509060101010101" pitchFamily="49" charset="-122"/>
                  <a:ea typeface="幼圆" panose="02010509060101010101" pitchFamily="49" charset="-122"/>
                </a:rPr>
                <a:t>- </a:t>
              </a:r>
              <a:r>
                <a:rPr lang="zh-CN" altLang="en-US" sz="1200" dirty="0">
                  <a:latin typeface="幼圆" panose="02010509060101010101" pitchFamily="49" charset="-122"/>
                  <a:ea typeface="幼圆" panose="02010509060101010101" pitchFamily="49" charset="-122"/>
                </a:rPr>
                <a:t>科学革命的结构 </a:t>
              </a:r>
              <a:endParaRPr lang="en-US" altLang="zh-CN" sz="1200" dirty="0">
                <a:latin typeface="幼圆" panose="02010509060101010101" pitchFamily="49" charset="-122"/>
                <a:ea typeface="幼圆" panose="02010509060101010101" pitchFamily="49" charset="-122"/>
              </a:endParaRPr>
            </a:p>
            <a:p>
              <a:pPr algn="just"/>
              <a:r>
                <a:rPr lang="en-US" altLang="zh-CN" sz="1200" dirty="0">
                  <a:latin typeface="幼圆" panose="02010509060101010101" pitchFamily="49" charset="-122"/>
                  <a:ea typeface="幼圆" panose="02010509060101010101" pitchFamily="49" charset="-122"/>
                </a:rPr>
                <a:t>         </a:t>
              </a:r>
              <a:r>
                <a:rPr lang="zh-CN" altLang="en-US" sz="1200" dirty="0">
                  <a:latin typeface="幼圆" panose="02010509060101010101" pitchFamily="49" charset="-122"/>
                  <a:ea typeface="幼圆" panose="02010509060101010101" pitchFamily="49" charset="-122"/>
                </a:rPr>
                <a:t>量变</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质变：</a:t>
              </a:r>
              <a:r>
                <a:rPr lang="zh-CN" altLang="en-US" sz="1100" b="0" i="0" dirty="0">
                  <a:solidFill>
                    <a:srgbClr val="333333"/>
                  </a:solidFill>
                  <a:effectLst/>
                  <a:latin typeface="方正粗宋简体" panose="03000509000000000000" pitchFamily="65" charset="-122"/>
                  <a:ea typeface="方正粗宋简体" panose="03000509000000000000" pitchFamily="65" charset="-122"/>
                </a:rPr>
                <a:t>前科学</a:t>
              </a:r>
              <a:r>
                <a:rPr lang="en-US" altLang="zh-CN" sz="1100" b="0" i="0" dirty="0">
                  <a:solidFill>
                    <a:srgbClr val="333333"/>
                  </a:solidFill>
                  <a:effectLst/>
                  <a:latin typeface="方正粗宋简体" panose="03000509000000000000" pitchFamily="65" charset="-122"/>
                  <a:ea typeface="方正粗宋简体" panose="03000509000000000000" pitchFamily="65" charset="-122"/>
                </a:rPr>
                <a:t>-</a:t>
              </a:r>
              <a:r>
                <a:rPr lang="zh-CN" altLang="en-US" sz="1100" b="0" i="0" dirty="0">
                  <a:solidFill>
                    <a:srgbClr val="333333"/>
                  </a:solidFill>
                  <a:effectLst/>
                  <a:latin typeface="方正粗宋简体" panose="03000509000000000000" pitchFamily="65" charset="-122"/>
                  <a:ea typeface="方正粗宋简体" panose="03000509000000000000" pitchFamily="65" charset="-122"/>
                </a:rPr>
                <a:t>常态科学</a:t>
              </a:r>
              <a:r>
                <a:rPr lang="en-US" altLang="zh-CN" sz="1100" b="0" i="0" dirty="0">
                  <a:solidFill>
                    <a:srgbClr val="333333"/>
                  </a:solidFill>
                  <a:effectLst/>
                  <a:latin typeface="方正粗宋简体" panose="03000509000000000000" pitchFamily="65" charset="-122"/>
                  <a:ea typeface="方正粗宋简体" panose="03000509000000000000" pitchFamily="65" charset="-122"/>
                </a:rPr>
                <a:t>-</a:t>
              </a:r>
              <a:r>
                <a:rPr lang="zh-CN" altLang="en-US" sz="1100" b="0" i="0" dirty="0">
                  <a:solidFill>
                    <a:srgbClr val="333333"/>
                  </a:solidFill>
                  <a:effectLst/>
                  <a:latin typeface="方正粗宋简体" panose="03000509000000000000" pitchFamily="65" charset="-122"/>
                  <a:ea typeface="方正粗宋简体" panose="03000509000000000000" pitchFamily="65" charset="-122"/>
                </a:rPr>
                <a:t>反常与危机</a:t>
              </a:r>
              <a:r>
                <a:rPr lang="en-US" altLang="zh-CN" sz="1100" b="0" i="0" dirty="0">
                  <a:solidFill>
                    <a:srgbClr val="333333"/>
                  </a:solidFill>
                  <a:effectLst/>
                  <a:latin typeface="方正粗宋简体" panose="03000509000000000000" pitchFamily="65" charset="-122"/>
                  <a:ea typeface="方正粗宋简体" panose="03000509000000000000" pitchFamily="65" charset="-122"/>
                </a:rPr>
                <a:t>-</a:t>
              </a:r>
              <a:r>
                <a:rPr lang="zh-CN" altLang="en-US" sz="1100" b="0" i="0" dirty="0">
                  <a:solidFill>
                    <a:srgbClr val="333333"/>
                  </a:solidFill>
                  <a:effectLst/>
                  <a:latin typeface="方正粗宋简体" panose="03000509000000000000" pitchFamily="65" charset="-122"/>
                  <a:ea typeface="方正粗宋简体" panose="03000509000000000000" pitchFamily="65" charset="-122"/>
                </a:rPr>
                <a:t>革命</a:t>
              </a:r>
              <a:r>
                <a:rPr lang="en-US" altLang="zh-CN" sz="1100" b="0" i="0" dirty="0">
                  <a:solidFill>
                    <a:srgbClr val="333333"/>
                  </a:solidFill>
                  <a:effectLst/>
                  <a:latin typeface="方正粗宋简体" panose="03000509000000000000" pitchFamily="65" charset="-122"/>
                  <a:ea typeface="方正粗宋简体" panose="03000509000000000000" pitchFamily="65" charset="-122"/>
                </a:rPr>
                <a:t>-</a:t>
              </a:r>
              <a:r>
                <a:rPr lang="zh-CN" altLang="en-US" sz="1100" b="0" i="0" dirty="0">
                  <a:solidFill>
                    <a:srgbClr val="333333"/>
                  </a:solidFill>
                  <a:effectLst/>
                  <a:latin typeface="方正粗宋简体" panose="03000509000000000000" pitchFamily="65" charset="-122"/>
                  <a:ea typeface="方正粗宋简体" panose="03000509000000000000" pitchFamily="65" charset="-122"/>
                </a:rPr>
                <a:t>新常态科学</a:t>
              </a:r>
              <a:endParaRPr lang="zh-CN" altLang="en-US" sz="1200" dirty="0">
                <a:latin typeface="方正粗宋简体" panose="03000509000000000000" pitchFamily="65" charset="-122"/>
                <a:ea typeface="方正粗宋简体" panose="03000509000000000000" pitchFamily="65" charset="-122"/>
              </a:endParaRPr>
            </a:p>
            <a:p>
              <a:pPr marL="342900" indent="-342900" algn="just">
                <a:buFont typeface="Wingdings" panose="05000000000000000000" pitchFamily="2" charset="2"/>
                <a:buChar char="n"/>
              </a:pPr>
              <a:r>
                <a:rPr lang="en-US" altLang="zh-CN"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60-80</a:t>
              </a:r>
              <a:r>
                <a:rPr lang="zh-CN" altLang="en-US"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年代</a:t>
              </a:r>
              <a:r>
                <a:rPr lang="zh-CN" altLang="en-US" sz="1400" dirty="0">
                  <a:latin typeface="幼圆" panose="02010509060101010101" pitchFamily="49" charset="-122"/>
                  <a:ea typeface="幼圆" panose="020105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科学实在论</a:t>
              </a:r>
              <a:r>
                <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新历史主义</a:t>
              </a:r>
              <a:endParaRPr lang="en-US" altLang="zh-CN"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algn="just"/>
              <a:r>
                <a:rPr lang="en-US" altLang="zh-CN" sz="1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t>
              </a:r>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夏皮尔</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信息域</a:t>
              </a:r>
              <a:r>
                <a:rPr lang="en-US" altLang="zh-CN"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科学是开放系统</a:t>
              </a:r>
              <a:r>
                <a:rPr lang="zh-CN" altLang="en-US" sz="1400" dirty="0">
                  <a:latin typeface="幼圆" panose="02010509060101010101" pitchFamily="49" charset="-122"/>
                  <a:ea typeface="幼圆" panose="02010509060101010101" pitchFamily="49" charset="-122"/>
                </a:rPr>
                <a:t>；</a:t>
              </a:r>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邦格</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实在论</a:t>
              </a:r>
              <a:r>
                <a:rPr lang="zh-CN" altLang="en-US" sz="14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弱化因果律。</a:t>
              </a:r>
            </a:p>
            <a:p>
              <a:pPr marL="285750" indent="-285750" algn="just">
                <a:buFont typeface="Wingdings" panose="05000000000000000000" pitchFamily="2" charset="2"/>
                <a:buChar char="n"/>
              </a:pPr>
              <a:r>
                <a:rPr lang="en-US" altLang="zh-CN"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70-00</a:t>
              </a:r>
              <a:r>
                <a:rPr lang="zh-CN" altLang="en-US" sz="1600" u="sng"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年代</a:t>
              </a:r>
              <a:r>
                <a:rPr lang="zh-CN" altLang="en-US" sz="1400" dirty="0">
                  <a:latin typeface="幼圆" panose="02010509060101010101" pitchFamily="49" charset="-122"/>
                  <a:ea typeface="幼圆" panose="02010509060101010101" pitchFamily="49" charset="-122"/>
                </a:rPr>
                <a:t>：</a:t>
              </a:r>
              <a:r>
                <a:rPr lang="zh-CN" altLang="en-US" sz="1400" b="1"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后现代科学哲学</a:t>
              </a:r>
              <a:endParaRPr lang="en-US" altLang="zh-CN" sz="14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just"/>
              <a:r>
                <a:rPr lang="en-US" altLang="zh-CN" sz="14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t>
              </a:r>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蒯因</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解构/重构</a:t>
              </a:r>
              <a:r>
                <a:rPr lang="zh-CN" altLang="en-US" sz="14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系统性地分析，全息思维；</a:t>
              </a:r>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罗蒂</a:t>
              </a:r>
              <a:r>
                <a:rPr lang="zh-CN" altLang="en-US" sz="1400" dirty="0">
                  <a:latin typeface="幼圆" panose="02010509060101010101" pitchFamily="49" charset="-122"/>
                  <a:ea typeface="幼圆" panose="02010509060101010101" pitchFamily="49" charset="-122"/>
                </a:rPr>
                <a:t>:</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解释代替认识</a:t>
              </a:r>
              <a:r>
                <a:rPr lang="zh-CN" altLang="en-US" sz="14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弱理性代替强理性，协同性代替客观性；</a:t>
              </a:r>
              <a:r>
                <a:rPr lang="zh-CN" altLang="en-US" sz="1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费耶阿本德</a:t>
              </a:r>
              <a:r>
                <a:rPr lang="zh-CN" altLang="en-US" sz="14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相对主义、非理性主义、反科学主义，当代科学哲学中的最大异端。</a:t>
              </a:r>
            </a:p>
          </p:txBody>
        </p:sp>
        <p:grpSp>
          <p:nvGrpSpPr>
            <p:cNvPr id="64" name="组合 63">
              <a:extLst>
                <a:ext uri="{FF2B5EF4-FFF2-40B4-BE49-F238E27FC236}">
                  <a16:creationId xmlns:a16="http://schemas.microsoft.com/office/drawing/2014/main" xmlns="" id="{1FE969FB-1DC8-6144-2E93-76D3D275E7E4}"/>
                </a:ext>
              </a:extLst>
            </p:cNvPr>
            <p:cNvGrpSpPr/>
            <p:nvPr/>
          </p:nvGrpSpPr>
          <p:grpSpPr>
            <a:xfrm>
              <a:off x="7588666" y="1635646"/>
              <a:ext cx="1387283" cy="2983756"/>
              <a:chOff x="7588666" y="1635646"/>
              <a:chExt cx="1387283" cy="2983756"/>
            </a:xfrm>
          </p:grpSpPr>
          <p:grpSp>
            <p:nvGrpSpPr>
              <p:cNvPr id="61" name="组合 60">
                <a:extLst>
                  <a:ext uri="{FF2B5EF4-FFF2-40B4-BE49-F238E27FC236}">
                    <a16:creationId xmlns:a16="http://schemas.microsoft.com/office/drawing/2014/main" xmlns="" id="{09B5A9FF-C677-FA60-A9AB-B01477A5F93D}"/>
                  </a:ext>
                </a:extLst>
              </p:cNvPr>
              <p:cNvGrpSpPr/>
              <p:nvPr/>
            </p:nvGrpSpPr>
            <p:grpSpPr>
              <a:xfrm>
                <a:off x="7588666" y="1635646"/>
                <a:ext cx="1246219" cy="757080"/>
                <a:chOff x="7588666" y="1779662"/>
                <a:chExt cx="1246219" cy="757080"/>
              </a:xfrm>
            </p:grpSpPr>
            <p:pic>
              <p:nvPicPr>
                <p:cNvPr id="39" name="图片 38">
                  <a:extLst>
                    <a:ext uri="{FF2B5EF4-FFF2-40B4-BE49-F238E27FC236}">
                      <a16:creationId xmlns:a16="http://schemas.microsoft.com/office/drawing/2014/main" xmlns="" id="{5F7E8515-0D01-1442-138E-425FFFB45523}"/>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675618" y="1779662"/>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0" name="图片 39">
                  <a:extLst>
                    <a:ext uri="{FF2B5EF4-FFF2-40B4-BE49-F238E27FC236}">
                      <a16:creationId xmlns:a16="http://schemas.microsoft.com/office/drawing/2014/main" xmlns="" id="{E08B88EB-FCB0-AE1A-4996-79CA37FBD70A}"/>
                    </a:ext>
                  </a:extLst>
                </p:cNvPr>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8318356" y="1779662"/>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9" name="组合 48">
                  <a:extLst>
                    <a:ext uri="{FF2B5EF4-FFF2-40B4-BE49-F238E27FC236}">
                      <a16:creationId xmlns:a16="http://schemas.microsoft.com/office/drawing/2014/main" xmlns="" id="{51D898D9-BC2C-2363-BFED-23A9F504AA5B}"/>
                    </a:ext>
                  </a:extLst>
                </p:cNvPr>
                <p:cNvGrpSpPr/>
                <p:nvPr/>
              </p:nvGrpSpPr>
              <p:grpSpPr>
                <a:xfrm>
                  <a:off x="7588666" y="2275132"/>
                  <a:ext cx="1246219" cy="261610"/>
                  <a:chOff x="7598322" y="2203124"/>
                  <a:chExt cx="1246219" cy="261610"/>
                </a:xfrm>
              </p:grpSpPr>
              <p:sp>
                <p:nvSpPr>
                  <p:cNvPr id="47" name="文本框 46">
                    <a:extLst>
                      <a:ext uri="{FF2B5EF4-FFF2-40B4-BE49-F238E27FC236}">
                        <a16:creationId xmlns:a16="http://schemas.microsoft.com/office/drawing/2014/main" xmlns="" id="{7D1B180C-8B28-C900-A258-BDF63B86DC46}"/>
                      </a:ext>
                    </a:extLst>
                  </p:cNvPr>
                  <p:cNvSpPr txBox="1"/>
                  <p:nvPr/>
                </p:nvSpPr>
                <p:spPr>
                  <a:xfrm>
                    <a:off x="7598322" y="2203124"/>
                    <a:ext cx="607859"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石里克</a:t>
                    </a:r>
                  </a:p>
                </p:txBody>
              </p:sp>
              <p:sp>
                <p:nvSpPr>
                  <p:cNvPr id="48" name="文本框 47">
                    <a:extLst>
                      <a:ext uri="{FF2B5EF4-FFF2-40B4-BE49-F238E27FC236}">
                        <a16:creationId xmlns:a16="http://schemas.microsoft.com/office/drawing/2014/main" xmlns="" id="{76D64565-F5FF-9EBA-A280-659AA59398AF}"/>
                      </a:ext>
                    </a:extLst>
                  </p:cNvPr>
                  <p:cNvSpPr txBox="1"/>
                  <p:nvPr/>
                </p:nvSpPr>
                <p:spPr>
                  <a:xfrm>
                    <a:off x="8236682" y="2203124"/>
                    <a:ext cx="607859"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波普尔</a:t>
                    </a:r>
                  </a:p>
                </p:txBody>
              </p:sp>
            </p:grpSp>
          </p:grpSp>
          <p:grpSp>
            <p:nvGrpSpPr>
              <p:cNvPr id="60" name="组合 59">
                <a:extLst>
                  <a:ext uri="{FF2B5EF4-FFF2-40B4-BE49-F238E27FC236}">
                    <a16:creationId xmlns:a16="http://schemas.microsoft.com/office/drawing/2014/main" xmlns="" id="{4FA9B237-3A32-CB6F-48D1-B2613E055D11}"/>
                  </a:ext>
                </a:extLst>
              </p:cNvPr>
              <p:cNvGrpSpPr/>
              <p:nvPr/>
            </p:nvGrpSpPr>
            <p:grpSpPr>
              <a:xfrm>
                <a:off x="7659197" y="2382051"/>
                <a:ext cx="1175687" cy="756834"/>
                <a:chOff x="7659197" y="2613535"/>
                <a:chExt cx="1175687" cy="756834"/>
              </a:xfrm>
            </p:grpSpPr>
            <p:pic>
              <p:nvPicPr>
                <p:cNvPr id="41" name="图片 40">
                  <a:extLst>
                    <a:ext uri="{FF2B5EF4-FFF2-40B4-BE49-F238E27FC236}">
                      <a16:creationId xmlns:a16="http://schemas.microsoft.com/office/drawing/2014/main" xmlns="" id="{6236A3A6-2691-2E8C-E052-9728F55FCFC1}"/>
                    </a:ext>
                  </a:extLst>
                </p:cNvPr>
                <p:cNvPicPr>
                  <a:picLocks/>
                </p:cNvPicPr>
                <p:nvPr/>
              </p:nvPicPr>
              <p:blipFill rotWithShape="1">
                <a:blip r:embed="rId7" cstate="print">
                  <a:extLst>
                    <a:ext uri="{28A0092B-C50C-407E-A947-70E740481C1C}">
                      <a14:useLocalDpi xmlns:a14="http://schemas.microsoft.com/office/drawing/2010/main" val="0"/>
                    </a:ext>
                  </a:extLst>
                </a:blip>
                <a:srcRect l="27190" t="9685" r="43483" b="41385"/>
                <a:stretch/>
              </p:blipFill>
              <p:spPr>
                <a:xfrm>
                  <a:off x="7675618" y="2613535"/>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3" name="图片 42">
                  <a:extLst>
                    <a:ext uri="{FF2B5EF4-FFF2-40B4-BE49-F238E27FC236}">
                      <a16:creationId xmlns:a16="http://schemas.microsoft.com/office/drawing/2014/main" xmlns="" id="{14A3ADDC-5F84-60DA-148C-CC789EEC4BEB}"/>
                    </a:ext>
                  </a:extLst>
                </p:cNvPr>
                <p:cNvPicPr>
                  <a:picLocks/>
                </p:cNvPicPr>
                <p:nvPr/>
              </p:nvPicPr>
              <p:blipFill rotWithShape="1">
                <a:blip r:embed="rId8" cstate="print">
                  <a:extLst>
                    <a:ext uri="{28A0092B-C50C-407E-A947-70E740481C1C}">
                      <a14:useLocalDpi xmlns:a14="http://schemas.microsoft.com/office/drawing/2010/main" val="0"/>
                    </a:ext>
                  </a:extLst>
                </a:blip>
                <a:srcRect l="44769" t="21624" r="29076" b="50151"/>
                <a:stretch/>
              </p:blipFill>
              <p:spPr>
                <a:xfrm>
                  <a:off x="8318356" y="2613535"/>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0" name="组合 49">
                  <a:extLst>
                    <a:ext uri="{FF2B5EF4-FFF2-40B4-BE49-F238E27FC236}">
                      <a16:creationId xmlns:a16="http://schemas.microsoft.com/office/drawing/2014/main" xmlns="" id="{A7284DC9-897F-B7CD-FFFB-9C428CF6D2B6}"/>
                    </a:ext>
                  </a:extLst>
                </p:cNvPr>
                <p:cNvGrpSpPr/>
                <p:nvPr/>
              </p:nvGrpSpPr>
              <p:grpSpPr>
                <a:xfrm>
                  <a:off x="7659197" y="3108759"/>
                  <a:ext cx="1175687" cy="261610"/>
                  <a:chOff x="7668853" y="2203124"/>
                  <a:chExt cx="1175687" cy="261610"/>
                </a:xfrm>
              </p:grpSpPr>
              <p:sp>
                <p:nvSpPr>
                  <p:cNvPr id="51" name="文本框 50">
                    <a:extLst>
                      <a:ext uri="{FF2B5EF4-FFF2-40B4-BE49-F238E27FC236}">
                        <a16:creationId xmlns:a16="http://schemas.microsoft.com/office/drawing/2014/main" xmlns="" id="{B51E3456-9573-250B-EE9E-294AFD305502}"/>
                      </a:ext>
                    </a:extLst>
                  </p:cNvPr>
                  <p:cNvSpPr txBox="1"/>
                  <p:nvPr/>
                </p:nvSpPr>
                <p:spPr>
                  <a:xfrm>
                    <a:off x="7668853" y="2203124"/>
                    <a:ext cx="466795"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库恩</a:t>
                    </a:r>
                  </a:p>
                </p:txBody>
              </p:sp>
              <p:sp>
                <p:nvSpPr>
                  <p:cNvPr id="52" name="文本框 51">
                    <a:extLst>
                      <a:ext uri="{FF2B5EF4-FFF2-40B4-BE49-F238E27FC236}">
                        <a16:creationId xmlns:a16="http://schemas.microsoft.com/office/drawing/2014/main" xmlns="" id="{0C86EF53-9981-DC42-400D-136FD48E4B0F}"/>
                      </a:ext>
                    </a:extLst>
                  </p:cNvPr>
                  <p:cNvSpPr txBox="1"/>
                  <p:nvPr/>
                </p:nvSpPr>
                <p:spPr>
                  <a:xfrm>
                    <a:off x="8236681" y="2203124"/>
                    <a:ext cx="607859"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夏皮尔</a:t>
                    </a:r>
                  </a:p>
                </p:txBody>
              </p:sp>
            </p:grpSp>
          </p:grpSp>
          <p:grpSp>
            <p:nvGrpSpPr>
              <p:cNvPr id="62" name="组合 61">
                <a:extLst>
                  <a:ext uri="{FF2B5EF4-FFF2-40B4-BE49-F238E27FC236}">
                    <a16:creationId xmlns:a16="http://schemas.microsoft.com/office/drawing/2014/main" xmlns="" id="{3857FC7B-6263-03B3-7F6E-75749EEFAB95}"/>
                  </a:ext>
                </a:extLst>
              </p:cNvPr>
              <p:cNvGrpSpPr/>
              <p:nvPr/>
            </p:nvGrpSpPr>
            <p:grpSpPr>
              <a:xfrm>
                <a:off x="7659197" y="3128210"/>
                <a:ext cx="1105155" cy="750359"/>
                <a:chOff x="7659197" y="3447408"/>
                <a:chExt cx="1105155" cy="750359"/>
              </a:xfrm>
            </p:grpSpPr>
            <p:pic>
              <p:nvPicPr>
                <p:cNvPr id="44" name="图片 43">
                  <a:extLst>
                    <a:ext uri="{FF2B5EF4-FFF2-40B4-BE49-F238E27FC236}">
                      <a16:creationId xmlns:a16="http://schemas.microsoft.com/office/drawing/2014/main" xmlns="" id="{54353819-1F07-67A9-DFB0-FB710CF5C579}"/>
                    </a:ext>
                  </a:extLst>
                </p:cNvPr>
                <p:cNvPicPr>
                  <a:picLocks/>
                </p:cNvPicPr>
                <p:nvPr/>
              </p:nvPicPr>
              <p:blipFill rotWithShape="1">
                <a:blip r:embed="rId9">
                  <a:extLst>
                    <a:ext uri="{28A0092B-C50C-407E-A947-70E740481C1C}">
                      <a14:useLocalDpi xmlns:a14="http://schemas.microsoft.com/office/drawing/2010/main" val="0"/>
                    </a:ext>
                  </a:extLst>
                </a:blip>
                <a:srcRect l="15636" t="23431" r="36255" b="18236"/>
                <a:stretch/>
              </p:blipFill>
              <p:spPr>
                <a:xfrm>
                  <a:off x="8318356" y="3447408"/>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6" name="图片 45">
                  <a:extLst>
                    <a:ext uri="{FF2B5EF4-FFF2-40B4-BE49-F238E27FC236}">
                      <a16:creationId xmlns:a16="http://schemas.microsoft.com/office/drawing/2014/main" xmlns="" id="{8E86503F-927F-96C4-DC5D-691317F55F50}"/>
                    </a:ext>
                  </a:extLst>
                </p:cNvPr>
                <p:cNvPicPr>
                  <a:picLocks/>
                </p:cNvPicPr>
                <p:nvPr/>
              </p:nvPicPr>
              <p:blipFill rotWithShape="1">
                <a:blip r:embed="rId10" cstate="print">
                  <a:extLst>
                    <a:ext uri="{28A0092B-C50C-407E-A947-70E740481C1C}">
                      <a14:useLocalDpi xmlns:a14="http://schemas.microsoft.com/office/drawing/2010/main" val="0"/>
                    </a:ext>
                  </a:extLst>
                </a:blip>
                <a:srcRect l="22329" t="-400" r="30870" b="54587"/>
                <a:stretch/>
              </p:blipFill>
              <p:spPr>
                <a:xfrm>
                  <a:off x="7675618" y="3447408"/>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组合 52">
                  <a:extLst>
                    <a:ext uri="{FF2B5EF4-FFF2-40B4-BE49-F238E27FC236}">
                      <a16:creationId xmlns:a16="http://schemas.microsoft.com/office/drawing/2014/main" xmlns="" id="{1D4F2059-5356-B367-DA79-B97EA404D516}"/>
                    </a:ext>
                  </a:extLst>
                </p:cNvPr>
                <p:cNvGrpSpPr/>
                <p:nvPr/>
              </p:nvGrpSpPr>
              <p:grpSpPr>
                <a:xfrm>
                  <a:off x="7659197" y="3936157"/>
                  <a:ext cx="1105155" cy="261610"/>
                  <a:chOff x="7668853" y="2203124"/>
                  <a:chExt cx="1105155" cy="261610"/>
                </a:xfrm>
              </p:grpSpPr>
              <p:sp>
                <p:nvSpPr>
                  <p:cNvPr id="54" name="文本框 53">
                    <a:extLst>
                      <a:ext uri="{FF2B5EF4-FFF2-40B4-BE49-F238E27FC236}">
                        <a16:creationId xmlns:a16="http://schemas.microsoft.com/office/drawing/2014/main" xmlns="" id="{85F60F69-8BE4-5529-3908-42575AA3D806}"/>
                      </a:ext>
                    </a:extLst>
                  </p:cNvPr>
                  <p:cNvSpPr txBox="1"/>
                  <p:nvPr/>
                </p:nvSpPr>
                <p:spPr>
                  <a:xfrm>
                    <a:off x="7668853" y="2203124"/>
                    <a:ext cx="466795"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邦格</a:t>
                    </a:r>
                  </a:p>
                </p:txBody>
              </p:sp>
              <p:sp>
                <p:nvSpPr>
                  <p:cNvPr id="55" name="文本框 54">
                    <a:extLst>
                      <a:ext uri="{FF2B5EF4-FFF2-40B4-BE49-F238E27FC236}">
                        <a16:creationId xmlns:a16="http://schemas.microsoft.com/office/drawing/2014/main" xmlns="" id="{2D984512-CC3F-7AF0-6E35-8DA93E64533F}"/>
                      </a:ext>
                    </a:extLst>
                  </p:cNvPr>
                  <p:cNvSpPr txBox="1"/>
                  <p:nvPr/>
                </p:nvSpPr>
                <p:spPr>
                  <a:xfrm>
                    <a:off x="8307213" y="2203124"/>
                    <a:ext cx="466795"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蒯因</a:t>
                    </a:r>
                  </a:p>
                </p:txBody>
              </p:sp>
            </p:grpSp>
          </p:grpSp>
          <p:grpSp>
            <p:nvGrpSpPr>
              <p:cNvPr id="63" name="组合 62">
                <a:extLst>
                  <a:ext uri="{FF2B5EF4-FFF2-40B4-BE49-F238E27FC236}">
                    <a16:creationId xmlns:a16="http://schemas.microsoft.com/office/drawing/2014/main" xmlns="" id="{338DBB5E-0480-2994-491A-4043B6DA97E6}"/>
                  </a:ext>
                </a:extLst>
              </p:cNvPr>
              <p:cNvGrpSpPr/>
              <p:nvPr/>
            </p:nvGrpSpPr>
            <p:grpSpPr>
              <a:xfrm>
                <a:off x="7659197" y="3867894"/>
                <a:ext cx="1316752" cy="751508"/>
                <a:chOff x="7659197" y="4281281"/>
                <a:chExt cx="1316752" cy="751508"/>
              </a:xfrm>
            </p:grpSpPr>
            <p:pic>
              <p:nvPicPr>
                <p:cNvPr id="42" name="图片 41">
                  <a:extLst>
                    <a:ext uri="{FF2B5EF4-FFF2-40B4-BE49-F238E27FC236}">
                      <a16:creationId xmlns:a16="http://schemas.microsoft.com/office/drawing/2014/main" xmlns="" id="{E6287627-354F-4017-F63D-1276CC6658F5}"/>
                    </a:ext>
                  </a:extLst>
                </p:cNvPr>
                <p:cNvPicPr>
                  <a:picLocks/>
                </p:cNvPicPr>
                <p:nvPr/>
              </p:nvPicPr>
              <p:blipFill rotWithShape="1">
                <a:blip r:embed="rId11" cstate="print">
                  <a:extLst>
                    <a:ext uri="{28A0092B-C50C-407E-A947-70E740481C1C}">
                      <a14:useLocalDpi xmlns:a14="http://schemas.microsoft.com/office/drawing/2010/main" val="0"/>
                    </a:ext>
                  </a:extLst>
                </a:blip>
                <a:srcRect l="14738" r="32371"/>
                <a:stretch/>
              </p:blipFill>
              <p:spPr>
                <a:xfrm>
                  <a:off x="8318356" y="4281281"/>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5" name="图片 44">
                  <a:extLst>
                    <a:ext uri="{FF2B5EF4-FFF2-40B4-BE49-F238E27FC236}">
                      <a16:creationId xmlns:a16="http://schemas.microsoft.com/office/drawing/2014/main" xmlns="" id="{86C459F2-7820-44BB-6C44-5F5C34663513}"/>
                    </a:ext>
                  </a:extLst>
                </p:cNvPr>
                <p:cNvPicPr>
                  <a:picLocks/>
                </p:cNvPicPr>
                <p:nvPr/>
              </p:nvPicPr>
              <p:blipFill rotWithShape="1">
                <a:blip r:embed="rId12" cstate="print">
                  <a:extLst>
                    <a:ext uri="{28A0092B-C50C-407E-A947-70E740481C1C}">
                      <a14:useLocalDpi xmlns:a14="http://schemas.microsoft.com/office/drawing/2010/main" val="0"/>
                    </a:ext>
                  </a:extLst>
                </a:blip>
                <a:srcRect l="25792" t="16055" r="30221" b="41495"/>
                <a:stretch/>
              </p:blipFill>
              <p:spPr>
                <a:xfrm>
                  <a:off x="7675618" y="4281281"/>
                  <a:ext cx="444513" cy="540000"/>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6" name="组合 55">
                  <a:extLst>
                    <a:ext uri="{FF2B5EF4-FFF2-40B4-BE49-F238E27FC236}">
                      <a16:creationId xmlns:a16="http://schemas.microsoft.com/office/drawing/2014/main" xmlns="" id="{0F73E466-45D4-245E-0EB3-64D03DE62A63}"/>
                    </a:ext>
                  </a:extLst>
                </p:cNvPr>
                <p:cNvGrpSpPr/>
                <p:nvPr/>
              </p:nvGrpSpPr>
              <p:grpSpPr>
                <a:xfrm>
                  <a:off x="7659197" y="4771179"/>
                  <a:ext cx="1316752" cy="261610"/>
                  <a:chOff x="7668853" y="2203124"/>
                  <a:chExt cx="1316752" cy="261610"/>
                </a:xfrm>
              </p:grpSpPr>
              <p:sp>
                <p:nvSpPr>
                  <p:cNvPr id="57" name="文本框 56">
                    <a:extLst>
                      <a:ext uri="{FF2B5EF4-FFF2-40B4-BE49-F238E27FC236}">
                        <a16:creationId xmlns:a16="http://schemas.microsoft.com/office/drawing/2014/main" xmlns="" id="{55C88619-3C4D-8E53-7B60-1323377B8D63}"/>
                      </a:ext>
                    </a:extLst>
                  </p:cNvPr>
                  <p:cNvSpPr txBox="1"/>
                  <p:nvPr/>
                </p:nvSpPr>
                <p:spPr>
                  <a:xfrm>
                    <a:off x="7668853" y="2203124"/>
                    <a:ext cx="466795"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罗蒂</a:t>
                    </a:r>
                  </a:p>
                </p:txBody>
              </p:sp>
              <p:sp>
                <p:nvSpPr>
                  <p:cNvPr id="58" name="文本框 57">
                    <a:extLst>
                      <a:ext uri="{FF2B5EF4-FFF2-40B4-BE49-F238E27FC236}">
                        <a16:creationId xmlns:a16="http://schemas.microsoft.com/office/drawing/2014/main" xmlns="" id="{423AFDBB-16C3-E6A4-5F1B-65893821A7D9}"/>
                      </a:ext>
                    </a:extLst>
                  </p:cNvPr>
                  <p:cNvSpPr txBox="1"/>
                  <p:nvPr/>
                </p:nvSpPr>
                <p:spPr>
                  <a:xfrm>
                    <a:off x="8095617" y="2203124"/>
                    <a:ext cx="889988" cy="261610"/>
                  </a:xfrm>
                  <a:prstGeom prst="rect">
                    <a:avLst/>
                  </a:prstGeom>
                  <a:noFill/>
                </p:spPr>
                <p:txBody>
                  <a:bodyPr wrap="none" rtlCol="0">
                    <a:spAutoFit/>
                  </a:bodyPr>
                  <a:lstStyle/>
                  <a:p>
                    <a:pPr algn="ctr"/>
                    <a:r>
                      <a:rPr lang="zh-CN" altLang="en-US" sz="1100" dirty="0">
                        <a:latin typeface="幼圆" panose="02010509060101010101" pitchFamily="49" charset="-122"/>
                        <a:ea typeface="幼圆" panose="02010509060101010101" pitchFamily="49" charset="-122"/>
                      </a:rPr>
                      <a:t>费耶阿本德</a:t>
                    </a:r>
                  </a:p>
                </p:txBody>
              </p:sp>
            </p:grpSp>
          </p:grpSp>
        </p:grpSp>
      </p:grpSp>
      <p:grpSp>
        <p:nvGrpSpPr>
          <p:cNvPr id="70" name="组合 69">
            <a:extLst>
              <a:ext uri="{FF2B5EF4-FFF2-40B4-BE49-F238E27FC236}">
                <a16:creationId xmlns:a16="http://schemas.microsoft.com/office/drawing/2014/main" xmlns="" id="{72246BE7-3902-2C16-2DD4-8443CF77167D}"/>
              </a:ext>
            </a:extLst>
          </p:cNvPr>
          <p:cNvGrpSpPr/>
          <p:nvPr/>
        </p:nvGrpSpPr>
        <p:grpSpPr>
          <a:xfrm>
            <a:off x="7487178" y="4597676"/>
            <a:ext cx="1640717" cy="510778"/>
            <a:chOff x="7487178" y="4597676"/>
            <a:chExt cx="1640717" cy="510778"/>
          </a:xfrm>
        </p:grpSpPr>
        <p:pic>
          <p:nvPicPr>
            <p:cNvPr id="67" name="图片 66">
              <a:extLst>
                <a:ext uri="{FF2B5EF4-FFF2-40B4-BE49-F238E27FC236}">
                  <a16:creationId xmlns:a16="http://schemas.microsoft.com/office/drawing/2014/main" xmlns="" id="{4BB08B7D-B0C8-FB5D-6537-A08BBAB8BA9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762869" y="4619402"/>
              <a:ext cx="365026" cy="336554"/>
            </a:xfrm>
            <a:prstGeom prst="rect">
              <a:avLst/>
            </a:prstGeom>
          </p:spPr>
        </p:pic>
        <p:sp>
          <p:nvSpPr>
            <p:cNvPr id="65" name="文本框 64">
              <a:extLst>
                <a:ext uri="{FF2B5EF4-FFF2-40B4-BE49-F238E27FC236}">
                  <a16:creationId xmlns:a16="http://schemas.microsoft.com/office/drawing/2014/main" xmlns="" id="{D5668FBA-E230-62D0-D422-11F428371C34}"/>
                </a:ext>
              </a:extLst>
            </p:cNvPr>
            <p:cNvSpPr txBox="1"/>
            <p:nvPr/>
          </p:nvSpPr>
          <p:spPr>
            <a:xfrm>
              <a:off x="7487178" y="4597676"/>
              <a:ext cx="1150858" cy="510778"/>
            </a:xfrm>
            <a:prstGeom prst="wedgeRoundRectCallout">
              <a:avLst>
                <a:gd name="adj1" fmla="val 62593"/>
                <a:gd name="adj2" fmla="val -30847"/>
                <a:gd name="adj3" fmla="val 16667"/>
              </a:avLst>
            </a:prstGeom>
          </p:spPr>
          <p:style>
            <a:lnRef idx="3">
              <a:schemeClr val="lt1"/>
            </a:lnRef>
            <a:fillRef idx="1">
              <a:schemeClr val="accent3"/>
            </a:fillRef>
            <a:effectRef idx="1">
              <a:schemeClr val="accent3"/>
            </a:effectRef>
            <a:fontRef idx="minor">
              <a:schemeClr val="lt1"/>
            </a:fontRef>
          </p:style>
          <p:txBody>
            <a:bodyPr wrap="none" rtlCol="0">
              <a:spAutoFit/>
            </a:bodyPr>
            <a:lstStyle/>
            <a:p>
              <a:r>
                <a:rPr lang="zh-CN" altLang="en-US" sz="12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我都不认识，</a:t>
              </a:r>
              <a:endParaRPr lang="en-US" altLang="zh-CN" sz="12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12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我骄傲了么？</a:t>
              </a:r>
            </a:p>
          </p:txBody>
        </p:sp>
      </p:grpSp>
      <p:sp>
        <p:nvSpPr>
          <p:cNvPr id="71" name="文本框 70">
            <a:extLst>
              <a:ext uri="{FF2B5EF4-FFF2-40B4-BE49-F238E27FC236}">
                <a16:creationId xmlns:a16="http://schemas.microsoft.com/office/drawing/2014/main" xmlns="" id="{BEC48AB0-F008-299B-DFF4-BA0868CD77F8}"/>
              </a:ext>
            </a:extLst>
          </p:cNvPr>
          <p:cNvSpPr txBox="1"/>
          <p:nvPr/>
        </p:nvSpPr>
        <p:spPr>
          <a:xfrm>
            <a:off x="6156176" y="2630956"/>
            <a:ext cx="1140143" cy="408623"/>
          </a:xfrm>
          <a:prstGeom prst="wedgeRoundRectCallout">
            <a:avLst>
              <a:gd name="adj1" fmla="val -164621"/>
              <a:gd name="adj2" fmla="val 84878"/>
              <a:gd name="adj3" fmla="val 16667"/>
            </a:avLst>
          </a:prstGeom>
        </p:spPr>
        <p:style>
          <a:lnRef idx="0">
            <a:schemeClr val="accent4"/>
          </a:lnRef>
          <a:fillRef idx="3">
            <a:schemeClr val="accent4"/>
          </a:fillRef>
          <a:effectRef idx="3">
            <a:schemeClr val="accent4"/>
          </a:effectRef>
          <a:fontRef idx="minor">
            <a:schemeClr val="lt1"/>
          </a:fontRef>
        </p:style>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学术垄断</a:t>
            </a:r>
          </a:p>
        </p:txBody>
      </p:sp>
    </p:spTree>
    <p:extLst>
      <p:ext uri="{BB962C8B-B14F-4D97-AF65-F5344CB8AC3E}">
        <p14:creationId xmlns:p14="http://schemas.microsoft.com/office/powerpoint/2010/main" val="156736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randombar(horizontal)">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randombar(horizontal)">
                                      <p:cBhvr>
                                        <p:cTn id="12" dur="500"/>
                                        <p:tgtEl>
                                          <p:spTgt spid="69"/>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additive="base">
                                        <p:cTn id="16" dur="500" fill="hold"/>
                                        <p:tgtEl>
                                          <p:spTgt spid="70"/>
                                        </p:tgtEl>
                                        <p:attrNameLst>
                                          <p:attrName>ppt_x</p:attrName>
                                        </p:attrNameLst>
                                      </p:cBhvr>
                                      <p:tavLst>
                                        <p:tav tm="0">
                                          <p:val>
                                            <p:strVal val="#ppt_x"/>
                                          </p:val>
                                        </p:tav>
                                        <p:tav tm="100000">
                                          <p:val>
                                            <p:strVal val="#ppt_x"/>
                                          </p:val>
                                        </p:tav>
                                      </p:tavLst>
                                    </p:anim>
                                    <p:anim calcmode="lin" valueType="num">
                                      <p:cBhvr additive="base">
                                        <p:cTn id="17" dur="500" fill="hold"/>
                                        <p:tgtEl>
                                          <p:spTgt spid="70"/>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14" presetClass="entr" presetSubtype="10" fill="hold" grpId="0"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randombar(horizontal)">
                                      <p:cBhvr>
                                        <p:cTn id="2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5" name="文本框 4">
            <a:extLst>
              <a:ext uri="{FF2B5EF4-FFF2-40B4-BE49-F238E27FC236}">
                <a16:creationId xmlns:a16="http://schemas.microsoft.com/office/drawing/2014/main" xmlns="" id="{375227C4-593F-5F2C-7436-30AEC236C787}"/>
              </a:ext>
            </a:extLst>
          </p:cNvPr>
          <p:cNvSpPr txBox="1"/>
          <p:nvPr/>
        </p:nvSpPr>
        <p:spPr>
          <a:xfrm>
            <a:off x="424291" y="762258"/>
            <a:ext cx="4579758" cy="369332"/>
          </a:xfrm>
          <a:prstGeom prst="rect">
            <a:avLst/>
          </a:prstGeom>
          <a:noFill/>
        </p:spPr>
        <p:txBody>
          <a:bodyPr wrap="square">
            <a:spAutoFit/>
          </a:bodyPr>
          <a:lstStyle/>
          <a:p>
            <a:r>
              <a:rPr lang="zh-CN" altLang="en-US" b="1" dirty="0">
                <a:latin typeface="幼圆" panose="02010509060101010101" pitchFamily="49" charset="-122"/>
                <a:ea typeface="幼圆" panose="02010509060101010101" pitchFamily="49" charset="-122"/>
              </a:rPr>
              <a:t>当代</a:t>
            </a:r>
            <a:r>
              <a:rPr lang="zh-CN" altLang="en-US" dirty="0">
                <a:latin typeface="幼圆" panose="02010509060101010101" pitchFamily="49" charset="-122"/>
                <a:ea typeface="幼圆" panose="02010509060101010101" pitchFamily="49" charset="-122"/>
              </a:rPr>
              <a:t>：过度消耗自然，生存环境恶化，失败</a:t>
            </a:r>
            <a:endParaRPr lang="zh-CN" altLang="en-US" dirty="0"/>
          </a:p>
        </p:txBody>
      </p:sp>
      <p:sp>
        <p:nvSpPr>
          <p:cNvPr id="7" name="文本框 6">
            <a:extLst>
              <a:ext uri="{FF2B5EF4-FFF2-40B4-BE49-F238E27FC236}">
                <a16:creationId xmlns:a16="http://schemas.microsoft.com/office/drawing/2014/main" xmlns="" id="{D1FACF92-CCB9-D9A3-6795-3C23B6A96130}"/>
              </a:ext>
            </a:extLst>
          </p:cNvPr>
          <p:cNvSpPr txBox="1"/>
          <p:nvPr/>
        </p:nvSpPr>
        <p:spPr>
          <a:xfrm>
            <a:off x="3491880" y="385668"/>
            <a:ext cx="2160240" cy="461665"/>
          </a:xfrm>
          <a:prstGeom prst="rect">
            <a:avLst/>
          </a:prstGeom>
          <a:noFill/>
        </p:spPr>
        <p:txBody>
          <a:bodyPr wrap="square">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系统论时代</a:t>
            </a:r>
            <a:endParaRPr lang="zh-CN" altLang="en-US" sz="2400" dirty="0"/>
          </a:p>
        </p:txBody>
      </p:sp>
      <p:sp>
        <p:nvSpPr>
          <p:cNvPr id="15" name="文本框 14">
            <a:extLst>
              <a:ext uri="{FF2B5EF4-FFF2-40B4-BE49-F238E27FC236}">
                <a16:creationId xmlns:a16="http://schemas.microsoft.com/office/drawing/2014/main" xmlns="" id="{81B6960F-6E78-1AB5-F0DE-523CE312D826}"/>
              </a:ext>
            </a:extLst>
          </p:cNvPr>
          <p:cNvSpPr txBox="1"/>
          <p:nvPr/>
        </p:nvSpPr>
        <p:spPr>
          <a:xfrm>
            <a:off x="439339" y="1059582"/>
            <a:ext cx="4564710" cy="369332"/>
          </a:xfrm>
          <a:prstGeom prst="rect">
            <a:avLst/>
          </a:prstGeom>
          <a:noFill/>
        </p:spPr>
        <p:txBody>
          <a:bodyPr wrap="square">
            <a:spAutoFit/>
          </a:bodyPr>
          <a:lstStyle/>
          <a:p>
            <a:pPr algn="just"/>
            <a:r>
              <a:rPr lang="zh-CN" altLang="en-US" b="0" i="0" dirty="0">
                <a:solidFill>
                  <a:srgbClr val="222222"/>
                </a:solidFill>
                <a:effectLst/>
                <a:latin typeface="方正粗宋简体" panose="03000509000000000000" pitchFamily="65" charset="-122"/>
                <a:ea typeface="方正粗宋简体" panose="03000509000000000000" pitchFamily="65" charset="-122"/>
              </a:rPr>
              <a:t>主题是系统协调、和谐发展：</a:t>
            </a:r>
            <a:r>
              <a:rPr lang="zh-CN" altLang="en-US" dirty="0">
                <a:latin typeface="幼圆" panose="02010509060101010101" pitchFamily="49" charset="-122"/>
                <a:ea typeface="幼圆" panose="02010509060101010101" pitchFamily="49" charset="-122"/>
              </a:rPr>
              <a:t>科学 ≠ 神</a:t>
            </a:r>
            <a:endParaRPr lang="en-US" altLang="zh-CN" b="0" i="0" dirty="0">
              <a:solidFill>
                <a:srgbClr val="222222"/>
              </a:solidFill>
              <a:effectLst/>
              <a:latin typeface="方正粗宋简体" panose="03000509000000000000" pitchFamily="65" charset="-122"/>
              <a:ea typeface="方正粗宋简体" panose="03000509000000000000" pitchFamily="65" charset="-122"/>
            </a:endParaRPr>
          </a:p>
        </p:txBody>
      </p:sp>
      <p:pic>
        <p:nvPicPr>
          <p:cNvPr id="3" name="图片 2">
            <a:extLst>
              <a:ext uri="{FF2B5EF4-FFF2-40B4-BE49-F238E27FC236}">
                <a16:creationId xmlns:a16="http://schemas.microsoft.com/office/drawing/2014/main" xmlns="" id="{0B41B80C-F227-1A5B-F29C-B145D15D3998}"/>
              </a:ext>
            </a:extLst>
          </p:cNvPr>
          <p:cNvPicPr>
            <a:picLocks noChangeAspect="1"/>
          </p:cNvPicPr>
          <p:nvPr/>
        </p:nvPicPr>
        <p:blipFill>
          <a:blip r:embed="rId2" cstate="screen"/>
          <a:stretch>
            <a:fillRect/>
          </a:stretch>
        </p:blipFill>
        <p:spPr>
          <a:xfrm>
            <a:off x="8343298" y="168032"/>
            <a:ext cx="752822" cy="752822"/>
          </a:xfrm>
          <a:prstGeom prst="rect">
            <a:avLst/>
          </a:prstGeom>
        </p:spPr>
      </p:pic>
      <p:sp>
        <p:nvSpPr>
          <p:cNvPr id="4" name="文本框 3">
            <a:extLst>
              <a:ext uri="{FF2B5EF4-FFF2-40B4-BE49-F238E27FC236}">
                <a16:creationId xmlns:a16="http://schemas.microsoft.com/office/drawing/2014/main" xmlns="" id="{C4A878A2-49FE-347A-FC36-D0808835B7E1}"/>
              </a:ext>
            </a:extLst>
          </p:cNvPr>
          <p:cNvSpPr txBox="1"/>
          <p:nvPr/>
        </p:nvSpPr>
        <p:spPr>
          <a:xfrm>
            <a:off x="5628950" y="246841"/>
            <a:ext cx="2593499" cy="646986"/>
          </a:xfrm>
          <a:prstGeom prst="wedgeRoundRectCallout">
            <a:avLst>
              <a:gd name="adj1" fmla="val 54103"/>
              <a:gd name="adj2" fmla="val -17069"/>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不咋</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”地时代</a:t>
            </a:r>
          </a:p>
        </p:txBody>
      </p:sp>
      <p:pic>
        <p:nvPicPr>
          <p:cNvPr id="9" name="图片 8">
            <a:extLst>
              <a:ext uri="{FF2B5EF4-FFF2-40B4-BE49-F238E27FC236}">
                <a16:creationId xmlns:a16="http://schemas.microsoft.com/office/drawing/2014/main" xmlns="" id="{C9768641-57AC-2BC2-3F12-EAFB3144CF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221" b="6619"/>
          <a:stretch/>
        </p:blipFill>
        <p:spPr>
          <a:xfrm>
            <a:off x="6601465" y="1203598"/>
            <a:ext cx="2198514" cy="1224136"/>
          </a:xfrm>
          <a:prstGeom prst="rect">
            <a:avLst/>
          </a:prstGeom>
        </p:spPr>
      </p:pic>
      <p:pic>
        <p:nvPicPr>
          <p:cNvPr id="5128" name="Picture 8">
            <a:extLst>
              <a:ext uri="{FF2B5EF4-FFF2-40B4-BE49-F238E27FC236}">
                <a16:creationId xmlns:a16="http://schemas.microsoft.com/office/drawing/2014/main" xmlns="" id="{EDF25DB5-0D45-707E-19E1-A423C31AA09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97398" y="2715766"/>
            <a:ext cx="1446602" cy="1091775"/>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xmlns="" id="{1DC1B8F0-F019-6FBA-88E0-685F9B1E4A77}"/>
              </a:ext>
            </a:extLst>
          </p:cNvPr>
          <p:cNvSpPr txBox="1"/>
          <p:nvPr/>
        </p:nvSpPr>
        <p:spPr>
          <a:xfrm>
            <a:off x="4946123" y="1038072"/>
            <a:ext cx="1580331" cy="1687890"/>
          </a:xfrm>
          <a:prstGeom prst="wedgeEllipseCallout">
            <a:avLst>
              <a:gd name="adj1" fmla="val 59729"/>
              <a:gd name="adj2" fmla="val -18026"/>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孽畜，科学是个玩具。你想咋地？</a:t>
            </a:r>
          </a:p>
        </p:txBody>
      </p:sp>
      <p:sp>
        <p:nvSpPr>
          <p:cNvPr id="12" name="文本框 11">
            <a:extLst>
              <a:ext uri="{FF2B5EF4-FFF2-40B4-BE49-F238E27FC236}">
                <a16:creationId xmlns:a16="http://schemas.microsoft.com/office/drawing/2014/main" xmlns="" id="{911C64C8-6ADE-9235-D57E-139425F0A839}"/>
              </a:ext>
            </a:extLst>
          </p:cNvPr>
          <p:cNvSpPr txBox="1"/>
          <p:nvPr/>
        </p:nvSpPr>
        <p:spPr>
          <a:xfrm>
            <a:off x="5148064" y="2812470"/>
            <a:ext cx="2715812" cy="715089"/>
          </a:xfrm>
          <a:prstGeom prst="wedgeRoundRectCallout">
            <a:avLst>
              <a:gd name="adj1" fmla="val 59493"/>
              <a:gd name="adj2" fmla="val -14223"/>
              <a:gd name="adj3" fmla="val 16667"/>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老天爷保佑！佛祖保佑！上帝保佑！我不敢咋地！</a:t>
            </a:r>
          </a:p>
        </p:txBody>
      </p:sp>
      <p:sp>
        <p:nvSpPr>
          <p:cNvPr id="8" name="文本框 7">
            <a:extLst>
              <a:ext uri="{FF2B5EF4-FFF2-40B4-BE49-F238E27FC236}">
                <a16:creationId xmlns:a16="http://schemas.microsoft.com/office/drawing/2014/main" xmlns="" id="{1BDB2956-2880-DE87-C543-B04B3AA0412C}"/>
              </a:ext>
            </a:extLst>
          </p:cNvPr>
          <p:cNvSpPr txBox="1"/>
          <p:nvPr/>
        </p:nvSpPr>
        <p:spPr>
          <a:xfrm>
            <a:off x="535697" y="1433760"/>
            <a:ext cx="4356946" cy="1877437"/>
          </a:xfrm>
          <a:prstGeom prst="rect">
            <a:avLst/>
          </a:prstGeom>
          <a:noFill/>
          <a:ln w="3175">
            <a:solidFill>
              <a:schemeClr val="tx1"/>
            </a:solidFill>
          </a:ln>
        </p:spPr>
        <p:txBody>
          <a:bodyPr wrap="square">
            <a:spAutoFit/>
          </a:bodyPr>
          <a:lstStyle/>
          <a:p>
            <a:pPr algn="just"/>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费耶阿本德</a:t>
            </a:r>
            <a:r>
              <a:rPr lang="zh-CN" altLang="en-US" sz="1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（科学哲学四巨头之一）：</a:t>
            </a:r>
            <a:endParaRPr lang="en-US" altLang="zh-CN" sz="1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zh-CN" altLang="en-US" sz="1600" dirty="0">
                <a:latin typeface="幼圆" panose="02010509060101010101" pitchFamily="49" charset="-122"/>
                <a:ea typeface="幼圆" panose="02010509060101010101" pitchFamily="49" charset="-122"/>
              </a:rPr>
              <a:t>  科学是人已经发展起来的众多思想形态的一种，但不一定是最好的一种。科学惹人注目，哗众取宠，而又冒失无礼，只有那些已经决定支持某一种意识形态的人，或者那些已经接受了科学但从未审查过科学的优越性和界限的人，才会认为科学天生就是优越的。</a:t>
            </a:r>
          </a:p>
        </p:txBody>
      </p:sp>
      <p:sp>
        <p:nvSpPr>
          <p:cNvPr id="11" name="文本框 10">
            <a:extLst>
              <a:ext uri="{FF2B5EF4-FFF2-40B4-BE49-F238E27FC236}">
                <a16:creationId xmlns:a16="http://schemas.microsoft.com/office/drawing/2014/main" xmlns="" id="{78486D4E-9C93-E8ED-93CF-D2642BAC6AF3}"/>
              </a:ext>
            </a:extLst>
          </p:cNvPr>
          <p:cNvSpPr txBox="1"/>
          <p:nvPr/>
        </p:nvSpPr>
        <p:spPr>
          <a:xfrm>
            <a:off x="548724" y="3495621"/>
            <a:ext cx="877163" cy="923330"/>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科学与</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非科学</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的界限</a:t>
            </a:r>
          </a:p>
        </p:txBody>
      </p:sp>
      <p:sp>
        <p:nvSpPr>
          <p:cNvPr id="14" name="文本框 13">
            <a:extLst>
              <a:ext uri="{FF2B5EF4-FFF2-40B4-BE49-F238E27FC236}">
                <a16:creationId xmlns:a16="http://schemas.microsoft.com/office/drawing/2014/main" xmlns="" id="{1868C6D1-A8B1-CC02-2FE7-16F5F7ACF08A}"/>
              </a:ext>
            </a:extLst>
          </p:cNvPr>
          <p:cNvSpPr txBox="1"/>
          <p:nvPr/>
        </p:nvSpPr>
        <p:spPr>
          <a:xfrm>
            <a:off x="1561408" y="3407901"/>
            <a:ext cx="7187056" cy="1169551"/>
          </a:xfrm>
          <a:prstGeom prst="rect">
            <a:avLst/>
          </a:prstGeom>
          <a:noFill/>
        </p:spPr>
        <p:txBody>
          <a:bodyPr wrap="square">
            <a:spAutoFit/>
          </a:bodyPr>
          <a:lstStyle/>
          <a:p>
            <a:pPr marL="285750" indent="-285750">
              <a:buFont typeface="Wingdings" panose="05000000000000000000" pitchFamily="2" charset="2"/>
              <a:buChar char="p"/>
            </a:pPr>
            <a:r>
              <a:rPr lang="zh-CN" altLang="en-US" sz="1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波普尔</a:t>
            </a:r>
            <a:r>
              <a:rPr lang="zh-CN" altLang="en-US" sz="1400" dirty="0">
                <a:latin typeface="幼圆" panose="02010509060101010101" pitchFamily="49" charset="-122"/>
                <a:ea typeface="幼圆" panose="02010509060101010101" pitchFamily="49" charset="-122"/>
              </a:rPr>
              <a:t>：是否可证伪。</a:t>
            </a:r>
          </a:p>
          <a:p>
            <a:pPr marL="285750" indent="-285750">
              <a:buFont typeface="Wingdings" panose="05000000000000000000" pitchFamily="2" charset="2"/>
              <a:buChar char="p"/>
            </a:pPr>
            <a:r>
              <a:rPr lang="zh-CN" altLang="en-US" sz="1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库恩</a:t>
            </a:r>
            <a:r>
              <a:rPr lang="zh-CN" altLang="en-US" sz="1400" dirty="0">
                <a:latin typeface="幼圆" panose="02010509060101010101" pitchFamily="49" charset="-122"/>
                <a:ea typeface="幼圆" panose="02010509060101010101" pitchFamily="49" charset="-122"/>
              </a:rPr>
              <a:t>：是否有完整的范式。</a:t>
            </a:r>
          </a:p>
          <a:p>
            <a:pPr marL="285750" indent="-285750">
              <a:buFont typeface="Wingdings" panose="05000000000000000000" pitchFamily="2" charset="2"/>
              <a:buChar char="p"/>
            </a:pPr>
            <a:r>
              <a:rPr lang="zh-CN" altLang="en-US" sz="1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费耶阿本德</a:t>
            </a:r>
            <a:r>
              <a:rPr lang="zh-CN" altLang="en-US" sz="1400" dirty="0">
                <a:latin typeface="幼圆" panose="02010509060101010101" pitchFamily="49" charset="-122"/>
                <a:ea typeface="幼圆" panose="02010509060101010101" pitchFamily="49" charset="-122"/>
              </a:rPr>
              <a:t>：不应划界。划界是人为的，对知识的进展有害。中国，</a:t>
            </a:r>
            <a:r>
              <a:rPr lang="zh-CN" altLang="en-US" sz="1400" b="1" dirty="0">
                <a:solidFill>
                  <a:srgbClr val="C00000"/>
                </a:solidFill>
                <a:latin typeface="幼圆" panose="02010509060101010101" pitchFamily="49" charset="-122"/>
                <a:ea typeface="幼圆" panose="02010509060101010101" pitchFamily="49" charset="-122"/>
              </a:rPr>
              <a:t>基于感性的理性</a:t>
            </a:r>
            <a:r>
              <a:rPr lang="zh-CN" altLang="en-US" sz="1400" dirty="0">
                <a:latin typeface="幼圆" panose="02010509060101010101" pitchFamily="49" charset="-122"/>
                <a:ea typeface="幼圆" panose="02010509060101010101" pitchFamily="49" charset="-122"/>
              </a:rPr>
              <a:t>。</a:t>
            </a:r>
          </a:p>
          <a:p>
            <a:pPr marL="285750" indent="-285750">
              <a:buFont typeface="Wingdings" panose="05000000000000000000" pitchFamily="2" charset="2"/>
              <a:buChar char="p"/>
            </a:pPr>
            <a:r>
              <a:rPr lang="zh-CN" altLang="en-US" sz="1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劳丹</a:t>
            </a:r>
            <a:r>
              <a:rPr lang="zh-CN" altLang="en-US" sz="1400" dirty="0">
                <a:latin typeface="幼圆" panose="02010509060101010101" pitchFamily="49" charset="-122"/>
                <a:ea typeface="幼圆" panose="02010509060101010101" pitchFamily="49" charset="-122"/>
              </a:rPr>
              <a:t>：不应划界，而应划：有根据的知识/无根据的知识。</a:t>
            </a:r>
          </a:p>
          <a:p>
            <a:pPr marL="285750" indent="-285750">
              <a:buFont typeface="Wingdings" panose="05000000000000000000" pitchFamily="2" charset="2"/>
              <a:buChar char="p"/>
            </a:pPr>
            <a:r>
              <a:rPr lang="zh-CN" altLang="en-US" sz="1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夏皮尔</a:t>
            </a:r>
            <a:r>
              <a:rPr lang="zh-CN" altLang="en-US" sz="1400" dirty="0">
                <a:latin typeface="幼圆" panose="02010509060101010101" pitchFamily="49" charset="-122"/>
                <a:ea typeface="幼圆" panose="02010509060101010101" pitchFamily="49" charset="-122"/>
              </a:rPr>
              <a:t>：不应划界，应划：可作为科学的因素的东西/不可作为科学的因素的东西。</a:t>
            </a:r>
          </a:p>
        </p:txBody>
      </p:sp>
      <p:sp>
        <p:nvSpPr>
          <p:cNvPr id="17" name="文本框 16">
            <a:extLst>
              <a:ext uri="{FF2B5EF4-FFF2-40B4-BE49-F238E27FC236}">
                <a16:creationId xmlns:a16="http://schemas.microsoft.com/office/drawing/2014/main" xmlns="" id="{D81EB0DF-C850-AB2D-E82B-F828415A8D1C}"/>
              </a:ext>
            </a:extLst>
          </p:cNvPr>
          <p:cNvSpPr txBox="1"/>
          <p:nvPr/>
        </p:nvSpPr>
        <p:spPr>
          <a:xfrm>
            <a:off x="4211960" y="4624663"/>
            <a:ext cx="4251728" cy="369332"/>
          </a:xfrm>
          <a:prstGeom prst="wedgeRectCallout">
            <a:avLst>
              <a:gd name="adj1" fmla="val 53519"/>
              <a:gd name="adj2" fmla="val -10958"/>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用科学否定一切非科学的东西，不明智。</a:t>
            </a:r>
          </a:p>
        </p:txBody>
      </p:sp>
      <p:sp>
        <p:nvSpPr>
          <p:cNvPr id="19" name="文本框 18">
            <a:extLst>
              <a:ext uri="{FF2B5EF4-FFF2-40B4-BE49-F238E27FC236}">
                <a16:creationId xmlns:a16="http://schemas.microsoft.com/office/drawing/2014/main" xmlns="" id="{EBA7792B-F185-65B6-FBB8-A671FBC79B3D}"/>
              </a:ext>
            </a:extLst>
          </p:cNvPr>
          <p:cNvSpPr txBox="1"/>
          <p:nvPr/>
        </p:nvSpPr>
        <p:spPr>
          <a:xfrm>
            <a:off x="6405109" y="2446534"/>
            <a:ext cx="2492990" cy="369332"/>
          </a:xfrm>
          <a:prstGeom prst="rect">
            <a:avLst/>
          </a:prstGeom>
          <a:noFill/>
        </p:spPr>
        <p:txBody>
          <a:bodyPr wrap="none" rtlCol="0">
            <a:spAutoFit/>
          </a:bodyPr>
          <a:lstStyle/>
          <a:p>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圣经</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巴别塔的故事</a:t>
            </a:r>
          </a:p>
        </p:txBody>
      </p:sp>
      <p:sp>
        <p:nvSpPr>
          <p:cNvPr id="20" name="文本框 19">
            <a:extLst>
              <a:ext uri="{FF2B5EF4-FFF2-40B4-BE49-F238E27FC236}">
                <a16:creationId xmlns:a16="http://schemas.microsoft.com/office/drawing/2014/main" xmlns="" id="{B4B1E2D8-9CE7-0EE7-E917-15601FBAC24B}"/>
              </a:ext>
            </a:extLst>
          </p:cNvPr>
          <p:cNvSpPr txBox="1"/>
          <p:nvPr/>
        </p:nvSpPr>
        <p:spPr>
          <a:xfrm>
            <a:off x="532777" y="4610025"/>
            <a:ext cx="3332965" cy="400110"/>
          </a:xfrm>
          <a:prstGeom prst="rect">
            <a:avLst/>
          </a:prstGeom>
          <a:ln w="317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费耶阿本德与中医</a:t>
            </a:r>
            <a:r>
              <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中国文化</a:t>
            </a:r>
          </a:p>
        </p:txBody>
      </p:sp>
      <p:pic>
        <p:nvPicPr>
          <p:cNvPr id="18" name="图片 17">
            <a:extLst>
              <a:ext uri="{FF2B5EF4-FFF2-40B4-BE49-F238E27FC236}">
                <a16:creationId xmlns:a16="http://schemas.microsoft.com/office/drawing/2014/main" xmlns="" id="{273BD067-334D-E770-8789-71AA435C8CB5}"/>
              </a:ext>
            </a:extLst>
          </p:cNvPr>
          <p:cNvPicPr>
            <a:picLocks noChangeAspect="1"/>
          </p:cNvPicPr>
          <p:nvPr/>
        </p:nvPicPr>
        <p:blipFill>
          <a:blip r:embed="rId2" cstate="screen"/>
          <a:stretch>
            <a:fillRect/>
          </a:stretch>
        </p:blipFill>
        <p:spPr>
          <a:xfrm>
            <a:off x="8565982" y="4569859"/>
            <a:ext cx="494100" cy="494100"/>
          </a:xfrm>
          <a:prstGeom prst="rect">
            <a:avLst/>
          </a:prstGeom>
        </p:spPr>
      </p:pic>
    </p:spTree>
    <p:extLst>
      <p:ext uri="{BB962C8B-B14F-4D97-AF65-F5344CB8AC3E}">
        <p14:creationId xmlns:p14="http://schemas.microsoft.com/office/powerpoint/2010/main" val="201397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0E57DC8-7B17-FE7F-B8F3-BA591431CC81}"/>
              </a:ext>
            </a:extLst>
          </p:cNvPr>
          <p:cNvSpPr txBox="1"/>
          <p:nvPr/>
        </p:nvSpPr>
        <p:spPr>
          <a:xfrm>
            <a:off x="424291" y="339502"/>
            <a:ext cx="2031325"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p>
        </p:txBody>
      </p:sp>
      <p:sp>
        <p:nvSpPr>
          <p:cNvPr id="4" name="文本框 3">
            <a:extLst>
              <a:ext uri="{FF2B5EF4-FFF2-40B4-BE49-F238E27FC236}">
                <a16:creationId xmlns:a16="http://schemas.microsoft.com/office/drawing/2014/main" xmlns="" id="{808B0C77-C0AF-F661-3434-CC08CB723793}"/>
              </a:ext>
            </a:extLst>
          </p:cNvPr>
          <p:cNvSpPr txBox="1"/>
          <p:nvPr/>
        </p:nvSpPr>
        <p:spPr>
          <a:xfrm>
            <a:off x="323528" y="817424"/>
            <a:ext cx="8424936" cy="923330"/>
          </a:xfrm>
          <a:prstGeom prst="rect">
            <a:avLst/>
          </a:prstGeom>
          <a:noFill/>
        </p:spPr>
        <p:txBody>
          <a:bodyPr wrap="square">
            <a:spAutoFit/>
          </a:bodyPr>
          <a:lstStyle/>
          <a:p>
            <a:pPr algn="just"/>
            <a:r>
              <a:rPr lang="zh-CN" altLang="en-US" dirty="0">
                <a:latin typeface="幼圆" panose="02010509060101010101" pitchFamily="49" charset="-122"/>
                <a:ea typeface="幼圆" panose="02010509060101010101" pitchFamily="49" charset="-122"/>
              </a:rPr>
              <a:t>《</a:t>
            </a:r>
            <a:r>
              <a:rPr lang="zh-CN" altLang="en-US" dirty="0">
                <a:latin typeface="方正粗宋简体" panose="03000509000000000000" pitchFamily="65" charset="-122"/>
                <a:ea typeface="方正粗宋简体" panose="03000509000000000000" pitchFamily="65" charset="-122"/>
              </a:rPr>
              <a:t>当代西方科学哲学的非哲学化趋势研究</a:t>
            </a:r>
            <a:r>
              <a:rPr lang="zh-CN" altLang="en-US" dirty="0">
                <a:latin typeface="幼圆" panose="02010509060101010101" pitchFamily="49" charset="-122"/>
                <a:ea typeface="幼圆" panose="02010509060101010101" pitchFamily="49" charset="-122"/>
              </a:rPr>
              <a:t>》（郑祥福著）：哲学的每一次努力几乎都是以失败告终，它从没有取得过像科学那样令人瞩目的成就。中西方2000多年的哲学史，基本上一直都在转圈圈。</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哲学确实没有太大的实用性，但它使你保持思考。</a:t>
            </a:r>
          </a:p>
        </p:txBody>
      </p:sp>
      <p:sp>
        <p:nvSpPr>
          <p:cNvPr id="11" name="文本框 10">
            <a:extLst>
              <a:ext uri="{FF2B5EF4-FFF2-40B4-BE49-F238E27FC236}">
                <a16:creationId xmlns:a16="http://schemas.microsoft.com/office/drawing/2014/main" xmlns="" id="{76D1D67D-A4CE-F4C5-BC9D-BFE6E062EF03}"/>
              </a:ext>
            </a:extLst>
          </p:cNvPr>
          <p:cNvSpPr txBox="1"/>
          <p:nvPr/>
        </p:nvSpPr>
        <p:spPr>
          <a:xfrm>
            <a:off x="441420" y="1724962"/>
            <a:ext cx="8208912" cy="3108543"/>
          </a:xfrm>
          <a:prstGeom prst="rect">
            <a:avLst/>
          </a:prstGeom>
          <a:noFill/>
          <a:ln w="3175">
            <a:solidFill>
              <a:schemeClr val="tx1"/>
            </a:solidFill>
          </a:ln>
        </p:spPr>
        <p:txBody>
          <a:bodyPr wrap="square">
            <a:spAutoFit/>
          </a:bodyPr>
          <a:lstStyle/>
          <a:p>
            <a:pPr algn="just"/>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孟虎</a:t>
            </a:r>
            <a:r>
              <a:rPr lang="zh-CN" altLang="en-US" sz="1600" dirty="0">
                <a:latin typeface="楷体" panose="02010609060101010101" pitchFamily="49" charset="-122"/>
                <a:ea typeface="楷体" panose="02010609060101010101" pitchFamily="49" charset="-122"/>
              </a:rPr>
              <a:t>：如果“科学” 是一门学问，那它就有边界。但这个边界绝对不是世界的边界，也不是真理的边界，它只是一种认识世界的方法和工具。如果有这个前提，说中医是伪科学，我理解为“中医不是科学”，这样说没有毛病，因为中医是认识疾病、解决病痛的方法和工具，当然也是认识世界的一种工具和方法，它有别于科学。与科学相比，有重合的地方也有不重合的地方。</a:t>
            </a:r>
          </a:p>
          <a:p>
            <a:pPr algn="just"/>
            <a:r>
              <a:rPr lang="zh-CN" altLang="en-US" sz="1600" dirty="0">
                <a:latin typeface="楷体" panose="02010609060101010101" pitchFamily="49" charset="-122"/>
                <a:ea typeface="楷体" panose="02010609060101010101" pitchFamily="49" charset="-122"/>
              </a:rPr>
              <a:t>  现在我们大多数人，对科学产生了迷信，认为科学是认识世界“唯一正确的方法和工具”，甚至把科学认知或观点等同于真理，这就是我们现在最大的愚昧和陷阱。牛顿、爱因斯坦跳出了这个陷阱，知道科学的局限，希望寄托于宗教。其实不仅仅是中医，还有宗教，都是认知世界、解决问题的方法和工具。它们都有自己的边界，也都有自己的局限，不能用“其一”作为标尺去衡量“其它”。宗教、科学、中医、西医、哲学...这些都是方法与工具。欧洲的中世纪，以宗教为尺子，去衡量一切，造成了上千年的愚昧与黑暗，这就是人类深刻的教训。</a:t>
            </a:r>
          </a:p>
        </p:txBody>
      </p:sp>
    </p:spTree>
    <p:extLst>
      <p:ext uri="{BB962C8B-B14F-4D97-AF65-F5344CB8AC3E}">
        <p14:creationId xmlns:p14="http://schemas.microsoft.com/office/powerpoint/2010/main" val="41974959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0E57DC8-7B17-FE7F-B8F3-BA591431CC81}"/>
              </a:ext>
            </a:extLst>
          </p:cNvPr>
          <p:cNvSpPr txBox="1"/>
          <p:nvPr/>
        </p:nvSpPr>
        <p:spPr>
          <a:xfrm>
            <a:off x="424291" y="339502"/>
            <a:ext cx="2031325"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p>
        </p:txBody>
      </p:sp>
      <p:sp>
        <p:nvSpPr>
          <p:cNvPr id="4" name="文本框 3">
            <a:extLst>
              <a:ext uri="{FF2B5EF4-FFF2-40B4-BE49-F238E27FC236}">
                <a16:creationId xmlns:a16="http://schemas.microsoft.com/office/drawing/2014/main" xmlns="" id="{808B0C77-C0AF-F661-3434-CC08CB723793}"/>
              </a:ext>
            </a:extLst>
          </p:cNvPr>
          <p:cNvSpPr txBox="1"/>
          <p:nvPr/>
        </p:nvSpPr>
        <p:spPr>
          <a:xfrm>
            <a:off x="323528" y="817424"/>
            <a:ext cx="8424936" cy="923330"/>
          </a:xfrm>
          <a:prstGeom prst="rect">
            <a:avLst/>
          </a:prstGeom>
          <a:noFill/>
        </p:spPr>
        <p:txBody>
          <a:bodyPr wrap="square">
            <a:spAutoFit/>
          </a:bodyPr>
          <a:lstStyle/>
          <a:p>
            <a:pPr algn="just"/>
            <a:r>
              <a:rPr lang="zh-CN" altLang="en-US" dirty="0">
                <a:latin typeface="幼圆" panose="02010509060101010101" pitchFamily="49" charset="-122"/>
                <a:ea typeface="幼圆" panose="02010509060101010101" pitchFamily="49" charset="-122"/>
              </a:rPr>
              <a:t>《</a:t>
            </a:r>
            <a:r>
              <a:rPr lang="zh-CN" altLang="en-US" dirty="0">
                <a:latin typeface="方正粗宋简体" panose="03000509000000000000" pitchFamily="65" charset="-122"/>
                <a:ea typeface="方正粗宋简体" panose="03000509000000000000" pitchFamily="65" charset="-122"/>
              </a:rPr>
              <a:t>当代西方科学哲学的非哲学化趋势研究</a:t>
            </a:r>
            <a:r>
              <a:rPr lang="zh-CN" altLang="en-US" dirty="0">
                <a:latin typeface="幼圆" panose="02010509060101010101" pitchFamily="49" charset="-122"/>
                <a:ea typeface="幼圆" panose="02010509060101010101" pitchFamily="49" charset="-122"/>
              </a:rPr>
              <a:t>》（郑祥福著）：哲学的每一次努力几乎都是以失败告终，它从没有取得过像科学那样令人瞩目的成就。中西方2000多年的哲学史，基本上一直都在转圈圈。</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哲学确实没有太大的实用性，但它使你保持思考。</a:t>
            </a:r>
          </a:p>
        </p:txBody>
      </p:sp>
      <p:grpSp>
        <p:nvGrpSpPr>
          <p:cNvPr id="8" name="组合 7">
            <a:extLst>
              <a:ext uri="{FF2B5EF4-FFF2-40B4-BE49-F238E27FC236}">
                <a16:creationId xmlns:a16="http://schemas.microsoft.com/office/drawing/2014/main" xmlns="" id="{C16429F7-0DDA-F2D7-0288-3A6363999519}"/>
              </a:ext>
            </a:extLst>
          </p:cNvPr>
          <p:cNvGrpSpPr/>
          <p:nvPr/>
        </p:nvGrpSpPr>
        <p:grpSpPr>
          <a:xfrm>
            <a:off x="0" y="3352846"/>
            <a:ext cx="6774512" cy="1800000"/>
            <a:chOff x="29736" y="2162590"/>
            <a:chExt cx="6774512" cy="1800000"/>
          </a:xfrm>
        </p:grpSpPr>
        <p:grpSp>
          <p:nvGrpSpPr>
            <p:cNvPr id="7" name="组合 6">
              <a:extLst>
                <a:ext uri="{FF2B5EF4-FFF2-40B4-BE49-F238E27FC236}">
                  <a16:creationId xmlns:a16="http://schemas.microsoft.com/office/drawing/2014/main" xmlns="" id="{0FBE21B6-EB85-6EDD-5A4D-E2AA77C4B760}"/>
                </a:ext>
              </a:extLst>
            </p:cNvPr>
            <p:cNvGrpSpPr/>
            <p:nvPr/>
          </p:nvGrpSpPr>
          <p:grpSpPr>
            <a:xfrm>
              <a:off x="29736" y="2162590"/>
              <a:ext cx="6774512" cy="1800000"/>
              <a:chOff x="29736" y="2162590"/>
              <a:chExt cx="6774512" cy="1800000"/>
            </a:xfrm>
          </p:grpSpPr>
          <p:pic>
            <p:nvPicPr>
              <p:cNvPr id="1026" name="Picture 2">
                <a:extLst>
                  <a:ext uri="{FF2B5EF4-FFF2-40B4-BE49-F238E27FC236}">
                    <a16:creationId xmlns:a16="http://schemas.microsoft.com/office/drawing/2014/main" xmlns="" id="{1439F642-0378-E69D-FC19-81814DC3742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298" r="3526" b="25986"/>
              <a:stretch/>
            </p:blipFill>
            <p:spPr bwMode="auto">
              <a:xfrm>
                <a:off x="29736" y="2162590"/>
                <a:ext cx="3267283" cy="1800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xmlns="" id="{C28F14FF-AD21-782B-AE75-37488D5FB978}"/>
                  </a:ext>
                </a:extLst>
              </p:cNvPr>
              <p:cNvSpPr/>
              <p:nvPr/>
            </p:nvSpPr>
            <p:spPr>
              <a:xfrm>
                <a:off x="1583969" y="2162591"/>
                <a:ext cx="5220279" cy="1489279"/>
              </a:xfrm>
              <a:prstGeom prst="rect">
                <a:avLst/>
              </a:prstGeom>
              <a:solidFill>
                <a:srgbClr val="161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xmlns="" id="{4DCB1022-3125-1F14-9EDA-7C0FA736F10D}"/>
                </a:ext>
              </a:extLst>
            </p:cNvPr>
            <p:cNvPicPr>
              <a:picLocks noChangeAspect="1"/>
            </p:cNvPicPr>
            <p:nvPr/>
          </p:nvPicPr>
          <p:blipFill>
            <a:blip r:embed="rId3" cstate="screen"/>
            <a:stretch>
              <a:fillRect/>
            </a:stretch>
          </p:blipFill>
          <p:spPr>
            <a:xfrm>
              <a:off x="1475656" y="2305484"/>
              <a:ext cx="494100" cy="494100"/>
            </a:xfrm>
            <a:prstGeom prst="rect">
              <a:avLst/>
            </a:prstGeom>
          </p:spPr>
        </p:pic>
        <p:sp>
          <p:nvSpPr>
            <p:cNvPr id="5" name="文本框 4">
              <a:extLst>
                <a:ext uri="{FF2B5EF4-FFF2-40B4-BE49-F238E27FC236}">
                  <a16:creationId xmlns:a16="http://schemas.microsoft.com/office/drawing/2014/main" xmlns="" id="{7617EFFF-1A30-31D8-9E7E-F54E0552E483}"/>
                </a:ext>
              </a:extLst>
            </p:cNvPr>
            <p:cNvSpPr txBox="1"/>
            <p:nvPr/>
          </p:nvSpPr>
          <p:spPr>
            <a:xfrm>
              <a:off x="2274982" y="2693748"/>
              <a:ext cx="4505478" cy="923330"/>
            </a:xfrm>
            <a:prstGeom prst="rect">
              <a:avLst/>
            </a:prstGeom>
            <a:noFill/>
          </p:spPr>
          <p:txBody>
            <a:bodyPr wrap="square" rtlCol="0">
              <a:spAutoFit/>
            </a:bodyPr>
            <a:lstStyle/>
            <a:p>
              <a:r>
                <a:rPr lang="zh-CN" altLang="en-US" dirty="0">
                  <a:solidFill>
                    <a:schemeClr val="bg1"/>
                  </a:solidFill>
                  <a:latin typeface="方正粗宋简体" panose="03000509000000000000" pitchFamily="65" charset="-122"/>
                  <a:ea typeface="方正粗宋简体" panose="03000509000000000000" pitchFamily="65" charset="-122"/>
                </a:rPr>
                <a:t>同学们，阿色老师说：</a:t>
              </a:r>
              <a:endParaRPr lang="en-US" altLang="zh-CN" dirty="0">
                <a:solidFill>
                  <a:schemeClr val="bg1"/>
                </a:solidFill>
                <a:latin typeface="方正粗宋简体" panose="03000509000000000000" pitchFamily="65" charset="-122"/>
                <a:ea typeface="方正粗宋简体" panose="03000509000000000000" pitchFamily="65" charset="-122"/>
              </a:endParaRPr>
            </a:p>
            <a:p>
              <a:r>
                <a:rPr lang="zh-CN" altLang="en-US" dirty="0">
                  <a:solidFill>
                    <a:schemeClr val="bg1"/>
                  </a:solidFill>
                  <a:latin typeface="方正粗宋简体" panose="03000509000000000000" pitchFamily="65" charset="-122"/>
                  <a:ea typeface="方正粗宋简体" panose="03000509000000000000" pitchFamily="65" charset="-122"/>
                </a:rPr>
                <a:t>今后，你的生存主要靠你的技术，</a:t>
              </a:r>
              <a:endParaRPr lang="en-US" altLang="zh-CN" dirty="0">
                <a:solidFill>
                  <a:schemeClr val="bg1"/>
                </a:solidFill>
                <a:latin typeface="方正粗宋简体" panose="03000509000000000000" pitchFamily="65" charset="-122"/>
                <a:ea typeface="方正粗宋简体" panose="03000509000000000000" pitchFamily="65" charset="-122"/>
              </a:endParaRPr>
            </a:p>
            <a:p>
              <a:r>
                <a:rPr lang="zh-CN" altLang="en-US" dirty="0">
                  <a:solidFill>
                    <a:schemeClr val="bg1"/>
                  </a:solidFill>
                  <a:latin typeface="方正粗宋简体" panose="03000509000000000000" pitchFamily="65" charset="-122"/>
                  <a:ea typeface="方正粗宋简体" panose="03000509000000000000" pitchFamily="65" charset="-122"/>
                </a:rPr>
                <a:t>而你能不能发展，主要靠你的哲学！</a:t>
              </a:r>
            </a:p>
          </p:txBody>
        </p:sp>
      </p:grpSp>
      <p:sp>
        <p:nvSpPr>
          <p:cNvPr id="9" name="文本框 8">
            <a:extLst>
              <a:ext uri="{FF2B5EF4-FFF2-40B4-BE49-F238E27FC236}">
                <a16:creationId xmlns:a16="http://schemas.microsoft.com/office/drawing/2014/main" xmlns="" id="{AEA1A87F-9288-0A84-73EA-8FB283D370ED}"/>
              </a:ext>
            </a:extLst>
          </p:cNvPr>
          <p:cNvSpPr txBox="1"/>
          <p:nvPr/>
        </p:nvSpPr>
        <p:spPr>
          <a:xfrm>
            <a:off x="2040280" y="3519896"/>
            <a:ext cx="4506362" cy="461665"/>
          </a:xfrm>
          <a:prstGeom prst="rect">
            <a:avLst/>
          </a:prstGeom>
          <a:noFill/>
        </p:spPr>
        <p:txBody>
          <a:bodyPr wrap="none" rtlCol="0">
            <a:spAutoFit/>
          </a:bodyPr>
          <a:lstStyle/>
          <a:p>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阿色树新风 </a:t>
            </a:r>
            <a:r>
              <a:rPr lang="en-US" altLang="zh-CN" sz="2400" dirty="0" err="1">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ArtTreeNewBee</a:t>
            </a:r>
            <a:endPar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11" name="文本框 10">
            <a:extLst>
              <a:ext uri="{FF2B5EF4-FFF2-40B4-BE49-F238E27FC236}">
                <a16:creationId xmlns:a16="http://schemas.microsoft.com/office/drawing/2014/main" xmlns="" id="{4ECA7042-8D25-9A74-3F0C-88AD99D20A46}"/>
              </a:ext>
            </a:extLst>
          </p:cNvPr>
          <p:cNvSpPr txBox="1"/>
          <p:nvPr/>
        </p:nvSpPr>
        <p:spPr>
          <a:xfrm>
            <a:off x="446969" y="1895724"/>
            <a:ext cx="8324173" cy="1200329"/>
          </a:xfrm>
          <a:prstGeom prst="rect">
            <a:avLst/>
          </a:prstGeom>
          <a:noFill/>
        </p:spPr>
        <p:txBody>
          <a:bodyPr wrap="square">
            <a:spAutoFit/>
          </a:bodyPr>
          <a:lstStyle/>
          <a:p>
            <a:pPr algn="just"/>
            <a:r>
              <a:rPr lang="zh-CN" altLang="en-US" dirty="0">
                <a:latin typeface="楷体" panose="02010609060101010101" pitchFamily="49" charset="-122"/>
                <a:ea typeface="楷体" panose="02010609060101010101" pitchFamily="49" charset="-122"/>
              </a:rPr>
              <a:t>    当我们这些信奉的科学人沉浸在理性哲学的思维之中的时候，西方科学哲学的前沿已经越来越</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非理性</a:t>
            </a:r>
            <a:r>
              <a:rPr lang="zh-CN" altLang="en-US" dirty="0">
                <a:latin typeface="楷体" panose="02010609060101010101" pitchFamily="49" charset="-122"/>
                <a:ea typeface="楷体" panose="02010609060101010101" pitchFamily="49" charset="-122"/>
              </a:rPr>
              <a:t>。我们比较快地跟上或追上了西方的科学技术，但我们忘了继续学习西方的哲学。这就相当于买了一套家电，却扔了电路图和说明书。我们</a:t>
            </a:r>
            <a:r>
              <a:rPr lang="zh-CN" altLang="en-US" dirty="0">
                <a:latin typeface="方正粗宋简体" panose="03000509000000000000" pitchFamily="65" charset="-122"/>
                <a:ea typeface="方正粗宋简体" panose="03000509000000000000" pitchFamily="65" charset="-122"/>
              </a:rPr>
              <a:t>学了西器，扔了西道</a:t>
            </a:r>
            <a:r>
              <a:rPr lang="zh-CN" altLang="en-US" dirty="0">
                <a:latin typeface="楷体" panose="02010609060101010101" pitchFamily="49" charset="-122"/>
                <a:ea typeface="楷体" panose="02010609060101010101" pitchFamily="49" charset="-122"/>
              </a:rPr>
              <a:t>。</a:t>
            </a:r>
          </a:p>
        </p:txBody>
      </p:sp>
      <p:pic>
        <p:nvPicPr>
          <p:cNvPr id="12" name="图片 11">
            <a:extLst>
              <a:ext uri="{FF2B5EF4-FFF2-40B4-BE49-F238E27FC236}">
                <a16:creationId xmlns:a16="http://schemas.microsoft.com/office/drawing/2014/main" xmlns="" id="{C18ED043-A8DB-41DC-1766-FB4AE7F1E2BC}"/>
              </a:ext>
            </a:extLst>
          </p:cNvPr>
          <p:cNvPicPr>
            <a:picLocks noChangeAspect="1"/>
          </p:cNvPicPr>
          <p:nvPr/>
        </p:nvPicPr>
        <p:blipFill>
          <a:blip r:embed="rId4"/>
          <a:stretch>
            <a:fillRect/>
          </a:stretch>
        </p:blipFill>
        <p:spPr>
          <a:xfrm>
            <a:off x="424291" y="1740754"/>
            <a:ext cx="493819" cy="499915"/>
          </a:xfrm>
          <a:prstGeom prst="rect">
            <a:avLst/>
          </a:prstGeom>
        </p:spPr>
      </p:pic>
      <p:sp>
        <p:nvSpPr>
          <p:cNvPr id="13" name="文本框 12">
            <a:extLst>
              <a:ext uri="{FF2B5EF4-FFF2-40B4-BE49-F238E27FC236}">
                <a16:creationId xmlns:a16="http://schemas.microsoft.com/office/drawing/2014/main" xmlns="" id="{6B347531-5F1E-A46F-0816-CBC0AB167CBD}"/>
              </a:ext>
            </a:extLst>
          </p:cNvPr>
          <p:cNvSpPr txBox="1"/>
          <p:nvPr/>
        </p:nvSpPr>
        <p:spPr>
          <a:xfrm>
            <a:off x="6948264" y="3251023"/>
            <a:ext cx="2063919" cy="569357"/>
          </a:xfrm>
          <a:prstGeom prst="star32">
            <a:avLst>
              <a:gd name="adj" fmla="val 45637"/>
            </a:avLst>
          </a:prstGeom>
        </p:spPr>
        <p:style>
          <a:lnRef idx="0">
            <a:schemeClr val="accent5"/>
          </a:lnRef>
          <a:fillRef idx="3">
            <a:schemeClr val="accent5"/>
          </a:fillRef>
          <a:effectRef idx="3">
            <a:schemeClr val="accent5"/>
          </a:effectRef>
          <a:fontRef idx="minor">
            <a:schemeClr val="lt1"/>
          </a:fontRef>
        </p:style>
        <p:txBody>
          <a:bodyPr wrap="none" rtlCol="0">
            <a:sp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推荐两本书</a:t>
            </a:r>
          </a:p>
        </p:txBody>
      </p:sp>
      <p:sp>
        <p:nvSpPr>
          <p:cNvPr id="14" name="文本框 13">
            <a:extLst>
              <a:ext uri="{FF2B5EF4-FFF2-40B4-BE49-F238E27FC236}">
                <a16:creationId xmlns:a16="http://schemas.microsoft.com/office/drawing/2014/main" xmlns="" id="{DD181E10-A161-8D8C-7498-F12088B03A5B}"/>
              </a:ext>
            </a:extLst>
          </p:cNvPr>
          <p:cNvSpPr txBox="1"/>
          <p:nvPr/>
        </p:nvSpPr>
        <p:spPr>
          <a:xfrm>
            <a:off x="6765610" y="3808660"/>
            <a:ext cx="2377574" cy="923330"/>
          </a:xfrm>
          <a:prstGeom prst="rect">
            <a:avLst/>
          </a:prstGeom>
          <a:noFill/>
        </p:spPr>
        <p:txBody>
          <a:bodyPr wrap="none" rtlCol="0">
            <a:spAutoFit/>
          </a:bodyPr>
          <a:lstStyle/>
          <a:p>
            <a:r>
              <a:rPr lang="zh-CN" altLang="en-US" b="1" dirty="0">
                <a:latin typeface="幼圆" panose="02010509060101010101" pitchFamily="49" charset="-122"/>
                <a:ea typeface="幼圆" panose="02010509060101010101" pitchFamily="49" charset="-122"/>
              </a:rPr>
              <a:t>罗素</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西方哲学史</a:t>
            </a:r>
            <a:r>
              <a:rPr lang="en-US" altLang="zh-CN" dirty="0">
                <a:latin typeface="幼圆" panose="02010509060101010101" pitchFamily="49" charset="-122"/>
                <a:ea typeface="幼圆" panose="02010509060101010101" pitchFamily="49" charset="-122"/>
              </a:rPr>
              <a:t>》</a:t>
            </a:r>
          </a:p>
          <a:p>
            <a:r>
              <a:rPr lang="zh-CN" altLang="en-US" b="1" dirty="0">
                <a:latin typeface="幼圆" panose="02010509060101010101" pitchFamily="49" charset="-122"/>
                <a:ea typeface="幼圆" panose="02010509060101010101" pitchFamily="49" charset="-122"/>
              </a:rPr>
              <a:t>尚智丛</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西方科学</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         哲学简史</a:t>
            </a:r>
            <a:r>
              <a:rPr lang="en-US" altLang="zh-CN" dirty="0">
                <a:latin typeface="幼圆" panose="02010509060101010101" pitchFamily="49" charset="-122"/>
                <a:ea typeface="幼圆" panose="02010509060101010101" pitchFamily="49" charset="-122"/>
              </a:rPr>
              <a:t>》</a:t>
            </a:r>
            <a:endParaRPr lang="zh-CN" altLang="en-US"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966019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44" name="组合 143"/>
          <p:cNvGrpSpPr/>
          <p:nvPr/>
        </p:nvGrpSpPr>
        <p:grpSpPr>
          <a:xfrm>
            <a:off x="287415" y="360041"/>
            <a:ext cx="8547042" cy="4876005"/>
            <a:chOff x="287415" y="360041"/>
            <a:chExt cx="8547042" cy="4876005"/>
          </a:xfrm>
        </p:grpSpPr>
        <p:sp>
          <p:nvSpPr>
            <p:cNvPr id="145"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146" name="Summary"/>
            <p:cNvSpPr/>
            <p:nvPr/>
          </p:nvSpPr>
          <p:spPr>
            <a:xfrm>
              <a:off x="6881392" y="627163"/>
              <a:ext cx="47700" cy="738865"/>
            </a:xfrm>
            <a:custGeom>
              <a:avLst/>
              <a:gdLst/>
              <a:ahLst/>
              <a:cxnLst/>
              <a:rect l="0" t="0" r="0" b="0"/>
              <a:pathLst>
                <a:path w="63600" h="872274" fill="none">
                  <a:moveTo>
                    <a:pt x="0" y="0"/>
                  </a:moveTo>
                  <a:cubicBezTo>
                    <a:pt x="0" y="0"/>
                    <a:pt x="27768" y="-1125"/>
                    <a:pt x="35014" y="98441"/>
                  </a:cubicBezTo>
                  <a:cubicBezTo>
                    <a:pt x="42260" y="198007"/>
                    <a:pt x="24856" y="260597"/>
                    <a:pt x="31016" y="339209"/>
                  </a:cubicBezTo>
                  <a:cubicBezTo>
                    <a:pt x="33102" y="365824"/>
                    <a:pt x="37510" y="385528"/>
                    <a:pt x="42429" y="399950"/>
                  </a:cubicBezTo>
                  <a:cubicBezTo>
                    <a:pt x="51628" y="426917"/>
                    <a:pt x="51353" y="445144"/>
                    <a:pt x="42306" y="472162"/>
                  </a:cubicBezTo>
                  <a:cubicBezTo>
                    <a:pt x="37495" y="486528"/>
                    <a:pt x="33172" y="506270"/>
                    <a:pt x="31016" y="533179"/>
                  </a:cubicBezTo>
                  <a:cubicBezTo>
                    <a:pt x="24530" y="614134"/>
                    <a:pt x="42452" y="674727"/>
                    <a:pt x="35014" y="773948"/>
                  </a:cubicBezTo>
                  <a:cubicBezTo>
                    <a:pt x="27575" y="873164"/>
                    <a:pt x="0" y="872274"/>
                    <a:pt x="0" y="872274"/>
                  </a:cubicBezTo>
                </a:path>
              </a:pathLst>
            </a:custGeom>
            <a:solidFill>
              <a:srgbClr val="F78181"/>
            </a:solidFill>
            <a:ln w="5300" cap="flat">
              <a:solidFill>
                <a:srgbClr val="F78181"/>
              </a:solidFill>
              <a:round/>
            </a:ln>
          </p:spPr>
        </p:sp>
        <p:sp>
          <p:nvSpPr>
            <p:cNvPr id="147" name="Summary"/>
            <p:cNvSpPr/>
            <p:nvPr/>
          </p:nvSpPr>
          <p:spPr>
            <a:xfrm>
              <a:off x="1508435" y="2750742"/>
              <a:ext cx="47700" cy="2273880"/>
            </a:xfrm>
            <a:custGeom>
              <a:avLst/>
              <a:gdLst/>
              <a:ahLst/>
              <a:cxnLst/>
              <a:rect l="0" t="0" r="0" b="0"/>
              <a:pathLst>
                <a:path w="63600" h="2684450" fill="none">
                  <a:moveTo>
                    <a:pt x="63600" y="0"/>
                  </a:moveTo>
                  <a:cubicBezTo>
                    <a:pt x="63600" y="0"/>
                    <a:pt x="35832" y="-3464"/>
                    <a:pt x="28586" y="302956"/>
                  </a:cubicBezTo>
                  <a:cubicBezTo>
                    <a:pt x="21340" y="609374"/>
                    <a:pt x="38744" y="801996"/>
                    <a:pt x="32584" y="1043925"/>
                  </a:cubicBezTo>
                  <a:cubicBezTo>
                    <a:pt x="29056" y="1182504"/>
                    <a:pt x="18879" y="1260198"/>
                    <a:pt x="10827" y="1301291"/>
                  </a:cubicBezTo>
                  <a:cubicBezTo>
                    <a:pt x="5349" y="1329252"/>
                    <a:pt x="5650" y="1355098"/>
                    <a:pt x="11126" y="1383060"/>
                  </a:cubicBezTo>
                  <a:cubicBezTo>
                    <a:pt x="19055" y="1423546"/>
                    <a:pt x="28930" y="1500542"/>
                    <a:pt x="32584" y="1640875"/>
                  </a:cubicBezTo>
                  <a:cubicBezTo>
                    <a:pt x="39070" y="1890014"/>
                    <a:pt x="21148" y="2076494"/>
                    <a:pt x="28586" y="2381841"/>
                  </a:cubicBezTo>
                  <a:cubicBezTo>
                    <a:pt x="36025" y="2687188"/>
                    <a:pt x="63600" y="2684450"/>
                    <a:pt x="63600" y="2684450"/>
                  </a:cubicBezTo>
                </a:path>
              </a:pathLst>
            </a:custGeom>
            <a:solidFill>
              <a:srgbClr val="5FB7F1"/>
            </a:solidFill>
            <a:ln w="5300" cap="flat">
              <a:solidFill>
                <a:srgbClr val="5FB7F1"/>
              </a:solidFill>
              <a:round/>
            </a:ln>
          </p:spPr>
        </p:sp>
        <p:sp>
          <p:nvSpPr>
            <p:cNvPr id="148" name="Summary"/>
            <p:cNvSpPr/>
            <p:nvPr/>
          </p:nvSpPr>
          <p:spPr>
            <a:xfrm>
              <a:off x="7265179" y="3321853"/>
              <a:ext cx="47700" cy="972853"/>
            </a:xfrm>
            <a:custGeom>
              <a:avLst/>
              <a:gdLst/>
              <a:ahLst/>
              <a:cxnLst/>
              <a:rect l="0" t="0" r="0" b="0"/>
              <a:pathLst>
                <a:path w="63600" h="1148510" fill="none">
                  <a:moveTo>
                    <a:pt x="0" y="0"/>
                  </a:moveTo>
                  <a:cubicBezTo>
                    <a:pt x="0" y="0"/>
                    <a:pt x="27768" y="-1482"/>
                    <a:pt x="35014" y="129616"/>
                  </a:cubicBezTo>
                  <a:cubicBezTo>
                    <a:pt x="42260" y="260713"/>
                    <a:pt x="24856" y="343124"/>
                    <a:pt x="31016" y="446631"/>
                  </a:cubicBezTo>
                  <a:cubicBezTo>
                    <a:pt x="33486" y="488129"/>
                    <a:pt x="39212" y="516866"/>
                    <a:pt x="45188" y="536404"/>
                  </a:cubicBezTo>
                  <a:cubicBezTo>
                    <a:pt x="53520" y="563651"/>
                    <a:pt x="53215" y="584663"/>
                    <a:pt x="45002" y="611946"/>
                  </a:cubicBezTo>
                  <a:cubicBezTo>
                    <a:pt x="39160" y="631353"/>
                    <a:pt x="33569" y="660076"/>
                    <a:pt x="31016" y="702029"/>
                  </a:cubicBezTo>
                  <a:cubicBezTo>
                    <a:pt x="24530" y="808621"/>
                    <a:pt x="42452" y="888403"/>
                    <a:pt x="35014" y="1019045"/>
                  </a:cubicBezTo>
                  <a:cubicBezTo>
                    <a:pt x="27575" y="1149681"/>
                    <a:pt x="0" y="1148510"/>
                    <a:pt x="0" y="1148510"/>
                  </a:cubicBezTo>
                </a:path>
              </a:pathLst>
            </a:custGeom>
            <a:solidFill>
              <a:srgbClr val="FFCD55"/>
            </a:solidFill>
            <a:ln w="5300" cap="flat">
              <a:solidFill>
                <a:srgbClr val="FFCD55"/>
              </a:solidFill>
              <a:round/>
            </a:ln>
          </p:spPr>
        </p:sp>
        <p:sp>
          <p:nvSpPr>
            <p:cNvPr id="149" name="Summary"/>
            <p:cNvSpPr/>
            <p:nvPr/>
          </p:nvSpPr>
          <p:spPr>
            <a:xfrm>
              <a:off x="1803488" y="1142191"/>
              <a:ext cx="45719" cy="1533685"/>
            </a:xfrm>
            <a:custGeom>
              <a:avLst/>
              <a:gdLst/>
              <a:ahLst/>
              <a:cxnLst/>
              <a:rect l="0" t="0" r="0" b="0"/>
              <a:pathLst>
                <a:path w="63600" h="1660490" fill="none">
                  <a:moveTo>
                    <a:pt x="63600" y="0"/>
                  </a:moveTo>
                  <a:cubicBezTo>
                    <a:pt x="63600" y="0"/>
                    <a:pt x="35832" y="-2142"/>
                    <a:pt x="28586" y="187396"/>
                  </a:cubicBezTo>
                  <a:cubicBezTo>
                    <a:pt x="21340" y="376933"/>
                    <a:pt x="38744" y="496081"/>
                    <a:pt x="32584" y="645729"/>
                  </a:cubicBezTo>
                  <a:cubicBezTo>
                    <a:pt x="29628" y="717547"/>
                    <a:pt x="22005" y="762929"/>
                    <a:pt x="14875" y="790709"/>
                  </a:cubicBezTo>
                  <a:cubicBezTo>
                    <a:pt x="7791" y="818307"/>
                    <a:pt x="8113" y="842027"/>
                    <a:pt x="15128" y="869642"/>
                  </a:cubicBezTo>
                  <a:cubicBezTo>
                    <a:pt x="22113" y="897137"/>
                    <a:pt x="29527" y="942341"/>
                    <a:pt x="32584" y="1014978"/>
                  </a:cubicBezTo>
                  <a:cubicBezTo>
                    <a:pt x="39070" y="1169085"/>
                    <a:pt x="21148" y="1284433"/>
                    <a:pt x="28586" y="1473308"/>
                  </a:cubicBezTo>
                  <a:cubicBezTo>
                    <a:pt x="36025" y="1662184"/>
                    <a:pt x="63600" y="1660490"/>
                    <a:pt x="63600" y="1660490"/>
                  </a:cubicBezTo>
                </a:path>
              </a:pathLst>
            </a:custGeom>
            <a:solidFill>
              <a:srgbClr val="F78181"/>
            </a:solidFill>
            <a:ln w="5300" cap="flat">
              <a:solidFill>
                <a:srgbClr val="F78181"/>
              </a:solidFill>
              <a:round/>
            </a:ln>
          </p:spPr>
        </p:sp>
        <p:sp>
          <p:nvSpPr>
            <p:cNvPr id="150" name="Summary"/>
            <p:cNvSpPr/>
            <p:nvPr/>
          </p:nvSpPr>
          <p:spPr>
            <a:xfrm>
              <a:off x="7385627" y="1596799"/>
              <a:ext cx="47700" cy="1406529"/>
            </a:xfrm>
            <a:custGeom>
              <a:avLst/>
              <a:gdLst/>
              <a:ahLst/>
              <a:cxnLst/>
              <a:rect l="0" t="0" r="0" b="0"/>
              <a:pathLst>
                <a:path w="63600" h="1660490" fill="none">
                  <a:moveTo>
                    <a:pt x="0" y="0"/>
                  </a:moveTo>
                  <a:cubicBezTo>
                    <a:pt x="0" y="0"/>
                    <a:pt x="27768" y="-2142"/>
                    <a:pt x="35014" y="187396"/>
                  </a:cubicBezTo>
                  <a:cubicBezTo>
                    <a:pt x="42260" y="376933"/>
                    <a:pt x="24856" y="496081"/>
                    <a:pt x="31016" y="645730"/>
                  </a:cubicBezTo>
                  <a:cubicBezTo>
                    <a:pt x="33972" y="717548"/>
                    <a:pt x="41595" y="762929"/>
                    <a:pt x="48725" y="790709"/>
                  </a:cubicBezTo>
                  <a:cubicBezTo>
                    <a:pt x="55809" y="818307"/>
                    <a:pt x="55487" y="842027"/>
                    <a:pt x="48472" y="869642"/>
                  </a:cubicBezTo>
                  <a:cubicBezTo>
                    <a:pt x="41487" y="897137"/>
                    <a:pt x="34073" y="942341"/>
                    <a:pt x="31016" y="1014978"/>
                  </a:cubicBezTo>
                  <a:cubicBezTo>
                    <a:pt x="24530" y="1169086"/>
                    <a:pt x="42452" y="1284434"/>
                    <a:pt x="35014" y="1473313"/>
                  </a:cubicBezTo>
                  <a:cubicBezTo>
                    <a:pt x="27575" y="1662184"/>
                    <a:pt x="0" y="1660490"/>
                    <a:pt x="0" y="1660490"/>
                  </a:cubicBezTo>
                </a:path>
              </a:pathLst>
            </a:custGeom>
            <a:solidFill>
              <a:srgbClr val="5FB7F1"/>
            </a:solidFill>
            <a:ln w="5300" cap="flat">
              <a:solidFill>
                <a:srgbClr val="5FB7F1"/>
              </a:solidFill>
              <a:round/>
            </a:ln>
          </p:spPr>
        </p:sp>
        <p:sp>
          <p:nvSpPr>
            <p:cNvPr id="151" name="MMConnector"/>
            <p:cNvSpPr/>
            <p:nvPr/>
          </p:nvSpPr>
          <p:spPr>
            <a:xfrm>
              <a:off x="3969674" y="3485016"/>
              <a:ext cx="524507" cy="1149459"/>
            </a:xfrm>
            <a:custGeom>
              <a:avLst/>
              <a:gdLst/>
              <a:ahLst/>
              <a:cxnLst/>
              <a:rect l="0" t="0" r="0" b="0"/>
              <a:pathLst>
                <a:path w="699342" h="1085660" fill="none">
                  <a:moveTo>
                    <a:pt x="204433" y="-445388"/>
                  </a:moveTo>
                  <a:cubicBezTo>
                    <a:pt x="-4214" y="-87020"/>
                    <a:pt x="-17105" y="640272"/>
                    <a:pt x="-494909" y="640272"/>
                  </a:cubicBezTo>
                </a:path>
              </a:pathLst>
            </a:custGeom>
            <a:noFill/>
            <a:ln w="5300" cap="rnd">
              <a:solidFill>
                <a:srgbClr val="5FB7F1"/>
              </a:solidFill>
              <a:round/>
            </a:ln>
          </p:spPr>
        </p:sp>
        <p:sp>
          <p:nvSpPr>
            <p:cNvPr id="170" name="MMConnector"/>
            <p:cNvSpPr/>
            <p:nvPr/>
          </p:nvSpPr>
          <p:spPr>
            <a:xfrm>
              <a:off x="4712037" y="2569163"/>
              <a:ext cx="319207" cy="70248"/>
            </a:xfrm>
            <a:custGeom>
              <a:avLst/>
              <a:gdLst/>
              <a:ahLst/>
              <a:cxnLst/>
              <a:rect l="0" t="0" r="0" b="0"/>
              <a:pathLst>
                <a:path w="425609" h="82932" fill="none">
                  <a:moveTo>
                    <a:pt x="69300" y="13977"/>
                  </a:moveTo>
                  <a:cubicBezTo>
                    <a:pt x="204894" y="57351"/>
                    <a:pt x="336710" y="96909"/>
                    <a:pt x="494909" y="96909"/>
                  </a:cubicBezTo>
                </a:path>
              </a:pathLst>
            </a:custGeom>
            <a:noFill/>
            <a:ln w="5300" cap="rnd">
              <a:solidFill>
                <a:srgbClr val="5FB7F1"/>
              </a:solidFill>
              <a:round/>
            </a:ln>
          </p:spPr>
        </p:sp>
        <p:sp>
          <p:nvSpPr>
            <p:cNvPr id="177" name="MMConnector"/>
            <p:cNvSpPr/>
            <p:nvPr/>
          </p:nvSpPr>
          <p:spPr>
            <a:xfrm>
              <a:off x="4712037" y="1926551"/>
              <a:ext cx="526739" cy="955559"/>
            </a:xfrm>
            <a:custGeom>
              <a:avLst/>
              <a:gdLst/>
              <a:ahLst/>
              <a:cxnLst/>
              <a:rect l="0" t="0" r="0" b="0"/>
              <a:pathLst>
                <a:path w="702319" h="1128094" fill="none">
                  <a:moveTo>
                    <a:pt x="-207411" y="466363"/>
                  </a:moveTo>
                  <a:cubicBezTo>
                    <a:pt x="2845" y="98187"/>
                    <a:pt x="6717" y="-661732"/>
                    <a:pt x="494909" y="-661732"/>
                  </a:cubicBezTo>
                </a:path>
              </a:pathLst>
            </a:custGeom>
            <a:noFill/>
            <a:ln w="5300" cap="rnd">
              <a:solidFill>
                <a:srgbClr val="F78181"/>
              </a:solidFill>
              <a:round/>
            </a:ln>
          </p:spPr>
        </p:sp>
        <p:sp>
          <p:nvSpPr>
            <p:cNvPr id="178" name="MMConnector"/>
            <p:cNvSpPr/>
            <p:nvPr/>
          </p:nvSpPr>
          <p:spPr>
            <a:xfrm>
              <a:off x="4627071" y="3281583"/>
              <a:ext cx="546791" cy="1420070"/>
            </a:xfrm>
            <a:custGeom>
              <a:avLst/>
              <a:gdLst/>
              <a:ahLst/>
              <a:cxnLst/>
              <a:rect l="0" t="0" r="0" b="0"/>
              <a:pathLst>
                <a:path w="729054" h="1676476" fill="none">
                  <a:moveTo>
                    <a:pt x="-234146" y="-738513"/>
                  </a:moveTo>
                  <a:cubicBezTo>
                    <a:pt x="-2355" y="-255417"/>
                    <a:pt x="-116297" y="937963"/>
                    <a:pt x="494909" y="937963"/>
                  </a:cubicBezTo>
                </a:path>
              </a:pathLst>
            </a:custGeom>
            <a:noFill/>
            <a:ln w="5300" cap="rnd">
              <a:solidFill>
                <a:srgbClr val="FFCD55"/>
              </a:solidFill>
              <a:round/>
            </a:ln>
          </p:spPr>
        </p:sp>
        <p:sp>
          <p:nvSpPr>
            <p:cNvPr id="183" name="MMConnector"/>
            <p:cNvSpPr/>
            <p:nvPr/>
          </p:nvSpPr>
          <p:spPr>
            <a:xfrm>
              <a:off x="3969674" y="2615387"/>
              <a:ext cx="513732" cy="773018"/>
            </a:xfrm>
            <a:custGeom>
              <a:avLst/>
              <a:gdLst/>
              <a:ahLst/>
              <a:cxnLst/>
              <a:rect l="0" t="0" r="0" b="0"/>
              <a:pathLst>
                <a:path w="684976" h="912594" fill="none">
                  <a:moveTo>
                    <a:pt x="190067" y="360069"/>
                  </a:moveTo>
                  <a:cubicBezTo>
                    <a:pt x="-11999" y="43473"/>
                    <a:pt x="-60826" y="-552525"/>
                    <a:pt x="-494909" y="-552525"/>
                  </a:cubicBezTo>
                </a:path>
              </a:pathLst>
            </a:custGeom>
            <a:noFill/>
            <a:ln w="5300" cap="rnd">
              <a:solidFill>
                <a:srgbClr val="F78181"/>
              </a:solidFill>
              <a:round/>
            </a:ln>
          </p:spPr>
        </p:sp>
        <p:sp>
          <p:nvSpPr>
            <p:cNvPr id="184" name="MMConnector"/>
            <p:cNvSpPr/>
            <p:nvPr/>
          </p:nvSpPr>
          <p:spPr>
            <a:xfrm>
              <a:off x="2662380" y="3584451"/>
              <a:ext cx="115275" cy="1167298"/>
            </a:xfrm>
            <a:custGeom>
              <a:avLst/>
              <a:gdLst/>
              <a:ahLst/>
              <a:cxnLst/>
              <a:rect l="0" t="0" r="0" b="0"/>
              <a:pathLst>
                <a:path w="153700" h="1378064" fill="none">
                  <a:moveTo>
                    <a:pt x="76850" y="689032"/>
                  </a:moveTo>
                  <a:cubicBezTo>
                    <a:pt x="-30740" y="689032"/>
                    <a:pt x="76850" y="-689032"/>
                    <a:pt x="-76850" y="-689032"/>
                  </a:cubicBezTo>
                </a:path>
              </a:pathLst>
            </a:custGeom>
            <a:noFill/>
            <a:ln w="5300" cap="rnd">
              <a:solidFill>
                <a:srgbClr val="5FB7F1"/>
              </a:solidFill>
              <a:round/>
            </a:ln>
          </p:spPr>
        </p:sp>
        <p:sp>
          <p:nvSpPr>
            <p:cNvPr id="185" name="MMConnector"/>
            <p:cNvSpPr/>
            <p:nvPr/>
          </p:nvSpPr>
          <p:spPr>
            <a:xfrm>
              <a:off x="2662380" y="3656730"/>
              <a:ext cx="115275" cy="1022739"/>
            </a:xfrm>
            <a:custGeom>
              <a:avLst/>
              <a:gdLst/>
              <a:ahLst/>
              <a:cxnLst/>
              <a:rect l="0" t="0" r="0" b="0"/>
              <a:pathLst>
                <a:path w="153700" h="1207404" fill="none">
                  <a:moveTo>
                    <a:pt x="76850" y="603702"/>
                  </a:moveTo>
                  <a:cubicBezTo>
                    <a:pt x="-30740" y="603702"/>
                    <a:pt x="76850" y="-603702"/>
                    <a:pt x="-76850" y="-603702"/>
                  </a:cubicBezTo>
                </a:path>
              </a:pathLst>
            </a:custGeom>
            <a:noFill/>
            <a:ln w="5300" cap="rnd">
              <a:solidFill>
                <a:srgbClr val="5FB7F1"/>
              </a:solidFill>
              <a:round/>
            </a:ln>
          </p:spPr>
        </p:sp>
        <p:sp>
          <p:nvSpPr>
            <p:cNvPr id="186" name="MMConnector"/>
            <p:cNvSpPr/>
            <p:nvPr/>
          </p:nvSpPr>
          <p:spPr>
            <a:xfrm>
              <a:off x="2662380" y="3729009"/>
              <a:ext cx="115275" cy="878181"/>
            </a:xfrm>
            <a:custGeom>
              <a:avLst/>
              <a:gdLst/>
              <a:ahLst/>
              <a:cxnLst/>
              <a:rect l="0" t="0" r="0" b="0"/>
              <a:pathLst>
                <a:path w="153700" h="1036744" fill="none">
                  <a:moveTo>
                    <a:pt x="76850" y="518372"/>
                  </a:moveTo>
                  <a:cubicBezTo>
                    <a:pt x="-30740" y="518372"/>
                    <a:pt x="76850" y="-518372"/>
                    <a:pt x="-76850" y="-518372"/>
                  </a:cubicBezTo>
                </a:path>
              </a:pathLst>
            </a:custGeom>
            <a:noFill/>
            <a:ln w="5300" cap="rnd">
              <a:solidFill>
                <a:srgbClr val="5FB7F1"/>
              </a:solidFill>
              <a:round/>
            </a:ln>
          </p:spPr>
        </p:sp>
        <p:sp>
          <p:nvSpPr>
            <p:cNvPr id="187" name="MMConnector"/>
            <p:cNvSpPr/>
            <p:nvPr/>
          </p:nvSpPr>
          <p:spPr>
            <a:xfrm>
              <a:off x="2662380" y="3801289"/>
              <a:ext cx="115275" cy="733622"/>
            </a:xfrm>
            <a:custGeom>
              <a:avLst/>
              <a:gdLst/>
              <a:ahLst/>
              <a:cxnLst/>
              <a:rect l="0" t="0" r="0" b="0"/>
              <a:pathLst>
                <a:path w="153700" h="866084" fill="none">
                  <a:moveTo>
                    <a:pt x="76850" y="433042"/>
                  </a:moveTo>
                  <a:cubicBezTo>
                    <a:pt x="-30740" y="433042"/>
                    <a:pt x="76850" y="-433042"/>
                    <a:pt x="-76850" y="-433042"/>
                  </a:cubicBezTo>
                </a:path>
              </a:pathLst>
            </a:custGeom>
            <a:noFill/>
            <a:ln w="5300" cap="rnd">
              <a:solidFill>
                <a:srgbClr val="5FB7F1"/>
              </a:solidFill>
              <a:round/>
            </a:ln>
          </p:spPr>
        </p:sp>
        <p:sp>
          <p:nvSpPr>
            <p:cNvPr id="188" name="MMConnector"/>
            <p:cNvSpPr/>
            <p:nvPr/>
          </p:nvSpPr>
          <p:spPr>
            <a:xfrm>
              <a:off x="5915981" y="2169921"/>
              <a:ext cx="115275" cy="962659"/>
            </a:xfrm>
            <a:custGeom>
              <a:avLst/>
              <a:gdLst/>
              <a:ahLst/>
              <a:cxnLst/>
              <a:rect l="0" t="0" r="0" b="0"/>
              <a:pathLst>
                <a:path w="153700" h="1136476" fill="none">
                  <a:moveTo>
                    <a:pt x="-76850" y="568238"/>
                  </a:moveTo>
                  <a:cubicBezTo>
                    <a:pt x="30740" y="568238"/>
                    <a:pt x="-76850" y="-568238"/>
                    <a:pt x="76850" y="-568238"/>
                  </a:cubicBezTo>
                </a:path>
              </a:pathLst>
            </a:custGeom>
            <a:noFill/>
            <a:ln w="5300" cap="rnd">
              <a:solidFill>
                <a:srgbClr val="5FB7F1"/>
              </a:solidFill>
              <a:round/>
            </a:ln>
          </p:spPr>
        </p:sp>
        <p:sp>
          <p:nvSpPr>
            <p:cNvPr id="189" name="MMConnector"/>
            <p:cNvSpPr/>
            <p:nvPr/>
          </p:nvSpPr>
          <p:spPr>
            <a:xfrm>
              <a:off x="5915981" y="2242200"/>
              <a:ext cx="115275" cy="818101"/>
            </a:xfrm>
            <a:custGeom>
              <a:avLst/>
              <a:gdLst/>
              <a:ahLst/>
              <a:cxnLst/>
              <a:rect l="0" t="0" r="0" b="0"/>
              <a:pathLst>
                <a:path w="153700" h="965816" fill="none">
                  <a:moveTo>
                    <a:pt x="-76850" y="482908"/>
                  </a:moveTo>
                  <a:cubicBezTo>
                    <a:pt x="30740" y="482908"/>
                    <a:pt x="-76850" y="-482908"/>
                    <a:pt x="76850" y="-482908"/>
                  </a:cubicBezTo>
                </a:path>
              </a:pathLst>
            </a:custGeom>
            <a:noFill/>
            <a:ln w="5300" cap="rnd">
              <a:solidFill>
                <a:srgbClr val="5FB7F1"/>
              </a:solidFill>
              <a:round/>
            </a:ln>
          </p:spPr>
        </p:sp>
        <p:sp>
          <p:nvSpPr>
            <p:cNvPr id="190" name="MMConnector"/>
            <p:cNvSpPr/>
            <p:nvPr/>
          </p:nvSpPr>
          <p:spPr>
            <a:xfrm>
              <a:off x="5915981" y="2314479"/>
              <a:ext cx="115275" cy="673542"/>
            </a:xfrm>
            <a:custGeom>
              <a:avLst/>
              <a:gdLst/>
              <a:ahLst/>
              <a:cxnLst/>
              <a:rect l="0" t="0" r="0" b="0"/>
              <a:pathLst>
                <a:path w="153700" h="795156" fill="none">
                  <a:moveTo>
                    <a:pt x="-76850" y="397578"/>
                  </a:moveTo>
                  <a:cubicBezTo>
                    <a:pt x="30740" y="397578"/>
                    <a:pt x="-76850" y="-397578"/>
                    <a:pt x="76850" y="-397578"/>
                  </a:cubicBezTo>
                </a:path>
              </a:pathLst>
            </a:custGeom>
            <a:noFill/>
            <a:ln w="5300" cap="rnd">
              <a:solidFill>
                <a:srgbClr val="5FB7F1"/>
              </a:solidFill>
              <a:round/>
            </a:ln>
          </p:spPr>
        </p:sp>
        <p:sp>
          <p:nvSpPr>
            <p:cNvPr id="191" name="MMConnector"/>
            <p:cNvSpPr/>
            <p:nvPr/>
          </p:nvSpPr>
          <p:spPr>
            <a:xfrm>
              <a:off x="5915981" y="2386759"/>
              <a:ext cx="115275" cy="528983"/>
            </a:xfrm>
            <a:custGeom>
              <a:avLst/>
              <a:gdLst/>
              <a:ahLst/>
              <a:cxnLst/>
              <a:rect l="0" t="0" r="0" b="0"/>
              <a:pathLst>
                <a:path w="153700" h="624496" fill="none">
                  <a:moveTo>
                    <a:pt x="-76850" y="312248"/>
                  </a:moveTo>
                  <a:cubicBezTo>
                    <a:pt x="30740" y="312248"/>
                    <a:pt x="-76850" y="-312248"/>
                    <a:pt x="76850" y="-312248"/>
                  </a:cubicBezTo>
                </a:path>
              </a:pathLst>
            </a:custGeom>
            <a:noFill/>
            <a:ln w="5300" cap="rnd">
              <a:solidFill>
                <a:srgbClr val="5FB7F1"/>
              </a:solidFill>
              <a:round/>
            </a:ln>
          </p:spPr>
        </p:sp>
        <p:sp>
          <p:nvSpPr>
            <p:cNvPr id="192" name="MMConnector"/>
            <p:cNvSpPr/>
            <p:nvPr/>
          </p:nvSpPr>
          <p:spPr>
            <a:xfrm>
              <a:off x="5923931" y="1171547"/>
              <a:ext cx="115275" cy="388961"/>
            </a:xfrm>
            <a:custGeom>
              <a:avLst/>
              <a:gdLst/>
              <a:ahLst/>
              <a:cxnLst/>
              <a:rect l="0" t="0" r="0" b="0"/>
              <a:pathLst>
                <a:path w="153700" h="459192" fill="none">
                  <a:moveTo>
                    <a:pt x="-76850" y="229596"/>
                  </a:moveTo>
                  <a:cubicBezTo>
                    <a:pt x="27144" y="229596"/>
                    <a:pt x="-68458" y="-229596"/>
                    <a:pt x="76850" y="-229596"/>
                  </a:cubicBezTo>
                </a:path>
              </a:pathLst>
            </a:custGeom>
            <a:noFill/>
            <a:ln w="5300" cap="rnd">
              <a:solidFill>
                <a:srgbClr val="F78181"/>
              </a:solidFill>
              <a:round/>
            </a:ln>
          </p:spPr>
        </p:sp>
        <p:sp>
          <p:nvSpPr>
            <p:cNvPr id="193" name="MMConnector"/>
            <p:cNvSpPr/>
            <p:nvPr/>
          </p:nvSpPr>
          <p:spPr>
            <a:xfrm>
              <a:off x="5923931" y="1243826"/>
              <a:ext cx="115275" cy="244403"/>
            </a:xfrm>
            <a:custGeom>
              <a:avLst/>
              <a:gdLst/>
              <a:ahLst/>
              <a:cxnLst/>
              <a:rect l="0" t="0" r="0" b="0"/>
              <a:pathLst>
                <a:path w="153700" h="288532" fill="none">
                  <a:moveTo>
                    <a:pt x="-76850" y="144266"/>
                  </a:moveTo>
                  <a:cubicBezTo>
                    <a:pt x="15626" y="144266"/>
                    <a:pt x="-41583" y="-144266"/>
                    <a:pt x="76850" y="-144266"/>
                  </a:cubicBezTo>
                </a:path>
              </a:pathLst>
            </a:custGeom>
            <a:noFill/>
            <a:ln w="5300" cap="rnd">
              <a:solidFill>
                <a:srgbClr val="F78181"/>
              </a:solidFill>
              <a:round/>
            </a:ln>
          </p:spPr>
        </p:sp>
        <p:sp>
          <p:nvSpPr>
            <p:cNvPr id="194" name="MMConnector"/>
            <p:cNvSpPr/>
            <p:nvPr/>
          </p:nvSpPr>
          <p:spPr>
            <a:xfrm>
              <a:off x="5923931" y="1316106"/>
              <a:ext cx="115275" cy="99844"/>
            </a:xfrm>
            <a:custGeom>
              <a:avLst/>
              <a:gdLst/>
              <a:ahLst/>
              <a:cxnLst/>
              <a:rect l="0" t="0" r="0" b="0"/>
              <a:pathLst>
                <a:path w="153700" h="117872" fill="none">
                  <a:moveTo>
                    <a:pt x="-76850" y="58936"/>
                  </a:moveTo>
                  <a:cubicBezTo>
                    <a:pt x="-1693" y="58936"/>
                    <a:pt x="-1174" y="-58936"/>
                    <a:pt x="76850" y="-58936"/>
                  </a:cubicBezTo>
                </a:path>
              </a:pathLst>
            </a:custGeom>
            <a:noFill/>
            <a:ln w="5300" cap="rnd">
              <a:solidFill>
                <a:srgbClr val="F78181"/>
              </a:solidFill>
              <a:round/>
            </a:ln>
          </p:spPr>
        </p:sp>
        <p:sp>
          <p:nvSpPr>
            <p:cNvPr id="195" name="MMConnector"/>
            <p:cNvSpPr/>
            <p:nvPr/>
          </p:nvSpPr>
          <p:spPr>
            <a:xfrm>
              <a:off x="5923931" y="1099268"/>
              <a:ext cx="115275" cy="533520"/>
            </a:xfrm>
            <a:custGeom>
              <a:avLst/>
              <a:gdLst/>
              <a:ahLst/>
              <a:cxnLst/>
              <a:rect l="0" t="0" r="0" b="0"/>
              <a:pathLst>
                <a:path w="153700" h="629852" fill="none">
                  <a:moveTo>
                    <a:pt x="-76850" y="314926"/>
                  </a:moveTo>
                  <a:cubicBezTo>
                    <a:pt x="30740" y="314926"/>
                    <a:pt x="-76850" y="-314926"/>
                    <a:pt x="76850" y="-314926"/>
                  </a:cubicBezTo>
                </a:path>
              </a:pathLst>
            </a:custGeom>
            <a:noFill/>
            <a:ln w="5300" cap="rnd">
              <a:solidFill>
                <a:srgbClr val="F78181"/>
              </a:solidFill>
              <a:round/>
            </a:ln>
          </p:spPr>
        </p:sp>
        <p:sp>
          <p:nvSpPr>
            <p:cNvPr id="196" name="MMConnector"/>
            <p:cNvSpPr/>
            <p:nvPr/>
          </p:nvSpPr>
          <p:spPr>
            <a:xfrm>
              <a:off x="5934365" y="3736000"/>
              <a:ext cx="115275" cy="680181"/>
            </a:xfrm>
            <a:custGeom>
              <a:avLst/>
              <a:gdLst/>
              <a:ahLst/>
              <a:cxnLst/>
              <a:rect l="0" t="0" r="0" b="0"/>
              <a:pathLst>
                <a:path w="153700" h="802994" fill="none">
                  <a:moveTo>
                    <a:pt x="-76850" y="401497"/>
                  </a:moveTo>
                  <a:cubicBezTo>
                    <a:pt x="30740" y="401497"/>
                    <a:pt x="-76850" y="-401497"/>
                    <a:pt x="76850" y="-401497"/>
                  </a:cubicBezTo>
                </a:path>
              </a:pathLst>
            </a:custGeom>
            <a:noFill/>
            <a:ln w="5300" cap="rnd">
              <a:solidFill>
                <a:srgbClr val="FFCD55"/>
              </a:solidFill>
              <a:round/>
            </a:ln>
          </p:spPr>
        </p:sp>
        <p:sp>
          <p:nvSpPr>
            <p:cNvPr id="197" name="MMConnector"/>
            <p:cNvSpPr/>
            <p:nvPr/>
          </p:nvSpPr>
          <p:spPr>
            <a:xfrm>
              <a:off x="5934365" y="3808279"/>
              <a:ext cx="115275" cy="535622"/>
            </a:xfrm>
            <a:custGeom>
              <a:avLst/>
              <a:gdLst/>
              <a:ahLst/>
              <a:cxnLst/>
              <a:rect l="0" t="0" r="0" b="0"/>
              <a:pathLst>
                <a:path w="153700" h="632334" fill="none">
                  <a:moveTo>
                    <a:pt x="-76850" y="316167"/>
                  </a:moveTo>
                  <a:cubicBezTo>
                    <a:pt x="30740" y="316167"/>
                    <a:pt x="-76850" y="-316167"/>
                    <a:pt x="76850" y="-316167"/>
                  </a:cubicBezTo>
                </a:path>
              </a:pathLst>
            </a:custGeom>
            <a:noFill/>
            <a:ln w="5300" cap="rnd">
              <a:solidFill>
                <a:srgbClr val="FFCD55"/>
              </a:solidFill>
              <a:round/>
            </a:ln>
          </p:spPr>
        </p:sp>
        <p:sp>
          <p:nvSpPr>
            <p:cNvPr id="198" name="MMConnector"/>
            <p:cNvSpPr/>
            <p:nvPr/>
          </p:nvSpPr>
          <p:spPr>
            <a:xfrm>
              <a:off x="5934365" y="3880559"/>
              <a:ext cx="115275" cy="391064"/>
            </a:xfrm>
            <a:custGeom>
              <a:avLst/>
              <a:gdLst/>
              <a:ahLst/>
              <a:cxnLst/>
              <a:rect l="0" t="0" r="0" b="0"/>
              <a:pathLst>
                <a:path w="153700" h="461674" fill="none">
                  <a:moveTo>
                    <a:pt x="-76850" y="230837"/>
                  </a:moveTo>
                  <a:cubicBezTo>
                    <a:pt x="27256" y="230837"/>
                    <a:pt x="-68720" y="-230837"/>
                    <a:pt x="76850" y="-230837"/>
                  </a:cubicBezTo>
                </a:path>
              </a:pathLst>
            </a:custGeom>
            <a:noFill/>
            <a:ln w="5300" cap="rnd">
              <a:solidFill>
                <a:srgbClr val="FFCD55"/>
              </a:solidFill>
              <a:round/>
            </a:ln>
          </p:spPr>
        </p:sp>
        <p:sp>
          <p:nvSpPr>
            <p:cNvPr id="199" name="MMConnector"/>
            <p:cNvSpPr/>
            <p:nvPr/>
          </p:nvSpPr>
          <p:spPr>
            <a:xfrm>
              <a:off x="5934365" y="3952838"/>
              <a:ext cx="115275" cy="246505"/>
            </a:xfrm>
            <a:custGeom>
              <a:avLst/>
              <a:gdLst/>
              <a:ahLst/>
              <a:cxnLst/>
              <a:rect l="0" t="0" r="0" b="0"/>
              <a:pathLst>
                <a:path w="153700" h="291014" fill="none">
                  <a:moveTo>
                    <a:pt x="-76850" y="145507"/>
                  </a:moveTo>
                  <a:cubicBezTo>
                    <a:pt x="15842" y="145507"/>
                    <a:pt x="-42087" y="-145507"/>
                    <a:pt x="76850" y="-145507"/>
                  </a:cubicBezTo>
                </a:path>
              </a:pathLst>
            </a:custGeom>
            <a:noFill/>
            <a:ln w="5300" cap="rnd">
              <a:solidFill>
                <a:srgbClr val="FFCD55"/>
              </a:solidFill>
              <a:round/>
            </a:ln>
          </p:spPr>
        </p:sp>
        <p:sp>
          <p:nvSpPr>
            <p:cNvPr id="200" name="MMConnector"/>
            <p:cNvSpPr/>
            <p:nvPr/>
          </p:nvSpPr>
          <p:spPr>
            <a:xfrm>
              <a:off x="2853180" y="1697529"/>
              <a:ext cx="115275" cy="899675"/>
            </a:xfrm>
            <a:custGeom>
              <a:avLst/>
              <a:gdLst/>
              <a:ahLst/>
              <a:cxnLst/>
              <a:rect l="0" t="0" r="0" b="0"/>
              <a:pathLst>
                <a:path w="153700" h="1062120" fill="none">
                  <a:moveTo>
                    <a:pt x="76850" y="531060"/>
                  </a:moveTo>
                  <a:cubicBezTo>
                    <a:pt x="-30740" y="531060"/>
                    <a:pt x="76850" y="-531060"/>
                    <a:pt x="-76850" y="-531060"/>
                  </a:cubicBezTo>
                </a:path>
              </a:pathLst>
            </a:custGeom>
            <a:noFill/>
            <a:ln w="5300" cap="rnd">
              <a:solidFill>
                <a:srgbClr val="F78181"/>
              </a:solidFill>
              <a:round/>
            </a:ln>
          </p:spPr>
        </p:sp>
        <p:sp>
          <p:nvSpPr>
            <p:cNvPr id="201" name="MMConnector"/>
            <p:cNvSpPr/>
            <p:nvPr/>
          </p:nvSpPr>
          <p:spPr>
            <a:xfrm>
              <a:off x="2853180" y="1769809"/>
              <a:ext cx="115275" cy="755117"/>
            </a:xfrm>
            <a:custGeom>
              <a:avLst/>
              <a:gdLst/>
              <a:ahLst/>
              <a:cxnLst/>
              <a:rect l="0" t="0" r="0" b="0"/>
              <a:pathLst>
                <a:path w="153700" h="891460" fill="none">
                  <a:moveTo>
                    <a:pt x="76850" y="445730"/>
                  </a:moveTo>
                  <a:cubicBezTo>
                    <a:pt x="-30740" y="445730"/>
                    <a:pt x="76850" y="-445730"/>
                    <a:pt x="-76850" y="-445730"/>
                  </a:cubicBezTo>
                </a:path>
              </a:pathLst>
            </a:custGeom>
            <a:noFill/>
            <a:ln w="5300" cap="rnd">
              <a:solidFill>
                <a:srgbClr val="F78181"/>
              </a:solidFill>
              <a:round/>
            </a:ln>
          </p:spPr>
        </p:sp>
        <p:sp>
          <p:nvSpPr>
            <p:cNvPr id="202" name="MMConnector"/>
            <p:cNvSpPr/>
            <p:nvPr/>
          </p:nvSpPr>
          <p:spPr>
            <a:xfrm>
              <a:off x="2853180" y="1842088"/>
              <a:ext cx="115275" cy="610558"/>
            </a:xfrm>
            <a:custGeom>
              <a:avLst/>
              <a:gdLst/>
              <a:ahLst/>
              <a:cxnLst/>
              <a:rect l="0" t="0" r="0" b="0"/>
              <a:pathLst>
                <a:path w="153700" h="720800" fill="none">
                  <a:moveTo>
                    <a:pt x="76850" y="360400"/>
                  </a:moveTo>
                  <a:cubicBezTo>
                    <a:pt x="-30740" y="360400"/>
                    <a:pt x="76850" y="-360400"/>
                    <a:pt x="-76850" y="-360400"/>
                  </a:cubicBezTo>
                </a:path>
              </a:pathLst>
            </a:custGeom>
            <a:noFill/>
            <a:ln w="5300" cap="rnd">
              <a:solidFill>
                <a:srgbClr val="F78181"/>
              </a:solidFill>
              <a:round/>
            </a:ln>
          </p:spPr>
        </p:sp>
        <p:sp>
          <p:nvSpPr>
            <p:cNvPr id="203" name="MMConnector"/>
            <p:cNvSpPr/>
            <p:nvPr/>
          </p:nvSpPr>
          <p:spPr>
            <a:xfrm>
              <a:off x="2853180" y="1914367"/>
              <a:ext cx="115275" cy="466000"/>
            </a:xfrm>
            <a:custGeom>
              <a:avLst/>
              <a:gdLst/>
              <a:ahLst/>
              <a:cxnLst/>
              <a:rect l="0" t="0" r="0" b="0"/>
              <a:pathLst>
                <a:path w="153700" h="550140" fill="none">
                  <a:moveTo>
                    <a:pt x="76850" y="275070"/>
                  </a:moveTo>
                  <a:cubicBezTo>
                    <a:pt x="-30112" y="275070"/>
                    <a:pt x="75385" y="-275070"/>
                    <a:pt x="-76850" y="-275070"/>
                  </a:cubicBezTo>
                </a:path>
              </a:pathLst>
            </a:custGeom>
            <a:noFill/>
            <a:ln w="5300" cap="rnd">
              <a:solidFill>
                <a:srgbClr val="F78181"/>
              </a:solidFill>
              <a:round/>
            </a:ln>
          </p:spPr>
        </p:sp>
        <p:sp>
          <p:nvSpPr>
            <p:cNvPr id="205" name="MMConnector"/>
            <p:cNvSpPr/>
            <p:nvPr/>
          </p:nvSpPr>
          <p:spPr>
            <a:xfrm>
              <a:off x="2662380" y="3512171"/>
              <a:ext cx="115275" cy="1311856"/>
            </a:xfrm>
            <a:custGeom>
              <a:avLst/>
              <a:gdLst/>
              <a:ahLst/>
              <a:cxnLst/>
              <a:rect l="0" t="0" r="0" b="0"/>
              <a:pathLst>
                <a:path w="153700" h="1548724" fill="none">
                  <a:moveTo>
                    <a:pt x="76850" y="774362"/>
                  </a:moveTo>
                  <a:cubicBezTo>
                    <a:pt x="-30740" y="774362"/>
                    <a:pt x="76850" y="-774362"/>
                    <a:pt x="-76850" y="-774362"/>
                  </a:cubicBezTo>
                </a:path>
              </a:pathLst>
            </a:custGeom>
            <a:noFill/>
            <a:ln w="5300" cap="rnd">
              <a:solidFill>
                <a:srgbClr val="5FB7F1"/>
              </a:solidFill>
              <a:round/>
            </a:ln>
          </p:spPr>
        </p:sp>
        <p:sp>
          <p:nvSpPr>
            <p:cNvPr id="206" name="MMConnector"/>
            <p:cNvSpPr/>
            <p:nvPr/>
          </p:nvSpPr>
          <p:spPr>
            <a:xfrm>
              <a:off x="2853180" y="1986647"/>
              <a:ext cx="115275" cy="321441"/>
            </a:xfrm>
            <a:custGeom>
              <a:avLst/>
              <a:gdLst/>
              <a:ahLst/>
              <a:cxnLst/>
              <a:rect l="0" t="0" r="0" b="0"/>
              <a:pathLst>
                <a:path w="153700" h="379480" fill="none">
                  <a:moveTo>
                    <a:pt x="76850" y="189740"/>
                  </a:moveTo>
                  <a:cubicBezTo>
                    <a:pt x="-22654" y="189740"/>
                    <a:pt x="57983" y="-189740"/>
                    <a:pt x="-76850" y="-189740"/>
                  </a:cubicBezTo>
                </a:path>
              </a:pathLst>
            </a:custGeom>
            <a:noFill/>
            <a:ln w="5300" cap="rnd">
              <a:solidFill>
                <a:srgbClr val="F78181"/>
              </a:solidFill>
              <a:round/>
            </a:ln>
          </p:spPr>
        </p:sp>
        <p:sp>
          <p:nvSpPr>
            <p:cNvPr id="207" name="MMConnector"/>
            <p:cNvSpPr/>
            <p:nvPr/>
          </p:nvSpPr>
          <p:spPr>
            <a:xfrm>
              <a:off x="2853180" y="2058926"/>
              <a:ext cx="115275" cy="176882"/>
            </a:xfrm>
            <a:custGeom>
              <a:avLst/>
              <a:gdLst/>
              <a:ahLst/>
              <a:cxnLst/>
              <a:rect l="0" t="0" r="0" b="0"/>
              <a:pathLst>
                <a:path w="153700" h="208820" fill="none">
                  <a:moveTo>
                    <a:pt x="76850" y="104410"/>
                  </a:moveTo>
                  <a:cubicBezTo>
                    <a:pt x="-8080" y="104410"/>
                    <a:pt x="23978" y="-104410"/>
                    <a:pt x="-76850" y="-104410"/>
                  </a:cubicBezTo>
                </a:path>
              </a:pathLst>
            </a:custGeom>
            <a:noFill/>
            <a:ln w="5300" cap="rnd">
              <a:solidFill>
                <a:srgbClr val="F78181"/>
              </a:solidFill>
              <a:round/>
            </a:ln>
          </p:spPr>
        </p:sp>
        <p:sp>
          <p:nvSpPr>
            <p:cNvPr id="210" name="MMConnector"/>
            <p:cNvSpPr/>
            <p:nvPr/>
          </p:nvSpPr>
          <p:spPr>
            <a:xfrm>
              <a:off x="2853180" y="2131205"/>
              <a:ext cx="115275" cy="32324"/>
            </a:xfrm>
            <a:custGeom>
              <a:avLst/>
              <a:gdLst/>
              <a:ahLst/>
              <a:cxnLst/>
              <a:rect l="0" t="0" r="0" b="0"/>
              <a:pathLst>
                <a:path w="153700" h="38160" fill="none">
                  <a:moveTo>
                    <a:pt x="76850" y="19080"/>
                  </a:moveTo>
                  <a:cubicBezTo>
                    <a:pt x="10882" y="19080"/>
                    <a:pt x="-20267" y="-19080"/>
                    <a:pt x="-76850" y="-19080"/>
                  </a:cubicBezTo>
                </a:path>
              </a:pathLst>
            </a:custGeom>
            <a:noFill/>
            <a:ln w="5300" cap="rnd">
              <a:solidFill>
                <a:srgbClr val="F78181"/>
              </a:solidFill>
              <a:round/>
            </a:ln>
          </p:spPr>
        </p:sp>
        <p:sp>
          <p:nvSpPr>
            <p:cNvPr id="211" name="MMConnector"/>
            <p:cNvSpPr/>
            <p:nvPr/>
          </p:nvSpPr>
          <p:spPr>
            <a:xfrm>
              <a:off x="2853180" y="2203485"/>
              <a:ext cx="115275" cy="112235"/>
            </a:xfrm>
            <a:custGeom>
              <a:avLst/>
              <a:gdLst/>
              <a:ahLst/>
              <a:cxnLst/>
              <a:rect l="0" t="0" r="0" b="0"/>
              <a:pathLst>
                <a:path w="153700" h="132500" fill="none">
                  <a:moveTo>
                    <a:pt x="76850" y="-66250"/>
                  </a:moveTo>
                  <a:cubicBezTo>
                    <a:pt x="57" y="-66250"/>
                    <a:pt x="4991" y="66250"/>
                    <a:pt x="-76850" y="66250"/>
                  </a:cubicBezTo>
                </a:path>
              </a:pathLst>
            </a:custGeom>
            <a:noFill/>
            <a:ln w="5300" cap="rnd">
              <a:solidFill>
                <a:srgbClr val="F78181"/>
              </a:solidFill>
              <a:round/>
            </a:ln>
          </p:spPr>
        </p:sp>
        <p:sp>
          <p:nvSpPr>
            <p:cNvPr id="247" name="MMConnector"/>
            <p:cNvSpPr/>
            <p:nvPr/>
          </p:nvSpPr>
          <p:spPr>
            <a:xfrm>
              <a:off x="2853180" y="2275764"/>
              <a:ext cx="115275" cy="256794"/>
            </a:xfrm>
            <a:custGeom>
              <a:avLst/>
              <a:gdLst/>
              <a:ahLst/>
              <a:cxnLst/>
              <a:rect l="0" t="0" r="0" b="0"/>
              <a:pathLst>
                <a:path w="153700" h="303160" fill="none">
                  <a:moveTo>
                    <a:pt x="76850" y="-151580"/>
                  </a:moveTo>
                  <a:cubicBezTo>
                    <a:pt x="-16880" y="-151580"/>
                    <a:pt x="44509" y="151580"/>
                    <a:pt x="-76850" y="151580"/>
                  </a:cubicBezTo>
                </a:path>
              </a:pathLst>
            </a:custGeom>
            <a:noFill/>
            <a:ln w="5300" cap="rnd">
              <a:solidFill>
                <a:srgbClr val="F78181"/>
              </a:solidFill>
              <a:round/>
            </a:ln>
          </p:spPr>
        </p:sp>
        <p:sp>
          <p:nvSpPr>
            <p:cNvPr id="248" name="MMConnector"/>
            <p:cNvSpPr/>
            <p:nvPr/>
          </p:nvSpPr>
          <p:spPr>
            <a:xfrm>
              <a:off x="2662380" y="3873568"/>
              <a:ext cx="115275" cy="589063"/>
            </a:xfrm>
            <a:custGeom>
              <a:avLst/>
              <a:gdLst/>
              <a:ahLst/>
              <a:cxnLst/>
              <a:rect l="0" t="0" r="0" b="0"/>
              <a:pathLst>
                <a:path w="153700" h="695424" fill="none">
                  <a:moveTo>
                    <a:pt x="76850" y="347712"/>
                  </a:moveTo>
                  <a:cubicBezTo>
                    <a:pt x="-30740" y="347712"/>
                    <a:pt x="76850" y="-347712"/>
                    <a:pt x="-76850" y="-347712"/>
                  </a:cubicBezTo>
                </a:path>
              </a:pathLst>
            </a:custGeom>
            <a:noFill/>
            <a:ln w="5300" cap="rnd">
              <a:solidFill>
                <a:srgbClr val="5FB7F1"/>
              </a:solidFill>
              <a:round/>
            </a:ln>
          </p:spPr>
        </p:sp>
        <p:sp>
          <p:nvSpPr>
            <p:cNvPr id="273" name="MMConnector"/>
            <p:cNvSpPr/>
            <p:nvPr/>
          </p:nvSpPr>
          <p:spPr>
            <a:xfrm>
              <a:off x="2662380" y="3945847"/>
              <a:ext cx="115275" cy="444505"/>
            </a:xfrm>
            <a:custGeom>
              <a:avLst/>
              <a:gdLst/>
              <a:ahLst/>
              <a:cxnLst/>
              <a:rect l="0" t="0" r="0" b="0"/>
              <a:pathLst>
                <a:path w="153700" h="524764" fill="none">
                  <a:moveTo>
                    <a:pt x="76850" y="262382"/>
                  </a:moveTo>
                  <a:cubicBezTo>
                    <a:pt x="-29525" y="262382"/>
                    <a:pt x="74016" y="-262382"/>
                    <a:pt x="-76850" y="-262382"/>
                  </a:cubicBezTo>
                </a:path>
              </a:pathLst>
            </a:custGeom>
            <a:noFill/>
            <a:ln w="5300" cap="rnd">
              <a:solidFill>
                <a:srgbClr val="5FB7F1"/>
              </a:solidFill>
              <a:round/>
            </a:ln>
          </p:spPr>
        </p:sp>
        <p:sp>
          <p:nvSpPr>
            <p:cNvPr id="274" name="MMConnector"/>
            <p:cNvSpPr/>
            <p:nvPr/>
          </p:nvSpPr>
          <p:spPr>
            <a:xfrm>
              <a:off x="2662380" y="4018126"/>
              <a:ext cx="115275" cy="299946"/>
            </a:xfrm>
            <a:custGeom>
              <a:avLst/>
              <a:gdLst/>
              <a:ahLst/>
              <a:cxnLst/>
              <a:rect l="0" t="0" r="0" b="0"/>
              <a:pathLst>
                <a:path w="153700" h="354104" fill="none">
                  <a:moveTo>
                    <a:pt x="76850" y="177052"/>
                  </a:moveTo>
                  <a:cubicBezTo>
                    <a:pt x="-20884" y="177052"/>
                    <a:pt x="53853" y="-177052"/>
                    <a:pt x="-76850" y="-177052"/>
                  </a:cubicBezTo>
                </a:path>
              </a:pathLst>
            </a:custGeom>
            <a:noFill/>
            <a:ln w="5300" cap="rnd">
              <a:solidFill>
                <a:srgbClr val="5FB7F1"/>
              </a:solidFill>
              <a:round/>
            </a:ln>
          </p:spPr>
        </p:sp>
        <p:sp>
          <p:nvSpPr>
            <p:cNvPr id="275" name="MMConnector"/>
            <p:cNvSpPr/>
            <p:nvPr/>
          </p:nvSpPr>
          <p:spPr>
            <a:xfrm>
              <a:off x="2662380" y="4090406"/>
              <a:ext cx="115275" cy="155387"/>
            </a:xfrm>
            <a:custGeom>
              <a:avLst/>
              <a:gdLst/>
              <a:ahLst/>
              <a:cxnLst/>
              <a:rect l="0" t="0" r="0" b="0"/>
              <a:pathLst>
                <a:path w="153700" h="183444" fill="none">
                  <a:moveTo>
                    <a:pt x="76850" y="91722"/>
                  </a:moveTo>
                  <a:cubicBezTo>
                    <a:pt x="-5459" y="91722"/>
                    <a:pt x="17861" y="-91722"/>
                    <a:pt x="-76850" y="-91722"/>
                  </a:cubicBezTo>
                </a:path>
              </a:pathLst>
            </a:custGeom>
            <a:noFill/>
            <a:ln w="5300" cap="rnd">
              <a:solidFill>
                <a:srgbClr val="5FB7F1"/>
              </a:solidFill>
              <a:round/>
            </a:ln>
          </p:spPr>
        </p:sp>
        <p:sp>
          <p:nvSpPr>
            <p:cNvPr id="276" name="MMConnector"/>
            <p:cNvSpPr/>
            <p:nvPr/>
          </p:nvSpPr>
          <p:spPr>
            <a:xfrm>
              <a:off x="2662380" y="4162685"/>
              <a:ext cx="115275" cy="10829"/>
            </a:xfrm>
            <a:custGeom>
              <a:avLst/>
              <a:gdLst/>
              <a:ahLst/>
              <a:cxnLst/>
              <a:rect l="0" t="0" r="0" b="0"/>
              <a:pathLst>
                <a:path w="153700" h="12784" fill="none">
                  <a:moveTo>
                    <a:pt x="76850" y="6392"/>
                  </a:moveTo>
                  <a:cubicBezTo>
                    <a:pt x="15370" y="6392"/>
                    <a:pt x="-30740" y="-6392"/>
                    <a:pt x="-76850" y="-6392"/>
                  </a:cubicBezTo>
                </a:path>
              </a:pathLst>
            </a:custGeom>
            <a:noFill/>
            <a:ln w="5300" cap="rnd">
              <a:solidFill>
                <a:srgbClr val="5FB7F1"/>
              </a:solidFill>
              <a:round/>
            </a:ln>
          </p:spPr>
        </p:sp>
        <p:sp>
          <p:nvSpPr>
            <p:cNvPr id="277" name="MMConnector"/>
            <p:cNvSpPr/>
            <p:nvPr/>
          </p:nvSpPr>
          <p:spPr>
            <a:xfrm>
              <a:off x="2662380" y="4234964"/>
              <a:ext cx="115275" cy="133730"/>
            </a:xfrm>
            <a:custGeom>
              <a:avLst/>
              <a:gdLst/>
              <a:ahLst/>
              <a:cxnLst/>
              <a:rect l="0" t="0" r="0" b="0"/>
              <a:pathLst>
                <a:path w="153700" h="157876" fill="none">
                  <a:moveTo>
                    <a:pt x="76850" y="-78938"/>
                  </a:moveTo>
                  <a:cubicBezTo>
                    <a:pt x="-2729" y="-78938"/>
                    <a:pt x="11491" y="78938"/>
                    <a:pt x="-76850" y="78938"/>
                  </a:cubicBezTo>
                </a:path>
              </a:pathLst>
            </a:custGeom>
            <a:noFill/>
            <a:ln w="5300" cap="rnd">
              <a:solidFill>
                <a:srgbClr val="5FB7F1"/>
              </a:solidFill>
              <a:round/>
            </a:ln>
          </p:spPr>
        </p:sp>
        <p:sp>
          <p:nvSpPr>
            <p:cNvPr id="278" name="MMConnector"/>
            <p:cNvSpPr/>
            <p:nvPr/>
          </p:nvSpPr>
          <p:spPr>
            <a:xfrm>
              <a:off x="2662380" y="4307244"/>
              <a:ext cx="115275" cy="278288"/>
            </a:xfrm>
            <a:custGeom>
              <a:avLst/>
              <a:gdLst/>
              <a:ahLst/>
              <a:cxnLst/>
              <a:rect l="0" t="0" r="0" b="0"/>
              <a:pathLst>
                <a:path w="153700" h="328536" fill="none">
                  <a:moveTo>
                    <a:pt x="76850" y="-164268"/>
                  </a:moveTo>
                  <a:cubicBezTo>
                    <a:pt x="-18947" y="-164268"/>
                    <a:pt x="49333" y="164268"/>
                    <a:pt x="-76850" y="164268"/>
                  </a:cubicBezTo>
                </a:path>
              </a:pathLst>
            </a:custGeom>
            <a:noFill/>
            <a:ln w="5300" cap="rnd">
              <a:solidFill>
                <a:srgbClr val="5FB7F1"/>
              </a:solidFill>
              <a:round/>
            </a:ln>
          </p:spPr>
        </p:sp>
        <p:sp>
          <p:nvSpPr>
            <p:cNvPr id="279" name="MMConnector"/>
            <p:cNvSpPr/>
            <p:nvPr/>
          </p:nvSpPr>
          <p:spPr>
            <a:xfrm>
              <a:off x="2662380" y="4379523"/>
              <a:ext cx="115275" cy="422847"/>
            </a:xfrm>
            <a:custGeom>
              <a:avLst/>
              <a:gdLst/>
              <a:ahLst/>
              <a:cxnLst/>
              <a:rect l="0" t="0" r="0" b="0"/>
              <a:pathLst>
                <a:path w="153700" h="499196" fill="none">
                  <a:moveTo>
                    <a:pt x="76850" y="-249598"/>
                  </a:moveTo>
                  <a:cubicBezTo>
                    <a:pt x="-28743" y="-249598"/>
                    <a:pt x="72191" y="249598"/>
                    <a:pt x="-76850" y="249598"/>
                  </a:cubicBezTo>
                </a:path>
              </a:pathLst>
            </a:custGeom>
            <a:noFill/>
            <a:ln w="5300" cap="rnd">
              <a:solidFill>
                <a:srgbClr val="5FB7F1"/>
              </a:solidFill>
              <a:round/>
            </a:ln>
          </p:spPr>
        </p:sp>
        <p:sp>
          <p:nvSpPr>
            <p:cNvPr id="280" name="MMConnector"/>
            <p:cNvSpPr/>
            <p:nvPr/>
          </p:nvSpPr>
          <p:spPr>
            <a:xfrm>
              <a:off x="2662380" y="4451802"/>
              <a:ext cx="115275" cy="567406"/>
            </a:xfrm>
            <a:custGeom>
              <a:avLst/>
              <a:gdLst/>
              <a:ahLst/>
              <a:cxnLst/>
              <a:rect l="0" t="0" r="0" b="0"/>
              <a:pathLst>
                <a:path w="153700" h="669856" fill="none">
                  <a:moveTo>
                    <a:pt x="76850" y="-334928"/>
                  </a:moveTo>
                  <a:cubicBezTo>
                    <a:pt x="-30740" y="-334928"/>
                    <a:pt x="76850" y="334928"/>
                    <a:pt x="-76850" y="334928"/>
                  </a:cubicBezTo>
                </a:path>
              </a:pathLst>
            </a:custGeom>
            <a:noFill/>
            <a:ln w="5300" cap="rnd">
              <a:solidFill>
                <a:srgbClr val="5FB7F1"/>
              </a:solidFill>
              <a:round/>
            </a:ln>
          </p:spPr>
        </p:sp>
        <p:sp>
          <p:nvSpPr>
            <p:cNvPr id="281" name="MMConnector"/>
            <p:cNvSpPr/>
            <p:nvPr/>
          </p:nvSpPr>
          <p:spPr>
            <a:xfrm>
              <a:off x="2662380" y="4524082"/>
              <a:ext cx="115275" cy="711964"/>
            </a:xfrm>
            <a:custGeom>
              <a:avLst/>
              <a:gdLst/>
              <a:ahLst/>
              <a:cxnLst/>
              <a:rect l="0" t="0" r="0" b="0"/>
              <a:pathLst>
                <a:path w="153700" h="840516" fill="none">
                  <a:moveTo>
                    <a:pt x="76850" y="-420258"/>
                  </a:moveTo>
                  <a:cubicBezTo>
                    <a:pt x="-30740" y="-420258"/>
                    <a:pt x="76850" y="420258"/>
                    <a:pt x="-76850" y="420258"/>
                  </a:cubicBezTo>
                </a:path>
              </a:pathLst>
            </a:custGeom>
            <a:noFill/>
            <a:ln w="5300" cap="rnd">
              <a:solidFill>
                <a:srgbClr val="5FB7F1"/>
              </a:solidFill>
              <a:round/>
            </a:ln>
          </p:spPr>
        </p:sp>
        <p:sp>
          <p:nvSpPr>
            <p:cNvPr id="282" name="MMConnector"/>
            <p:cNvSpPr/>
            <p:nvPr/>
          </p:nvSpPr>
          <p:spPr>
            <a:xfrm>
              <a:off x="5934365" y="4025117"/>
              <a:ext cx="115275" cy="101947"/>
            </a:xfrm>
            <a:custGeom>
              <a:avLst/>
              <a:gdLst/>
              <a:ahLst/>
              <a:cxnLst/>
              <a:rect l="0" t="0" r="0" b="0"/>
              <a:pathLst>
                <a:path w="153700" h="120354" fill="none">
                  <a:moveTo>
                    <a:pt x="-76850" y="60177"/>
                  </a:moveTo>
                  <a:cubicBezTo>
                    <a:pt x="-1413" y="60177"/>
                    <a:pt x="-1825" y="-60177"/>
                    <a:pt x="76850" y="-60177"/>
                  </a:cubicBezTo>
                </a:path>
              </a:pathLst>
            </a:custGeom>
            <a:noFill/>
            <a:ln w="5300" cap="rnd">
              <a:solidFill>
                <a:srgbClr val="FFCD55"/>
              </a:solidFill>
              <a:round/>
            </a:ln>
          </p:spPr>
        </p:sp>
        <p:sp>
          <p:nvSpPr>
            <p:cNvPr id="283" name="MMConnector"/>
            <p:cNvSpPr/>
            <p:nvPr/>
          </p:nvSpPr>
          <p:spPr>
            <a:xfrm>
              <a:off x="5934365" y="4097397"/>
              <a:ext cx="115275" cy="42612"/>
            </a:xfrm>
            <a:custGeom>
              <a:avLst/>
              <a:gdLst/>
              <a:ahLst/>
              <a:cxnLst/>
              <a:rect l="0" t="0" r="0" b="0"/>
              <a:pathLst>
                <a:path w="153700" h="50306" fill="none">
                  <a:moveTo>
                    <a:pt x="-76850" y="-25153"/>
                  </a:moveTo>
                  <a:cubicBezTo>
                    <a:pt x="-9460" y="-25153"/>
                    <a:pt x="16950" y="25153"/>
                    <a:pt x="76850" y="25153"/>
                  </a:cubicBezTo>
                </a:path>
              </a:pathLst>
            </a:custGeom>
            <a:noFill/>
            <a:ln w="5300" cap="rnd">
              <a:solidFill>
                <a:srgbClr val="FFCD55"/>
              </a:solidFill>
              <a:round/>
            </a:ln>
          </p:spPr>
        </p:sp>
        <p:sp>
          <p:nvSpPr>
            <p:cNvPr id="284" name="MMConnector"/>
            <p:cNvSpPr/>
            <p:nvPr/>
          </p:nvSpPr>
          <p:spPr>
            <a:xfrm>
              <a:off x="5934365" y="4169676"/>
              <a:ext cx="115275" cy="187171"/>
            </a:xfrm>
            <a:custGeom>
              <a:avLst/>
              <a:gdLst/>
              <a:ahLst/>
              <a:cxnLst/>
              <a:rect l="0" t="0" r="0" b="0"/>
              <a:pathLst>
                <a:path w="153700" h="220966" fill="none">
                  <a:moveTo>
                    <a:pt x="-76850" y="-110483"/>
                  </a:moveTo>
                  <a:cubicBezTo>
                    <a:pt x="9301" y="-110483"/>
                    <a:pt x="-26825" y="110483"/>
                    <a:pt x="76850" y="110483"/>
                  </a:cubicBezTo>
                </a:path>
              </a:pathLst>
            </a:custGeom>
            <a:noFill/>
            <a:ln w="5300" cap="rnd">
              <a:solidFill>
                <a:srgbClr val="FFCD55"/>
              </a:solidFill>
              <a:round/>
            </a:ln>
          </p:spPr>
        </p:sp>
        <p:sp>
          <p:nvSpPr>
            <p:cNvPr id="285" name="MMConnector"/>
            <p:cNvSpPr/>
            <p:nvPr/>
          </p:nvSpPr>
          <p:spPr>
            <a:xfrm>
              <a:off x="5915981" y="2459038"/>
              <a:ext cx="115275" cy="384425"/>
            </a:xfrm>
            <a:custGeom>
              <a:avLst/>
              <a:gdLst/>
              <a:ahLst/>
              <a:cxnLst/>
              <a:rect l="0" t="0" r="0" b="0"/>
              <a:pathLst>
                <a:path w="153700" h="453836" fill="none">
                  <a:moveTo>
                    <a:pt x="-76850" y="226918"/>
                  </a:moveTo>
                  <a:cubicBezTo>
                    <a:pt x="26895" y="226918"/>
                    <a:pt x="-67879" y="-226918"/>
                    <a:pt x="76850" y="-226918"/>
                  </a:cubicBezTo>
                </a:path>
              </a:pathLst>
            </a:custGeom>
            <a:noFill/>
            <a:ln w="5300" cap="rnd">
              <a:solidFill>
                <a:srgbClr val="5FB7F1"/>
              </a:solidFill>
              <a:round/>
            </a:ln>
          </p:spPr>
        </p:sp>
        <p:sp>
          <p:nvSpPr>
            <p:cNvPr id="286" name="MMConnector"/>
            <p:cNvSpPr/>
            <p:nvPr/>
          </p:nvSpPr>
          <p:spPr>
            <a:xfrm>
              <a:off x="5915981" y="2531317"/>
              <a:ext cx="115275" cy="239866"/>
            </a:xfrm>
            <a:custGeom>
              <a:avLst/>
              <a:gdLst/>
              <a:ahLst/>
              <a:cxnLst/>
              <a:rect l="0" t="0" r="0" b="0"/>
              <a:pathLst>
                <a:path w="153700" h="283176" fill="none">
                  <a:moveTo>
                    <a:pt x="-76850" y="141588"/>
                  </a:moveTo>
                  <a:cubicBezTo>
                    <a:pt x="15156" y="141588"/>
                    <a:pt x="-40486" y="-141588"/>
                    <a:pt x="76850" y="-141588"/>
                  </a:cubicBezTo>
                </a:path>
              </a:pathLst>
            </a:custGeom>
            <a:noFill/>
            <a:ln w="5300" cap="rnd">
              <a:solidFill>
                <a:srgbClr val="5FB7F1"/>
              </a:solidFill>
              <a:round/>
            </a:ln>
          </p:spPr>
        </p:sp>
        <p:sp>
          <p:nvSpPr>
            <p:cNvPr id="287" name="MMConnector"/>
            <p:cNvSpPr/>
            <p:nvPr/>
          </p:nvSpPr>
          <p:spPr>
            <a:xfrm>
              <a:off x="5915981" y="2603597"/>
              <a:ext cx="115275" cy="95307"/>
            </a:xfrm>
            <a:custGeom>
              <a:avLst/>
              <a:gdLst/>
              <a:ahLst/>
              <a:cxnLst/>
              <a:rect l="0" t="0" r="0" b="0"/>
              <a:pathLst>
                <a:path w="153700" h="112516" fill="none">
                  <a:moveTo>
                    <a:pt x="-76850" y="56258"/>
                  </a:moveTo>
                  <a:cubicBezTo>
                    <a:pt x="-2296" y="56258"/>
                    <a:pt x="235" y="-56258"/>
                    <a:pt x="76850" y="-56258"/>
                  </a:cubicBezTo>
                </a:path>
              </a:pathLst>
            </a:custGeom>
            <a:noFill/>
            <a:ln w="5300" cap="rnd">
              <a:solidFill>
                <a:srgbClr val="5FB7F1"/>
              </a:solidFill>
              <a:round/>
            </a:ln>
          </p:spPr>
        </p:sp>
        <p:sp>
          <p:nvSpPr>
            <p:cNvPr id="288" name="MMConnector"/>
            <p:cNvSpPr/>
            <p:nvPr/>
          </p:nvSpPr>
          <p:spPr>
            <a:xfrm>
              <a:off x="5915981" y="2675876"/>
              <a:ext cx="115275" cy="49251"/>
            </a:xfrm>
            <a:custGeom>
              <a:avLst/>
              <a:gdLst/>
              <a:ahLst/>
              <a:cxnLst/>
              <a:rect l="0" t="0" r="0" b="0"/>
              <a:pathLst>
                <a:path w="153700" h="58144" fill="none">
                  <a:moveTo>
                    <a:pt x="-76850" y="-29072"/>
                  </a:moveTo>
                  <a:cubicBezTo>
                    <a:pt x="-8545" y="-29072"/>
                    <a:pt x="14816" y="29072"/>
                    <a:pt x="76850" y="29072"/>
                  </a:cubicBezTo>
                </a:path>
              </a:pathLst>
            </a:custGeom>
            <a:noFill/>
            <a:ln w="5300" cap="rnd">
              <a:solidFill>
                <a:srgbClr val="5FB7F1"/>
              </a:solidFill>
              <a:round/>
            </a:ln>
          </p:spPr>
        </p:sp>
        <p:sp>
          <p:nvSpPr>
            <p:cNvPr id="289" name="MMConnector"/>
            <p:cNvSpPr/>
            <p:nvPr/>
          </p:nvSpPr>
          <p:spPr>
            <a:xfrm>
              <a:off x="5915981" y="2748155"/>
              <a:ext cx="115275" cy="193810"/>
            </a:xfrm>
            <a:custGeom>
              <a:avLst/>
              <a:gdLst/>
              <a:ahLst/>
              <a:cxnLst/>
              <a:rect l="0" t="0" r="0" b="0"/>
              <a:pathLst>
                <a:path w="153700" h="228804" fill="none">
                  <a:moveTo>
                    <a:pt x="-76850" y="-114402"/>
                  </a:moveTo>
                  <a:cubicBezTo>
                    <a:pt x="10076" y="-114402"/>
                    <a:pt x="-28634" y="114402"/>
                    <a:pt x="76850" y="114402"/>
                  </a:cubicBezTo>
                </a:path>
              </a:pathLst>
            </a:custGeom>
            <a:noFill/>
            <a:ln w="5300" cap="rnd">
              <a:solidFill>
                <a:srgbClr val="5FB7F1"/>
              </a:solidFill>
              <a:round/>
            </a:ln>
          </p:spPr>
        </p:sp>
        <p:sp>
          <p:nvSpPr>
            <p:cNvPr id="290" name="MMConnector"/>
            <p:cNvSpPr/>
            <p:nvPr/>
          </p:nvSpPr>
          <p:spPr>
            <a:xfrm>
              <a:off x="5915981" y="2820434"/>
              <a:ext cx="135150" cy="466529"/>
            </a:xfrm>
            <a:custGeom>
              <a:avLst/>
              <a:gdLst/>
              <a:ahLst/>
              <a:cxnLst/>
              <a:rect l="0" t="0" r="0" b="0"/>
              <a:pathLst>
                <a:path w="153700" h="399464" fill="none">
                  <a:moveTo>
                    <a:pt x="-76850" y="-199732"/>
                  </a:moveTo>
                  <a:cubicBezTo>
                    <a:pt x="23936" y="-199732"/>
                    <a:pt x="-60973" y="199732"/>
                    <a:pt x="76850" y="199732"/>
                  </a:cubicBezTo>
                </a:path>
              </a:pathLst>
            </a:custGeom>
            <a:noFill/>
            <a:ln w="5300" cap="rnd">
              <a:solidFill>
                <a:srgbClr val="5FB7F1"/>
              </a:solidFill>
              <a:round/>
            </a:ln>
          </p:spPr>
        </p:sp>
        <p:sp>
          <p:nvSpPr>
            <p:cNvPr id="293" name="MMConnector"/>
            <p:cNvSpPr/>
            <p:nvPr/>
          </p:nvSpPr>
          <p:spPr>
            <a:xfrm>
              <a:off x="2853180" y="2348043"/>
              <a:ext cx="115275" cy="401352"/>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grpSp>
          <p:nvGrpSpPr>
            <p:cNvPr id="294" name="Group 295"/>
            <p:cNvGrpSpPr/>
            <p:nvPr/>
          </p:nvGrpSpPr>
          <p:grpSpPr>
            <a:xfrm>
              <a:off x="3404968" y="2386327"/>
              <a:ext cx="1561400" cy="584219"/>
              <a:chOff x="3165991" y="3044171"/>
              <a:chExt cx="2081867" cy="689705"/>
            </a:xfrm>
          </p:grpSpPr>
          <p:pic>
            <p:nvPicPr>
              <p:cNvPr id="378" name="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65991" y="3044171"/>
                <a:ext cx="2081867" cy="689705"/>
              </a:xfrm>
              <a:prstGeom prst="rect">
                <a:avLst/>
              </a:prstGeom>
            </p:spPr>
          </p:pic>
        </p:grpSp>
        <p:sp>
          <p:nvSpPr>
            <p:cNvPr id="296" name="MainTopic"/>
            <p:cNvSpPr/>
            <p:nvPr/>
          </p:nvSpPr>
          <p:spPr>
            <a:xfrm>
              <a:off x="2720018" y="3607264"/>
              <a:ext cx="878475" cy="560834"/>
            </a:xfrm>
            <a:custGeom>
              <a:avLst/>
              <a:gdLst/>
              <a:ahLst/>
              <a:cxnLst/>
              <a:rect l="0" t="0" r="0" b="0"/>
              <a:pathLst>
                <a:path w="1171300" h="662098" stroke="0">
                  <a:moveTo>
                    <a:pt x="0" y="0"/>
                  </a:moveTo>
                  <a:lnTo>
                    <a:pt x="1171300" y="0"/>
                  </a:lnTo>
                  <a:lnTo>
                    <a:pt x="1171300" y="662098"/>
                  </a:lnTo>
                  <a:lnTo>
                    <a:pt x="0" y="662098"/>
                  </a:lnTo>
                  <a:lnTo>
                    <a:pt x="0" y="0"/>
                  </a:lnTo>
                  <a:close/>
                </a:path>
                <a:path w="1171300" h="662098" fill="none">
                  <a:moveTo>
                    <a:pt x="0" y="662098"/>
                  </a:moveTo>
                  <a:lnTo>
                    <a:pt x="1171300" y="662098"/>
                  </a:lnTo>
                </a:path>
              </a:pathLst>
            </a:custGeom>
            <a:noFill/>
            <a:ln w="5300" cap="flat">
              <a:solidFill>
                <a:srgbClr val="5FB7F1"/>
              </a:solidFill>
              <a:round/>
            </a:ln>
          </p:spPr>
        </p:sp>
        <p:pic>
          <p:nvPicPr>
            <p:cNvPr id="298" name="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5020" y="3367786"/>
              <a:ext cx="876385" cy="56153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0" name="Mark"/>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1817" y="3703471"/>
              <a:ext cx="216000" cy="243952"/>
            </a:xfrm>
            <a:prstGeom prst="rect">
              <a:avLst/>
            </a:prstGeom>
            <a:ln>
              <a:noFill/>
            </a:ln>
            <a:effectLst>
              <a:outerShdw blurRad="190500" algn="tl" rotWithShape="0">
                <a:srgbClr val="000000">
                  <a:alpha val="70000"/>
                </a:srgbClr>
              </a:outerShdw>
            </a:effectLst>
          </p:spPr>
        </p:pic>
        <p:sp>
          <p:nvSpPr>
            <p:cNvPr id="302" name="Text 297"/>
            <p:cNvSpPr txBox="1"/>
            <p:nvPr/>
          </p:nvSpPr>
          <p:spPr>
            <a:xfrm>
              <a:off x="2956886" y="4011419"/>
              <a:ext cx="723450" cy="125703"/>
            </a:xfrm>
            <a:prstGeom prst="rect">
              <a:avLst/>
            </a:prstGeom>
            <a:noFill/>
          </p:spPr>
          <p:txBody>
            <a:bodyPr wrap="none" lIns="0" tIns="0" rIns="0" bIns="0" rtlCol="0" anchor="ctr"/>
            <a:lstStyle/>
            <a:p>
              <a:pPr algn="ctr">
                <a:lnSpc>
                  <a:spcPct val="100000"/>
                </a:lnSpc>
              </a:pPr>
              <a:r>
                <a:rPr sz="1500" dirty="0" err="1">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endParaRPr sz="1500" dirty="0">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4" name="MainTopic"/>
            <p:cNvSpPr/>
            <p:nvPr/>
          </p:nvSpPr>
          <p:spPr>
            <a:xfrm>
              <a:off x="5083218" y="1921458"/>
              <a:ext cx="775125" cy="729792"/>
            </a:xfrm>
            <a:custGeom>
              <a:avLst/>
              <a:gdLst/>
              <a:ahLst/>
              <a:cxnLst/>
              <a:rect l="0" t="0" r="0" b="0"/>
              <a:pathLst>
                <a:path w="1033500" h="861563" stroke="0">
                  <a:moveTo>
                    <a:pt x="0" y="0"/>
                  </a:moveTo>
                  <a:lnTo>
                    <a:pt x="1033500" y="0"/>
                  </a:lnTo>
                  <a:lnTo>
                    <a:pt x="1033500" y="861563"/>
                  </a:lnTo>
                  <a:lnTo>
                    <a:pt x="0" y="861563"/>
                  </a:lnTo>
                  <a:lnTo>
                    <a:pt x="0" y="0"/>
                  </a:lnTo>
                  <a:close/>
                </a:path>
                <a:path w="1033500" h="861563" fill="none">
                  <a:moveTo>
                    <a:pt x="0" y="861563"/>
                  </a:moveTo>
                  <a:lnTo>
                    <a:pt x="1033500" y="861563"/>
                  </a:lnTo>
                </a:path>
              </a:pathLst>
            </a:custGeom>
            <a:noFill/>
            <a:ln w="5300" cap="flat">
              <a:solidFill>
                <a:srgbClr val="5FB7F1"/>
              </a:solidFill>
              <a:round/>
            </a:ln>
          </p:spPr>
        </p:sp>
        <p:pic>
          <p:nvPicPr>
            <p:cNvPr id="306" name="Im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67210" y="1839582"/>
              <a:ext cx="871660" cy="589479"/>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 name="Mark"/>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6000" y="2120224"/>
              <a:ext cx="216000" cy="243952"/>
            </a:xfrm>
            <a:prstGeom prst="rect">
              <a:avLst/>
            </a:prstGeom>
            <a:ln>
              <a:noFill/>
            </a:ln>
            <a:effectLst>
              <a:outerShdw blurRad="190500" algn="tl" rotWithShape="0">
                <a:srgbClr val="000000">
                  <a:alpha val="70000"/>
                </a:srgbClr>
              </a:outerShdw>
            </a:effectLst>
          </p:spPr>
        </p:pic>
        <p:sp>
          <p:nvSpPr>
            <p:cNvPr id="308" name="Text 299"/>
            <p:cNvSpPr txBox="1"/>
            <p:nvPr/>
          </p:nvSpPr>
          <p:spPr>
            <a:xfrm>
              <a:off x="5121690" y="2494570"/>
              <a:ext cx="604200" cy="125703"/>
            </a:xfrm>
            <a:prstGeom prst="rect">
              <a:avLst/>
            </a:prstGeom>
            <a:noFill/>
          </p:spPr>
          <p:txBody>
            <a:bodyPr wrap="none" lIns="0" tIns="0" rIns="0" bIns="0" rtlCol="0" anchor="ctr"/>
            <a:lstStyle/>
            <a:p>
              <a:pPr algn="ctr">
                <a:lnSpc>
                  <a:spcPct val="100000"/>
                </a:lnSpc>
              </a:pPr>
              <a:r>
                <a:rPr sz="1500" dirty="0" err="1">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方法论&amp;应用</a:t>
              </a:r>
              <a:endParaRPr sz="1500" dirty="0">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9" name="MainTopic"/>
            <p:cNvSpPr/>
            <p:nvPr/>
          </p:nvSpPr>
          <p:spPr>
            <a:xfrm>
              <a:off x="5083218" y="627163"/>
              <a:ext cx="783075" cy="738865"/>
            </a:xfrm>
            <a:custGeom>
              <a:avLst/>
              <a:gdLst/>
              <a:ahLst/>
              <a:cxnLst/>
              <a:rect l="0" t="0" r="0" b="0"/>
              <a:pathLst>
                <a:path w="1044100" h="872274" stroke="0">
                  <a:moveTo>
                    <a:pt x="0" y="0"/>
                  </a:moveTo>
                  <a:lnTo>
                    <a:pt x="1044100" y="0"/>
                  </a:lnTo>
                  <a:lnTo>
                    <a:pt x="1044100" y="872274"/>
                  </a:lnTo>
                  <a:lnTo>
                    <a:pt x="0" y="872274"/>
                  </a:lnTo>
                  <a:lnTo>
                    <a:pt x="0" y="0"/>
                  </a:lnTo>
                  <a:close/>
                </a:path>
                <a:path w="1044100" h="872274" fill="none">
                  <a:moveTo>
                    <a:pt x="0" y="872274"/>
                  </a:moveTo>
                  <a:lnTo>
                    <a:pt x="1044100" y="872274"/>
                  </a:lnTo>
                </a:path>
              </a:pathLst>
            </a:custGeom>
            <a:noFill/>
            <a:ln w="5300" cap="flat">
              <a:solidFill>
                <a:srgbClr val="F78181"/>
              </a:solidFill>
              <a:round/>
            </a:ln>
          </p:spPr>
        </p:sp>
        <p:pic>
          <p:nvPicPr>
            <p:cNvPr id="310" name="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88299" y="624317"/>
              <a:ext cx="402982" cy="51664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1" name="Mark"/>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49331" y="897133"/>
              <a:ext cx="216000" cy="243952"/>
            </a:xfrm>
            <a:prstGeom prst="rect">
              <a:avLst/>
            </a:prstGeom>
            <a:ln>
              <a:noFill/>
            </a:ln>
            <a:effectLst>
              <a:outerShdw blurRad="190500" algn="tl" rotWithShape="0">
                <a:srgbClr val="000000">
                  <a:alpha val="70000"/>
                </a:srgbClr>
              </a:outerShdw>
            </a:effectLst>
          </p:spPr>
        </p:pic>
        <p:sp>
          <p:nvSpPr>
            <p:cNvPr id="312" name="Text 301"/>
            <p:cNvSpPr txBox="1"/>
            <p:nvPr/>
          </p:nvSpPr>
          <p:spPr>
            <a:xfrm>
              <a:off x="5053050" y="1209348"/>
              <a:ext cx="628050" cy="125703"/>
            </a:xfrm>
            <a:prstGeom prst="rect">
              <a:avLst/>
            </a:prstGeom>
            <a:noFill/>
          </p:spPr>
          <p:txBody>
            <a:bodyPr wrap="none" lIns="0" tIns="0" rIns="0" bIns="0" rtlCol="0" anchor="ctr"/>
            <a:lstStyle/>
            <a:p>
              <a:pPr algn="ctr">
                <a:lnSpc>
                  <a:spcPct val="100000"/>
                </a:lnSpc>
              </a:pPr>
              <a:r>
                <a:rPr sz="1500" dirty="0" err="1">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大系统观哲学</a:t>
              </a:r>
              <a:endParaRPr sz="1500" dirty="0">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3" name="MainTopic"/>
            <p:cNvSpPr/>
            <p:nvPr/>
          </p:nvSpPr>
          <p:spPr>
            <a:xfrm>
              <a:off x="4998252" y="3477578"/>
              <a:ext cx="878475" cy="598512"/>
            </a:xfrm>
            <a:custGeom>
              <a:avLst/>
              <a:gdLst/>
              <a:ahLst/>
              <a:cxnLst/>
              <a:rect l="0" t="0" r="0" b="0"/>
              <a:pathLst>
                <a:path w="1171300" h="706579" stroke="0">
                  <a:moveTo>
                    <a:pt x="0" y="0"/>
                  </a:moveTo>
                  <a:lnTo>
                    <a:pt x="1171300" y="0"/>
                  </a:lnTo>
                  <a:lnTo>
                    <a:pt x="1171300" y="706579"/>
                  </a:lnTo>
                  <a:lnTo>
                    <a:pt x="0" y="706579"/>
                  </a:lnTo>
                  <a:lnTo>
                    <a:pt x="0" y="0"/>
                  </a:lnTo>
                  <a:close/>
                </a:path>
                <a:path w="1171300" h="706579" fill="none">
                  <a:moveTo>
                    <a:pt x="0" y="706579"/>
                  </a:moveTo>
                  <a:lnTo>
                    <a:pt x="1171300" y="706579"/>
                  </a:lnTo>
                </a:path>
              </a:pathLst>
            </a:custGeom>
            <a:noFill/>
            <a:ln w="5300" cap="flat">
              <a:solidFill>
                <a:srgbClr val="FFCD55"/>
              </a:solidFill>
              <a:round/>
            </a:ln>
          </p:spPr>
        </p:sp>
        <p:pic>
          <p:nvPicPr>
            <p:cNvPr id="314" name="Imag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907093" y="3271961"/>
              <a:ext cx="854675" cy="58590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5" name="Mark"/>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10285" y="3606689"/>
              <a:ext cx="216000" cy="243952"/>
            </a:xfrm>
            <a:prstGeom prst="rect">
              <a:avLst/>
            </a:prstGeom>
            <a:ln>
              <a:noFill/>
            </a:ln>
            <a:effectLst>
              <a:outerShdw blurRad="190500" algn="tl" rotWithShape="0">
                <a:srgbClr val="000000">
                  <a:alpha val="70000"/>
                </a:srgbClr>
              </a:outerShdw>
            </a:effectLst>
          </p:spPr>
        </p:pic>
        <p:sp>
          <p:nvSpPr>
            <p:cNvPr id="316" name="Text 303"/>
            <p:cNvSpPr txBox="1"/>
            <p:nvPr/>
          </p:nvSpPr>
          <p:spPr>
            <a:xfrm>
              <a:off x="4980222" y="3919411"/>
              <a:ext cx="723450" cy="125703"/>
            </a:xfrm>
            <a:prstGeom prst="rect">
              <a:avLst/>
            </a:prstGeom>
            <a:noFill/>
          </p:spPr>
          <p:txBody>
            <a:bodyPr wrap="none" lIns="0" tIns="0" rIns="0" bIns="0" rtlCol="0" anchor="ctr"/>
            <a:lstStyle/>
            <a:p>
              <a:pPr algn="ctr">
                <a:lnSpc>
                  <a:spcPct val="100000"/>
                </a:lnSpc>
              </a:pPr>
              <a:r>
                <a:rPr sz="1500" dirty="0" err="1">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全息有机系统论</a:t>
              </a:r>
              <a:endParaRPr sz="1500" dirty="0">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7" name="MainTopic"/>
            <p:cNvSpPr/>
            <p:nvPr/>
          </p:nvSpPr>
          <p:spPr>
            <a:xfrm>
              <a:off x="2910818" y="1543543"/>
              <a:ext cx="687675" cy="603824"/>
            </a:xfrm>
            <a:custGeom>
              <a:avLst/>
              <a:gdLst/>
              <a:ahLst/>
              <a:cxnLst/>
              <a:rect l="0" t="0" r="0" b="0"/>
              <a:pathLst>
                <a:path w="916900" h="712850" stroke="0">
                  <a:moveTo>
                    <a:pt x="0" y="0"/>
                  </a:moveTo>
                  <a:lnTo>
                    <a:pt x="916900" y="0"/>
                  </a:lnTo>
                  <a:lnTo>
                    <a:pt x="916900" y="712850"/>
                  </a:lnTo>
                  <a:lnTo>
                    <a:pt x="0" y="712850"/>
                  </a:lnTo>
                  <a:lnTo>
                    <a:pt x="0" y="0"/>
                  </a:lnTo>
                  <a:close/>
                </a:path>
                <a:path w="916900" h="712850" fill="none">
                  <a:moveTo>
                    <a:pt x="0" y="712850"/>
                  </a:moveTo>
                  <a:lnTo>
                    <a:pt x="916900" y="712850"/>
                  </a:lnTo>
                </a:path>
              </a:pathLst>
            </a:custGeom>
            <a:noFill/>
            <a:ln w="5300" cap="flat">
              <a:solidFill>
                <a:srgbClr val="F78181"/>
              </a:solidFill>
              <a:round/>
            </a:ln>
          </p:spPr>
        </p:sp>
        <p:pic>
          <p:nvPicPr>
            <p:cNvPr id="318" name="Image"/>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64755" y="1429900"/>
              <a:ext cx="351404" cy="4992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9" name="Image"/>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364435" y="1431308"/>
              <a:ext cx="358070" cy="49697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0" name="Mark"/>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73109" y="1549766"/>
              <a:ext cx="216000" cy="243952"/>
            </a:xfrm>
            <a:prstGeom prst="rect">
              <a:avLst/>
            </a:prstGeom>
            <a:ln>
              <a:noFill/>
            </a:ln>
            <a:effectLst>
              <a:outerShdw blurRad="190500" algn="tl" rotWithShape="0">
                <a:srgbClr val="000000">
                  <a:alpha val="70000"/>
                </a:srgbClr>
              </a:outerShdw>
            </a:effectLst>
          </p:spPr>
        </p:pic>
        <p:sp>
          <p:nvSpPr>
            <p:cNvPr id="321" name="Text 305"/>
            <p:cNvSpPr txBox="1"/>
            <p:nvPr/>
          </p:nvSpPr>
          <p:spPr>
            <a:xfrm>
              <a:off x="3086996" y="1990687"/>
              <a:ext cx="532650" cy="125703"/>
            </a:xfrm>
            <a:prstGeom prst="rect">
              <a:avLst/>
            </a:prstGeom>
            <a:noFill/>
          </p:spPr>
          <p:txBody>
            <a:bodyPr wrap="none" lIns="0" tIns="0" rIns="0" bIns="0" rtlCol="0" anchor="ctr"/>
            <a:lstStyle/>
            <a:p>
              <a:pPr algn="ctr">
                <a:lnSpc>
                  <a:spcPct val="100000"/>
                </a:lnSpc>
              </a:pPr>
              <a:r>
                <a:rPr sz="1500" dirty="0" err="1">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基本系统论</a:t>
              </a:r>
              <a:endParaRPr sz="15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22" name="SubTopic"/>
            <p:cNvSpPr/>
            <p:nvPr/>
          </p:nvSpPr>
          <p:spPr>
            <a:xfrm>
              <a:off x="2209880" y="2895301"/>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系统惯性原理</a:t>
              </a:r>
            </a:p>
          </p:txBody>
        </p:sp>
        <p:sp>
          <p:nvSpPr>
            <p:cNvPr id="323" name="SubTopic"/>
            <p:cNvSpPr/>
            <p:nvPr/>
          </p:nvSpPr>
          <p:spPr>
            <a:xfrm>
              <a:off x="2209880" y="3039859"/>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系统边界原理</a:t>
              </a:r>
            </a:p>
          </p:txBody>
        </p:sp>
        <p:sp>
          <p:nvSpPr>
            <p:cNvPr id="324" name="SubTopic"/>
            <p:cNvSpPr/>
            <p:nvPr/>
          </p:nvSpPr>
          <p:spPr>
            <a:xfrm>
              <a:off x="2146280" y="318441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势力云边界原理</a:t>
              </a:r>
            </a:p>
          </p:txBody>
        </p:sp>
        <p:sp>
          <p:nvSpPr>
            <p:cNvPr id="325" name="SubTopic"/>
            <p:cNvSpPr/>
            <p:nvPr/>
          </p:nvSpPr>
          <p:spPr>
            <a:xfrm>
              <a:off x="2146280" y="332897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吸引力递减原理</a:t>
              </a:r>
            </a:p>
          </p:txBody>
        </p:sp>
        <p:sp>
          <p:nvSpPr>
            <p:cNvPr id="326" name="SubTopic"/>
            <p:cNvSpPr/>
            <p:nvPr/>
          </p:nvSpPr>
          <p:spPr>
            <a:xfrm>
              <a:off x="5973618" y="158309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因特奈特主义</a:t>
              </a:r>
            </a:p>
          </p:txBody>
        </p:sp>
        <p:sp>
          <p:nvSpPr>
            <p:cNvPr id="327" name="SubTopic"/>
            <p:cNvSpPr/>
            <p:nvPr/>
          </p:nvSpPr>
          <p:spPr>
            <a:xfrm>
              <a:off x="5973618" y="1727649"/>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七色光方法</a:t>
              </a:r>
            </a:p>
          </p:txBody>
        </p:sp>
        <p:sp>
          <p:nvSpPr>
            <p:cNvPr id="328" name="SubTopic"/>
            <p:cNvSpPr/>
            <p:nvPr/>
          </p:nvSpPr>
          <p:spPr>
            <a:xfrm>
              <a:off x="5973618" y="187220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lang="zh-CN" altLang="en-US" sz="788" dirty="0">
                  <a:solidFill>
                    <a:srgbClr val="303030"/>
                  </a:solidFill>
                  <a:latin typeface="幼圆"/>
                  <a:ea typeface="方正粗宋简体" panose="03000509000000000000" pitchFamily="65" charset="-122"/>
                </a:rPr>
                <a:t>敏捷规划迭代精进方法</a:t>
              </a:r>
              <a:endParaRPr sz="788" dirty="0">
                <a:solidFill>
                  <a:srgbClr val="303030"/>
                </a:solidFill>
                <a:latin typeface="幼圆"/>
              </a:endParaRPr>
            </a:p>
          </p:txBody>
        </p:sp>
        <p:sp>
          <p:nvSpPr>
            <p:cNvPr id="329" name="SubTopic"/>
            <p:cNvSpPr/>
            <p:nvPr/>
          </p:nvSpPr>
          <p:spPr>
            <a:xfrm>
              <a:off x="5973618" y="2016766"/>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自标准数据</a:t>
              </a:r>
            </a:p>
          </p:txBody>
        </p:sp>
        <p:sp>
          <p:nvSpPr>
            <p:cNvPr id="330" name="SubTopic"/>
            <p:cNvSpPr/>
            <p:nvPr/>
          </p:nvSpPr>
          <p:spPr>
            <a:xfrm>
              <a:off x="5981568" y="87156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哲学与大系统观</a:t>
              </a:r>
              <a:endParaRPr sz="788" dirty="0">
                <a:solidFill>
                  <a:srgbClr val="303030"/>
                </a:solidFill>
                <a:latin typeface="幼圆"/>
              </a:endParaRPr>
            </a:p>
          </p:txBody>
        </p:sp>
        <p:sp>
          <p:nvSpPr>
            <p:cNvPr id="331" name="SubTopic"/>
            <p:cNvSpPr/>
            <p:nvPr/>
          </p:nvSpPr>
          <p:spPr>
            <a:xfrm>
              <a:off x="5981568" y="1009270"/>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第一性原理</a:t>
              </a:r>
              <a:endParaRPr sz="788" dirty="0">
                <a:solidFill>
                  <a:srgbClr val="303030"/>
                </a:solidFill>
                <a:latin typeface="幼圆"/>
              </a:endParaRPr>
            </a:p>
          </p:txBody>
        </p:sp>
        <p:sp>
          <p:nvSpPr>
            <p:cNvPr id="332" name="SubTopic"/>
            <p:cNvSpPr/>
            <p:nvPr/>
          </p:nvSpPr>
          <p:spPr>
            <a:xfrm>
              <a:off x="5981568" y="116068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数据-大数据-全息</a:t>
              </a:r>
              <a:endParaRPr sz="788" dirty="0">
                <a:solidFill>
                  <a:srgbClr val="303030"/>
                </a:solidFill>
                <a:latin typeface="幼圆"/>
              </a:endParaRPr>
            </a:p>
          </p:txBody>
        </p:sp>
        <p:sp>
          <p:nvSpPr>
            <p:cNvPr id="333" name="SubTopic"/>
            <p:cNvSpPr/>
            <p:nvPr/>
          </p:nvSpPr>
          <p:spPr>
            <a:xfrm>
              <a:off x="5981568" y="720153"/>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系统观的层次</a:t>
              </a:r>
              <a:endParaRPr sz="788" dirty="0">
                <a:solidFill>
                  <a:srgbClr val="303030"/>
                </a:solidFill>
                <a:latin typeface="幼圆"/>
              </a:endParaRPr>
            </a:p>
          </p:txBody>
        </p:sp>
        <p:sp>
          <p:nvSpPr>
            <p:cNvPr id="334" name="SubTopic"/>
            <p:cNvSpPr/>
            <p:nvPr/>
          </p:nvSpPr>
          <p:spPr>
            <a:xfrm>
              <a:off x="5992003" y="329040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全息原理</a:t>
              </a:r>
            </a:p>
          </p:txBody>
        </p:sp>
        <p:sp>
          <p:nvSpPr>
            <p:cNvPr id="335" name="SubTopic"/>
            <p:cNvSpPr/>
            <p:nvPr/>
          </p:nvSpPr>
          <p:spPr>
            <a:xfrm>
              <a:off x="5992003" y="3434967"/>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块茎结构原理</a:t>
              </a:r>
            </a:p>
          </p:txBody>
        </p:sp>
        <p:sp>
          <p:nvSpPr>
            <p:cNvPr id="336" name="SubTopic"/>
            <p:cNvSpPr/>
            <p:nvPr/>
          </p:nvSpPr>
          <p:spPr>
            <a:xfrm>
              <a:off x="5992003" y="357952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全息有机系统</a:t>
              </a:r>
            </a:p>
          </p:txBody>
        </p:sp>
        <p:sp>
          <p:nvSpPr>
            <p:cNvPr id="337" name="SubTopic"/>
            <p:cNvSpPr/>
            <p:nvPr/>
          </p:nvSpPr>
          <p:spPr>
            <a:xfrm>
              <a:off x="5992003" y="372408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全息激光战队</a:t>
              </a:r>
            </a:p>
          </p:txBody>
        </p:sp>
        <p:sp>
          <p:nvSpPr>
            <p:cNvPr id="338" name="SubTopic"/>
            <p:cNvSpPr/>
            <p:nvPr/>
          </p:nvSpPr>
          <p:spPr>
            <a:xfrm>
              <a:off x="2340512" y="113533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黄金序律</a:t>
              </a:r>
              <a:r>
                <a:rPr sz="788" dirty="0">
                  <a:solidFill>
                    <a:srgbClr val="303030"/>
                  </a:solidFill>
                  <a:latin typeface="幼圆"/>
                </a:rPr>
                <a:t> O = 7</a:t>
              </a:r>
            </a:p>
          </p:txBody>
        </p:sp>
        <p:sp>
          <p:nvSpPr>
            <p:cNvPr id="339" name="SubTopic"/>
            <p:cNvSpPr/>
            <p:nvPr/>
          </p:nvSpPr>
          <p:spPr>
            <a:xfrm>
              <a:off x="2531312" y="128674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熵增原理</a:t>
              </a:r>
              <a:endParaRPr sz="788" dirty="0">
                <a:solidFill>
                  <a:srgbClr val="303030"/>
                </a:solidFill>
                <a:latin typeface="幼圆"/>
              </a:endParaRPr>
            </a:p>
          </p:txBody>
        </p:sp>
        <p:sp>
          <p:nvSpPr>
            <p:cNvPr id="340" name="SubTopic"/>
            <p:cNvSpPr/>
            <p:nvPr/>
          </p:nvSpPr>
          <p:spPr>
            <a:xfrm>
              <a:off x="2276912" y="1431308"/>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系统结构功能原理</a:t>
              </a:r>
            </a:p>
          </p:txBody>
        </p:sp>
        <p:sp>
          <p:nvSpPr>
            <p:cNvPr id="341" name="SubTopic"/>
            <p:cNvSpPr/>
            <p:nvPr/>
          </p:nvSpPr>
          <p:spPr>
            <a:xfrm>
              <a:off x="2531312" y="1575867"/>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涌现原理</a:t>
              </a:r>
            </a:p>
          </p:txBody>
        </p:sp>
        <p:sp>
          <p:nvSpPr>
            <p:cNvPr id="342" name="SubTopic"/>
            <p:cNvSpPr/>
            <p:nvPr/>
          </p:nvSpPr>
          <p:spPr>
            <a:xfrm>
              <a:off x="2082680" y="2750742"/>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吸引子能动性原理</a:t>
              </a:r>
            </a:p>
          </p:txBody>
        </p:sp>
        <p:sp>
          <p:nvSpPr>
            <p:cNvPr id="343" name="SummaryTopic"/>
            <p:cNvSpPr/>
            <p:nvPr/>
          </p:nvSpPr>
          <p:spPr>
            <a:xfrm>
              <a:off x="7496812" y="1596623"/>
              <a:ext cx="1271011" cy="1400382"/>
            </a:xfrm>
            <a:custGeom>
              <a:avLst/>
              <a:gdLst>
                <a:gd name="rtl" fmla="*/ 26500 w 854542"/>
                <a:gd name="rtt" fmla="*/ 37630 h 1696000"/>
                <a:gd name="rtr" fmla="*/ 828042 w 854542"/>
                <a:gd name="rtb" fmla="*/ 1670030 h 1696000"/>
              </a:gdLst>
              <a:ahLst/>
              <a:cxnLst/>
              <a:rect l="rtl" t="rtt" r="rtr" b="rtb"/>
              <a:pathLst>
                <a:path w="854542" h="1696000">
                  <a:moveTo>
                    <a:pt x="21200" y="0"/>
                  </a:moveTo>
                  <a:lnTo>
                    <a:pt x="833342" y="0"/>
                  </a:lnTo>
                  <a:cubicBezTo>
                    <a:pt x="845045" y="0"/>
                    <a:pt x="854542" y="9498"/>
                    <a:pt x="854542" y="21200"/>
                  </a:cubicBezTo>
                  <a:lnTo>
                    <a:pt x="854542" y="1674800"/>
                  </a:lnTo>
                  <a:cubicBezTo>
                    <a:pt x="854542" y="1686502"/>
                    <a:pt x="845045" y="1696000"/>
                    <a:pt x="833342" y="1696000"/>
                  </a:cubicBezTo>
                  <a:lnTo>
                    <a:pt x="21200" y="1696000"/>
                  </a:lnTo>
                  <a:cubicBezTo>
                    <a:pt x="9498" y="1696000"/>
                    <a:pt x="0" y="1686502"/>
                    <a:pt x="0" y="16748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大系统观将各种系统</a:t>
              </a:r>
              <a:r>
                <a:rPr lang="zh-CN" altLang="en-US" sz="825" dirty="0">
                  <a:solidFill>
                    <a:srgbClr val="303030"/>
                  </a:solidFill>
                  <a:latin typeface="幼圆" panose="02010509060101010101" pitchFamily="49" charset="-122"/>
                  <a:ea typeface="幼圆" panose="02010509060101010101" pitchFamily="49" charset="-122"/>
                </a:rPr>
                <a:t>理论</a:t>
              </a:r>
              <a:r>
                <a:rPr sz="825" dirty="0">
                  <a:solidFill>
                    <a:srgbClr val="303030"/>
                  </a:solidFill>
                  <a:latin typeface="幼圆" panose="02010509060101010101" pitchFamily="49" charset="-122"/>
                  <a:ea typeface="幼圆" panose="02010509060101010101" pitchFamily="49" charset="-122"/>
                </a:rPr>
                <a:t>、系统工程的原理和工具综合起来，避免片面的理解和狭隘的局部思维，注重知行合一，反对机械系统观、教条主义、虚无主义，倡导大系统实践，将大系统思维应用到各行各业、各级系统中去。</a:t>
              </a:r>
            </a:p>
          </p:txBody>
        </p:sp>
        <p:sp>
          <p:nvSpPr>
            <p:cNvPr id="344" name="SummaryTopic"/>
            <p:cNvSpPr/>
            <p:nvPr/>
          </p:nvSpPr>
          <p:spPr>
            <a:xfrm>
              <a:off x="354483" y="3060301"/>
              <a:ext cx="1128078" cy="1241529"/>
            </a:xfrm>
            <a:custGeom>
              <a:avLst/>
              <a:gdLst>
                <a:gd name="rtl" fmla="*/ 26500 w 862575"/>
                <a:gd name="rtt" fmla="*/ 37630 h 1229600"/>
                <a:gd name="rtr" fmla="*/ 836075 w 862575"/>
                <a:gd name="rtb" fmla="*/ 1203630 h 1229600"/>
              </a:gdLst>
              <a:ahLst/>
              <a:cxnLst/>
              <a:rect l="rtl" t="rtt" r="rtr" b="rtb"/>
              <a:pathLst>
                <a:path w="862575" h="1229600">
                  <a:moveTo>
                    <a:pt x="21200" y="0"/>
                  </a:moveTo>
                  <a:lnTo>
                    <a:pt x="841375" y="0"/>
                  </a:lnTo>
                  <a:cubicBezTo>
                    <a:pt x="853077" y="0"/>
                    <a:pt x="862575" y="9498"/>
                    <a:pt x="862575" y="21200"/>
                  </a:cubicBezTo>
                  <a:lnTo>
                    <a:pt x="862575" y="1208400"/>
                  </a:lnTo>
                  <a:cubicBezTo>
                    <a:pt x="862575" y="1220102"/>
                    <a:pt x="853077" y="1229600"/>
                    <a:pt x="841375" y="1229600"/>
                  </a:cubicBezTo>
                  <a:lnTo>
                    <a:pt x="21200" y="1229600"/>
                  </a:lnTo>
                  <a:cubicBezTo>
                    <a:pt x="9498" y="1229600"/>
                    <a:pt x="0" y="1220102"/>
                    <a:pt x="0" y="12084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吸引子是系统的核心</a:t>
              </a:r>
              <a:r>
                <a:rPr lang="zh-CN" altLang="en-US" sz="825" dirty="0">
                  <a:solidFill>
                    <a:srgbClr val="303030"/>
                  </a:solidFill>
                  <a:latin typeface="幼圆" panose="02010509060101010101" pitchFamily="49" charset="-122"/>
                  <a:ea typeface="幼圆" panose="02010509060101010101" pitchFamily="49" charset="-122"/>
                </a:rPr>
                <a:t>与</a:t>
              </a:r>
              <a:r>
                <a:rPr sz="825" dirty="0" err="1">
                  <a:solidFill>
                    <a:srgbClr val="303030"/>
                  </a:solidFill>
                  <a:latin typeface="幼圆" panose="02010509060101010101" pitchFamily="49" charset="-122"/>
                  <a:ea typeface="幼圆" panose="02010509060101010101" pitchFamily="49" charset="-122"/>
                </a:rPr>
                <a:t>灵魂</a:t>
              </a:r>
              <a:r>
                <a:rPr sz="825" dirty="0">
                  <a:solidFill>
                    <a:srgbClr val="303030"/>
                  </a:solidFill>
                  <a:latin typeface="幼圆" panose="02010509060101010101" pitchFamily="49" charset="-122"/>
                  <a:ea typeface="幼圆" panose="02010509060101010101" pitchFamily="49" charset="-122"/>
                </a:rPr>
                <a:t>，</a:t>
              </a:r>
              <a:r>
                <a:rPr lang="zh-CN" altLang="en-US" sz="825" dirty="0">
                  <a:solidFill>
                    <a:srgbClr val="303030"/>
                  </a:solidFill>
                  <a:latin typeface="幼圆" panose="02010509060101010101" pitchFamily="49" charset="-122"/>
                  <a:ea typeface="幼圆" panose="02010509060101010101" pitchFamily="49" charset="-122"/>
                </a:rPr>
                <a:t>也是</a:t>
              </a:r>
              <a:r>
                <a:rPr sz="825" dirty="0" err="1">
                  <a:solidFill>
                    <a:srgbClr val="303030"/>
                  </a:solidFill>
                  <a:latin typeface="幼圆" panose="02010509060101010101" pitchFamily="49" charset="-122"/>
                  <a:ea typeface="幼圆" panose="02010509060101010101" pitchFamily="49" charset="-122"/>
                </a:rPr>
                <a:t>系统存在的意义和依据，承载着系统使命。吸引子通过耗散信息来主导系统生存、发展；系统体通过耗散质能而生长</a:t>
              </a:r>
              <a:r>
                <a:rPr sz="825" dirty="0">
                  <a:solidFill>
                    <a:srgbClr val="303030"/>
                  </a:solidFill>
                  <a:latin typeface="幼圆" panose="02010509060101010101" pitchFamily="49" charset="-122"/>
                  <a:ea typeface="幼圆" panose="02010509060101010101" pitchFamily="49" charset="-122"/>
                </a:rPr>
                <a:t>。</a:t>
              </a:r>
            </a:p>
          </p:txBody>
        </p:sp>
        <p:sp>
          <p:nvSpPr>
            <p:cNvPr id="345" name="SummaryTopic"/>
            <p:cNvSpPr/>
            <p:nvPr/>
          </p:nvSpPr>
          <p:spPr>
            <a:xfrm>
              <a:off x="6975584" y="468701"/>
              <a:ext cx="1345494" cy="993893"/>
            </a:xfrm>
            <a:custGeom>
              <a:avLst/>
              <a:gdLst>
                <a:gd name="rtl" fmla="*/ 26500 w 1252125"/>
                <a:gd name="rtt" fmla="*/ 37630 h 763200"/>
                <a:gd name="rtr" fmla="*/ 1225625 w 1252125"/>
                <a:gd name="rtb" fmla="*/ 737230 h 763200"/>
              </a:gdLst>
              <a:ahLst/>
              <a:cxnLst/>
              <a:rect l="rtl" t="rtt" r="rtr" b="rtb"/>
              <a:pathLst>
                <a:path w="1252125" h="763200">
                  <a:moveTo>
                    <a:pt x="21200" y="0"/>
                  </a:moveTo>
                  <a:lnTo>
                    <a:pt x="1230925" y="0"/>
                  </a:lnTo>
                  <a:cubicBezTo>
                    <a:pt x="1242627" y="0"/>
                    <a:pt x="1252125" y="9498"/>
                    <a:pt x="1252125" y="21200"/>
                  </a:cubicBezTo>
                  <a:lnTo>
                    <a:pt x="1252125" y="742000"/>
                  </a:lnTo>
                  <a:cubicBezTo>
                    <a:pt x="1252125" y="753702"/>
                    <a:pt x="1242627" y="763200"/>
                    <a:pt x="1230925"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放弃传统哲学主体和客体的对立思维，把人和世界都作为系统看待，将人融入到世界这个大系统中去，紧密互动，和谐发展</a:t>
              </a:r>
              <a:r>
                <a:rPr sz="825" dirty="0">
                  <a:solidFill>
                    <a:srgbClr val="303030"/>
                  </a:solidFill>
                  <a:latin typeface="幼圆" panose="02010509060101010101" pitchFamily="49" charset="-122"/>
                </a:rPr>
                <a:t>。</a:t>
              </a:r>
            </a:p>
          </p:txBody>
        </p:sp>
        <p:sp>
          <p:nvSpPr>
            <p:cNvPr id="346" name="SummaryTopic"/>
            <p:cNvSpPr/>
            <p:nvPr/>
          </p:nvSpPr>
          <p:spPr>
            <a:xfrm>
              <a:off x="7337137" y="3224829"/>
              <a:ext cx="1474353" cy="1235579"/>
            </a:xfrm>
            <a:custGeom>
              <a:avLst/>
              <a:gdLst>
                <a:gd name="rtl" fmla="*/ 26500 w 1204342"/>
                <a:gd name="rtt" fmla="*/ 37630 h 1346200"/>
                <a:gd name="rtr" fmla="*/ 1177842 w 1204342"/>
                <a:gd name="rtb" fmla="*/ 1320230 h 1346200"/>
              </a:gdLst>
              <a:ahLst/>
              <a:cxnLst/>
              <a:rect l="rtl" t="rtt" r="rtr" b="rtb"/>
              <a:pathLst>
                <a:path w="1204342" h="1346200">
                  <a:moveTo>
                    <a:pt x="21200" y="0"/>
                  </a:moveTo>
                  <a:lnTo>
                    <a:pt x="1183142" y="0"/>
                  </a:lnTo>
                  <a:cubicBezTo>
                    <a:pt x="1194845" y="0"/>
                    <a:pt x="1204342" y="9498"/>
                    <a:pt x="1204342" y="21200"/>
                  </a:cubicBezTo>
                  <a:lnTo>
                    <a:pt x="1204342" y="1325000"/>
                  </a:lnTo>
                  <a:cubicBezTo>
                    <a:pt x="1204342" y="1336702"/>
                    <a:pt x="1194845" y="1346200"/>
                    <a:pt x="1183142" y="1346200"/>
                  </a:cubicBezTo>
                  <a:lnTo>
                    <a:pt x="21200" y="1346200"/>
                  </a:lnTo>
                  <a:cubicBezTo>
                    <a:pt x="9498" y="1346200"/>
                    <a:pt x="0" y="1336702"/>
                    <a:pt x="0" y="1325000"/>
                  </a:cubicBezTo>
                  <a:lnTo>
                    <a:pt x="0" y="21200"/>
                  </a:lnTo>
                  <a:cubicBezTo>
                    <a:pt x="0" y="9498"/>
                    <a:pt x="9498" y="0"/>
                    <a:pt x="21200" y="0"/>
                  </a:cubicBezTo>
                  <a:close/>
                </a:path>
              </a:pathLst>
            </a:custGeom>
            <a:noFill/>
            <a:ln w="5300" cap="flat">
              <a:solidFill>
                <a:srgbClr val="FFCD55"/>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a:solidFill>
                    <a:srgbClr val="303030"/>
                  </a:solidFill>
                  <a:latin typeface="幼圆" panose="02010509060101010101" pitchFamily="49" charset="-122"/>
                </a:rPr>
                <a:t>信息，是大系统的关键，全息就是完全的信息，是智慧的基础。掌握信息越多，对系统控制越有效；若掌握全息，即可完全控制系统。但世界是高维度的，100%地掌握全息在现实中是难以实现的。因此，要努力追求全息，但也要适度。</a:t>
              </a:r>
            </a:p>
          </p:txBody>
        </p:sp>
        <p:sp>
          <p:nvSpPr>
            <p:cNvPr id="347" name="SummaryTopic"/>
            <p:cNvSpPr/>
            <p:nvPr/>
          </p:nvSpPr>
          <p:spPr>
            <a:xfrm>
              <a:off x="621482" y="1292428"/>
              <a:ext cx="1159004" cy="877493"/>
            </a:xfrm>
            <a:custGeom>
              <a:avLst/>
              <a:gdLst>
                <a:gd name="rtl" fmla="*/ 26500 w 936858"/>
                <a:gd name="rtt" fmla="*/ 37630 h 763200"/>
                <a:gd name="rtr" fmla="*/ 910358 w 936858"/>
                <a:gd name="rtb" fmla="*/ 737230 h 763200"/>
              </a:gdLst>
              <a:ahLst/>
              <a:cxnLst/>
              <a:rect l="rtl" t="rtt" r="rtr" b="rtb"/>
              <a:pathLst>
                <a:path w="936858" h="763200">
                  <a:moveTo>
                    <a:pt x="21200" y="0"/>
                  </a:moveTo>
                  <a:lnTo>
                    <a:pt x="915658" y="0"/>
                  </a:lnTo>
                  <a:cubicBezTo>
                    <a:pt x="927360" y="0"/>
                    <a:pt x="936858" y="9498"/>
                    <a:pt x="936858" y="21200"/>
                  </a:cubicBezTo>
                  <a:lnTo>
                    <a:pt x="936858" y="742000"/>
                  </a:lnTo>
                  <a:cubicBezTo>
                    <a:pt x="936858" y="753702"/>
                    <a:pt x="927360" y="763200"/>
                    <a:pt x="915658"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总结老三论、新三论等前人成果，奠定系统论和大系统观的科学基础。系统论是科技与哲学之间的桥梁</a:t>
              </a:r>
              <a:r>
                <a:rPr sz="825" dirty="0">
                  <a:solidFill>
                    <a:srgbClr val="303030"/>
                  </a:solidFill>
                  <a:latin typeface="幼圆" panose="02010509060101010101" pitchFamily="49" charset="-122"/>
                </a:rPr>
                <a:t>。</a:t>
              </a:r>
            </a:p>
          </p:txBody>
        </p:sp>
        <p:sp>
          <p:nvSpPr>
            <p:cNvPr id="348" name="SubTopic"/>
            <p:cNvSpPr/>
            <p:nvPr/>
          </p:nvSpPr>
          <p:spPr>
            <a:xfrm>
              <a:off x="2404112" y="1720425"/>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信息熵减原理</a:t>
              </a:r>
              <a:endParaRPr sz="788" dirty="0">
                <a:solidFill>
                  <a:srgbClr val="303030"/>
                </a:solidFill>
                <a:latin typeface="幼圆"/>
              </a:endParaRPr>
            </a:p>
          </p:txBody>
        </p:sp>
        <p:sp>
          <p:nvSpPr>
            <p:cNvPr id="349" name="SubTopic"/>
            <p:cNvSpPr/>
            <p:nvPr/>
          </p:nvSpPr>
          <p:spPr>
            <a:xfrm>
              <a:off x="2404112" y="201678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开放耗散原理</a:t>
              </a:r>
              <a:endParaRPr sz="788" dirty="0">
                <a:solidFill>
                  <a:srgbClr val="303030"/>
                </a:solidFill>
                <a:latin typeface="幼圆"/>
              </a:endParaRPr>
            </a:p>
          </p:txBody>
        </p:sp>
        <p:sp>
          <p:nvSpPr>
            <p:cNvPr id="350" name="SubTopic"/>
            <p:cNvSpPr/>
            <p:nvPr/>
          </p:nvSpPr>
          <p:spPr>
            <a:xfrm>
              <a:off x="2340512" y="216134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序参量支配原理</a:t>
              </a:r>
            </a:p>
          </p:txBody>
        </p:sp>
        <p:sp>
          <p:nvSpPr>
            <p:cNvPr id="351" name="SubTopic"/>
            <p:cNvSpPr/>
            <p:nvPr/>
          </p:nvSpPr>
          <p:spPr>
            <a:xfrm>
              <a:off x="2308712" y="2305905"/>
              <a:ext cx="492900" cy="105501"/>
            </a:xfrm>
            <a:custGeom>
              <a:avLst/>
              <a:gdLst>
                <a:gd name="rtl" fmla="*/ 47700 w 657200"/>
                <a:gd name="rtt" fmla="*/ 9275 h 124550"/>
                <a:gd name="rtr" fmla="*/ 657200 w 657200"/>
                <a:gd name="rtb" fmla="*/ 104675 h 124550"/>
              </a:gdLst>
              <a:ahLst/>
              <a:cxnLst/>
              <a:rect l="rtl" t="rtt" r="rtr" b="rtb"/>
              <a:pathLst>
                <a:path w="657200" h="124550" stroke="0">
                  <a:moveTo>
                    <a:pt x="0" y="0"/>
                  </a:moveTo>
                  <a:lnTo>
                    <a:pt x="657200" y="0"/>
                  </a:lnTo>
                  <a:lnTo>
                    <a:pt x="657200" y="124550"/>
                  </a:lnTo>
                  <a:lnTo>
                    <a:pt x="0" y="124550"/>
                  </a:lnTo>
                  <a:lnTo>
                    <a:pt x="0" y="0"/>
                  </a:lnTo>
                  <a:close/>
                </a:path>
                <a:path w="657200" h="124550" fill="none">
                  <a:moveTo>
                    <a:pt x="0" y="124550"/>
                  </a:moveTo>
                  <a:lnTo>
                    <a:pt x="6572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组织+自组织原理</a:t>
              </a:r>
            </a:p>
          </p:txBody>
        </p:sp>
        <p:sp>
          <p:nvSpPr>
            <p:cNvPr id="352" name="SubTopic"/>
            <p:cNvSpPr/>
            <p:nvPr/>
          </p:nvSpPr>
          <p:spPr>
            <a:xfrm>
              <a:off x="2213312" y="245046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KISS原则(简化原理)</a:t>
              </a:r>
            </a:p>
          </p:txBody>
        </p:sp>
        <p:sp>
          <p:nvSpPr>
            <p:cNvPr id="353" name="SubTopic"/>
            <p:cNvSpPr/>
            <p:nvPr/>
          </p:nvSpPr>
          <p:spPr>
            <a:xfrm>
              <a:off x="2273480" y="3473535"/>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耦合度定理</a:t>
              </a:r>
            </a:p>
          </p:txBody>
        </p:sp>
        <p:sp>
          <p:nvSpPr>
            <p:cNvPr id="354" name="SubTopic"/>
            <p:cNvSpPr/>
            <p:nvPr/>
          </p:nvSpPr>
          <p:spPr>
            <a:xfrm>
              <a:off x="2019080" y="361809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系统驱动力合成原理</a:t>
              </a:r>
            </a:p>
          </p:txBody>
        </p:sp>
        <p:sp>
          <p:nvSpPr>
            <p:cNvPr id="355" name="SubTopic"/>
            <p:cNvSpPr/>
            <p:nvPr/>
          </p:nvSpPr>
          <p:spPr>
            <a:xfrm>
              <a:off x="2082680" y="376265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系统作用累积原理</a:t>
              </a:r>
            </a:p>
          </p:txBody>
        </p:sp>
        <p:sp>
          <p:nvSpPr>
            <p:cNvPr id="356" name="SubTopic"/>
            <p:cNvSpPr/>
            <p:nvPr/>
          </p:nvSpPr>
          <p:spPr>
            <a:xfrm>
              <a:off x="1955480" y="390721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系统参量边际作用原理</a:t>
              </a:r>
            </a:p>
          </p:txBody>
        </p:sp>
        <p:sp>
          <p:nvSpPr>
            <p:cNvPr id="357" name="SubTopic"/>
            <p:cNvSpPr/>
            <p:nvPr/>
          </p:nvSpPr>
          <p:spPr>
            <a:xfrm>
              <a:off x="2209880" y="405177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系统共振原理</a:t>
              </a:r>
            </a:p>
          </p:txBody>
        </p:sp>
        <p:sp>
          <p:nvSpPr>
            <p:cNvPr id="358" name="SubTopic"/>
            <p:cNvSpPr/>
            <p:nvPr/>
          </p:nvSpPr>
          <p:spPr>
            <a:xfrm>
              <a:off x="2146280" y="419632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系统体增长原理</a:t>
              </a:r>
            </a:p>
          </p:txBody>
        </p:sp>
        <p:sp>
          <p:nvSpPr>
            <p:cNvPr id="359" name="SubTopic"/>
            <p:cNvSpPr/>
            <p:nvPr/>
          </p:nvSpPr>
          <p:spPr>
            <a:xfrm>
              <a:off x="2082680" y="4340887"/>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局部比较优势原理</a:t>
              </a:r>
            </a:p>
          </p:txBody>
        </p:sp>
        <p:sp>
          <p:nvSpPr>
            <p:cNvPr id="360" name="SubTopic"/>
            <p:cNvSpPr/>
            <p:nvPr/>
          </p:nvSpPr>
          <p:spPr>
            <a:xfrm>
              <a:off x="2209880" y="448544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远交近攻原理</a:t>
              </a:r>
            </a:p>
          </p:txBody>
        </p:sp>
        <p:sp>
          <p:nvSpPr>
            <p:cNvPr id="361" name="SubTopic"/>
            <p:cNvSpPr/>
            <p:nvPr/>
          </p:nvSpPr>
          <p:spPr>
            <a:xfrm>
              <a:off x="2209880" y="463000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系统失败原理</a:t>
              </a:r>
            </a:p>
          </p:txBody>
        </p:sp>
        <p:sp>
          <p:nvSpPr>
            <p:cNvPr id="362" name="SubTopic"/>
            <p:cNvSpPr/>
            <p:nvPr/>
          </p:nvSpPr>
          <p:spPr>
            <a:xfrm>
              <a:off x="2082680" y="477456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系统涨落作用原理</a:t>
              </a:r>
            </a:p>
          </p:txBody>
        </p:sp>
        <p:sp>
          <p:nvSpPr>
            <p:cNvPr id="363" name="SubTopic"/>
            <p:cNvSpPr/>
            <p:nvPr/>
          </p:nvSpPr>
          <p:spPr>
            <a:xfrm>
              <a:off x="2209880" y="491912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系统聚集原理</a:t>
              </a:r>
            </a:p>
          </p:txBody>
        </p:sp>
        <p:sp>
          <p:nvSpPr>
            <p:cNvPr id="364" name="SubTopic"/>
            <p:cNvSpPr/>
            <p:nvPr/>
          </p:nvSpPr>
          <p:spPr>
            <a:xfrm>
              <a:off x="5992003" y="3868643"/>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无边界系统</a:t>
              </a:r>
            </a:p>
          </p:txBody>
        </p:sp>
        <p:sp>
          <p:nvSpPr>
            <p:cNvPr id="365" name="SubTopic"/>
            <p:cNvSpPr/>
            <p:nvPr/>
          </p:nvSpPr>
          <p:spPr>
            <a:xfrm>
              <a:off x="5992003" y="401320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自我实现原理</a:t>
              </a:r>
            </a:p>
          </p:txBody>
        </p:sp>
        <p:sp>
          <p:nvSpPr>
            <p:cNvPr id="366" name="SubTopic"/>
            <p:cNvSpPr/>
            <p:nvPr/>
          </p:nvSpPr>
          <p:spPr>
            <a:xfrm>
              <a:off x="5992003" y="4157760"/>
              <a:ext cx="779100" cy="105501"/>
            </a:xfrm>
            <a:custGeom>
              <a:avLst/>
              <a:gdLst>
                <a:gd name="rtl" fmla="*/ 47700 w 1038800"/>
                <a:gd name="rtt" fmla="*/ 9275 h 124550"/>
                <a:gd name="rtr" fmla="*/ 1038800 w 1038800"/>
                <a:gd name="rtb" fmla="*/ 104675 h 124550"/>
              </a:gdLst>
              <a:ahLst/>
              <a:cxnLst/>
              <a:rect l="rtl" t="rtt" r="rtr" b="rtb"/>
              <a:pathLst>
                <a:path w="1038800" h="124550" stroke="0">
                  <a:moveTo>
                    <a:pt x="0" y="0"/>
                  </a:moveTo>
                  <a:lnTo>
                    <a:pt x="1038800" y="0"/>
                  </a:lnTo>
                  <a:lnTo>
                    <a:pt x="1038800" y="124550"/>
                  </a:lnTo>
                  <a:lnTo>
                    <a:pt x="0" y="124550"/>
                  </a:lnTo>
                  <a:lnTo>
                    <a:pt x="0" y="0"/>
                  </a:lnTo>
                  <a:close/>
                </a:path>
                <a:path w="1038800" h="124550" fill="none">
                  <a:moveTo>
                    <a:pt x="0" y="124550"/>
                  </a:moveTo>
                  <a:lnTo>
                    <a:pt x="1038800" y="124550"/>
                  </a:lnTo>
                </a:path>
              </a:pathLst>
            </a:custGeom>
            <a:noFill/>
            <a:ln w="5300" cap="flat">
              <a:solidFill>
                <a:srgbClr val="FFCD55"/>
              </a:solidFill>
              <a:round/>
            </a:ln>
          </p:spPr>
          <p:txBody>
            <a:bodyPr wrap="none" lIns="0" tIns="0" rIns="0" bIns="0" rtlCol="0" anchor="ctr"/>
            <a:lstStyle/>
            <a:p>
              <a:pPr>
                <a:lnSpc>
                  <a:spcPct val="100000"/>
                </a:lnSpc>
              </a:pPr>
              <a:r>
                <a:rPr sz="788" dirty="0" err="1">
                  <a:solidFill>
                    <a:srgbClr val="303030"/>
                  </a:solidFill>
                  <a:latin typeface="幼圆"/>
                </a:rPr>
                <a:t>基于不确定性的确定性原理</a:t>
              </a:r>
              <a:endParaRPr sz="788" dirty="0">
                <a:solidFill>
                  <a:srgbClr val="303030"/>
                </a:solidFill>
                <a:latin typeface="幼圆"/>
              </a:endParaRPr>
            </a:p>
          </p:txBody>
        </p:sp>
        <p:sp>
          <p:nvSpPr>
            <p:cNvPr id="367" name="SubTopic"/>
            <p:cNvSpPr/>
            <p:nvPr/>
          </p:nvSpPr>
          <p:spPr>
            <a:xfrm>
              <a:off x="5973618" y="2161325"/>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数字油田</a:t>
              </a:r>
            </a:p>
          </p:txBody>
        </p:sp>
        <p:sp>
          <p:nvSpPr>
            <p:cNvPr id="368" name="SubTopic"/>
            <p:cNvSpPr/>
            <p:nvPr/>
          </p:nvSpPr>
          <p:spPr>
            <a:xfrm>
              <a:off x="5973618" y="2305883"/>
              <a:ext cx="556500" cy="105501"/>
            </a:xfrm>
            <a:custGeom>
              <a:avLst/>
              <a:gdLst>
                <a:gd name="rtl" fmla="*/ 47700 w 742000"/>
                <a:gd name="rtt" fmla="*/ 9275 h 124550"/>
                <a:gd name="rtr" fmla="*/ 742000 w 742000"/>
                <a:gd name="rtb" fmla="*/ 104675 h 124550"/>
              </a:gdLst>
              <a:ahLst/>
              <a:cxnLst/>
              <a:rect l="rtl" t="rtt" r="rtr" b="rtb"/>
              <a:pathLst>
                <a:path w="742000" h="124550" stroke="0">
                  <a:moveTo>
                    <a:pt x="0" y="0"/>
                  </a:moveTo>
                  <a:lnTo>
                    <a:pt x="742000" y="0"/>
                  </a:lnTo>
                  <a:lnTo>
                    <a:pt x="742000" y="124550"/>
                  </a:lnTo>
                  <a:lnTo>
                    <a:pt x="0" y="124550"/>
                  </a:lnTo>
                  <a:lnTo>
                    <a:pt x="0" y="0"/>
                  </a:lnTo>
                  <a:close/>
                </a:path>
                <a:path w="742000" h="124550" fill="none">
                  <a:moveTo>
                    <a:pt x="0" y="124550"/>
                  </a:moveTo>
                  <a:lnTo>
                    <a:pt x="742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互联网+的精神实质</a:t>
              </a:r>
            </a:p>
          </p:txBody>
        </p:sp>
        <p:sp>
          <p:nvSpPr>
            <p:cNvPr id="369" name="SubTopic"/>
            <p:cNvSpPr/>
            <p:nvPr/>
          </p:nvSpPr>
          <p:spPr>
            <a:xfrm>
              <a:off x="5973618" y="2450442"/>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信息化生产函数</a:t>
              </a:r>
            </a:p>
          </p:txBody>
        </p:sp>
        <p:sp>
          <p:nvSpPr>
            <p:cNvPr id="370" name="SubTopic"/>
            <p:cNvSpPr/>
            <p:nvPr/>
          </p:nvSpPr>
          <p:spPr>
            <a:xfrm>
              <a:off x="5973618" y="259500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信息生产力与生产关系</a:t>
              </a:r>
            </a:p>
          </p:txBody>
        </p:sp>
        <p:sp>
          <p:nvSpPr>
            <p:cNvPr id="371" name="SubTopic"/>
            <p:cNvSpPr/>
            <p:nvPr/>
          </p:nvSpPr>
          <p:spPr>
            <a:xfrm>
              <a:off x="5973618" y="273955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大信息观</a:t>
              </a:r>
            </a:p>
          </p:txBody>
        </p:sp>
        <p:sp>
          <p:nvSpPr>
            <p:cNvPr id="372" name="SubTopic"/>
            <p:cNvSpPr/>
            <p:nvPr/>
          </p:nvSpPr>
          <p:spPr>
            <a:xfrm>
              <a:off x="5973618" y="2945807"/>
              <a:ext cx="1128900" cy="105501"/>
            </a:xfrm>
            <a:custGeom>
              <a:avLst/>
              <a:gdLst>
                <a:gd name="rtl" fmla="*/ 47700 w 1505200"/>
                <a:gd name="rtt" fmla="*/ 9275 h 124550"/>
                <a:gd name="rtr" fmla="*/ 1505200 w 1505200"/>
                <a:gd name="rtb" fmla="*/ 104675 h 124550"/>
              </a:gdLst>
              <a:ahLst/>
              <a:cxnLst/>
              <a:rect l="rtl" t="rtt" r="rtr" b="rtb"/>
              <a:pathLst>
                <a:path w="1505200" h="124550" stroke="0">
                  <a:moveTo>
                    <a:pt x="0" y="0"/>
                  </a:moveTo>
                  <a:lnTo>
                    <a:pt x="1505200" y="0"/>
                  </a:lnTo>
                  <a:lnTo>
                    <a:pt x="1505200" y="124550"/>
                  </a:lnTo>
                  <a:lnTo>
                    <a:pt x="0" y="124550"/>
                  </a:lnTo>
                  <a:lnTo>
                    <a:pt x="0" y="0"/>
                  </a:lnTo>
                  <a:close/>
                </a:path>
                <a:path w="1505200" h="124550" fill="none">
                  <a:moveTo>
                    <a:pt x="0" y="124550"/>
                  </a:moveTo>
                  <a:lnTo>
                    <a:pt x="1505200" y="124550"/>
                  </a:lnTo>
                </a:path>
              </a:pathLst>
            </a:custGeom>
            <a:noFill/>
            <a:ln w="5300" cap="flat">
              <a:solidFill>
                <a:srgbClr val="5FB7F1"/>
              </a:solidFill>
              <a:round/>
            </a:ln>
          </p:spPr>
          <p:txBody>
            <a:bodyPr wrap="none" lIns="0" tIns="0" rIns="0" bIns="0" rtlCol="0" anchor="ctr"/>
            <a:lstStyle/>
            <a:p>
              <a:pPr>
                <a:lnSpc>
                  <a:spcPct val="100000"/>
                </a:lnSpc>
              </a:pPr>
              <a:r>
                <a:rPr sz="788" dirty="0" err="1">
                  <a:solidFill>
                    <a:srgbClr val="303030"/>
                  </a:solidFill>
                  <a:latin typeface="幼圆"/>
                </a:rPr>
                <a:t>数字油田-智能油田-智慧油田</a:t>
              </a:r>
              <a:r>
                <a:rPr lang="en-US" sz="788" dirty="0">
                  <a:solidFill>
                    <a:srgbClr val="303030"/>
                  </a:solidFill>
                  <a:latin typeface="幼圆"/>
                </a:rPr>
                <a:t/>
              </a:r>
              <a:br>
                <a:rPr lang="en-US" sz="788" dirty="0">
                  <a:solidFill>
                    <a:srgbClr val="303030"/>
                  </a:solidFill>
                  <a:latin typeface="幼圆"/>
                </a:rPr>
              </a:br>
              <a:r>
                <a:rPr lang="en-US" sz="788" dirty="0">
                  <a:solidFill>
                    <a:srgbClr val="303030"/>
                  </a:solidFill>
                  <a:latin typeface="幼圆"/>
                </a:rPr>
                <a:t>                 </a:t>
              </a:r>
              <a:r>
                <a:rPr sz="788" dirty="0">
                  <a:solidFill>
                    <a:srgbClr val="303030"/>
                  </a:solidFill>
                  <a:latin typeface="幼圆"/>
                </a:rPr>
                <a:t>-</a:t>
              </a:r>
              <a:r>
                <a:rPr sz="788" dirty="0" err="1">
                  <a:solidFill>
                    <a:srgbClr val="303030"/>
                  </a:solidFill>
                  <a:latin typeface="幼圆"/>
                </a:rPr>
                <a:t>全息油田</a:t>
              </a:r>
              <a:endParaRPr sz="788" dirty="0">
                <a:solidFill>
                  <a:srgbClr val="303030"/>
                </a:solidFill>
                <a:latin typeface="幼圆"/>
              </a:endParaRPr>
            </a:p>
          </p:txBody>
        </p:sp>
        <p:sp>
          <p:nvSpPr>
            <p:cNvPr id="373" name="文本框 372"/>
            <p:cNvSpPr txBox="1"/>
            <p:nvPr/>
          </p:nvSpPr>
          <p:spPr>
            <a:xfrm>
              <a:off x="287415" y="360041"/>
              <a:ext cx="3570208" cy="600164"/>
            </a:xfrm>
            <a:prstGeom prst="rect">
              <a:avLst/>
            </a:prstGeom>
            <a:noFill/>
          </p:spPr>
          <p:txBody>
            <a:bodyPr wrap="none" rtlCol="0">
              <a:spAutoFit/>
            </a:bodyPr>
            <a:lstStyle/>
            <a:p>
              <a:r>
                <a:rPr lang="zh-CN" altLang="en-US" sz="33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大系统观思维导图</a:t>
              </a:r>
            </a:p>
          </p:txBody>
        </p:sp>
        <p:sp>
          <p:nvSpPr>
            <p:cNvPr id="374" name="文本框 373"/>
            <p:cNvSpPr txBox="1"/>
            <p:nvPr/>
          </p:nvSpPr>
          <p:spPr>
            <a:xfrm>
              <a:off x="7946072" y="4802624"/>
              <a:ext cx="888385" cy="300082"/>
            </a:xfrm>
            <a:prstGeom prst="rect">
              <a:avLst/>
            </a:prstGeom>
            <a:noFill/>
          </p:spPr>
          <p:txBody>
            <a:bodyPr wrap="none" rtlCol="0">
              <a:spAutoFit/>
            </a:bodyPr>
            <a:lstStyle/>
            <a:p>
              <a:r>
                <a:rPr lang="en-US" altLang="zh-CN" sz="1350" dirty="0">
                  <a:solidFill>
                    <a:schemeClr val="bg1">
                      <a:lumMod val="65000"/>
                    </a:schemeClr>
                  </a:solidFill>
                  <a:ea typeface="方正粗宋简体" panose="03000509000000000000" pitchFamily="65" charset="-122"/>
                </a:rPr>
                <a:t>2018.7.11</a:t>
              </a:r>
              <a:endParaRPr lang="zh-CN" altLang="en-US" sz="1350" dirty="0">
                <a:solidFill>
                  <a:schemeClr val="bg1">
                    <a:lumMod val="65000"/>
                  </a:schemeClr>
                </a:solidFill>
                <a:ea typeface="方正粗宋简体" panose="03000509000000000000" pitchFamily="65" charset="-122"/>
              </a:endParaRPr>
            </a:p>
          </p:txBody>
        </p:sp>
        <p:sp>
          <p:nvSpPr>
            <p:cNvPr id="375" name="MMConnector"/>
            <p:cNvSpPr/>
            <p:nvPr/>
          </p:nvSpPr>
          <p:spPr>
            <a:xfrm>
              <a:off x="2865697" y="2348043"/>
              <a:ext cx="150800" cy="673355"/>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sp>
          <p:nvSpPr>
            <p:cNvPr id="376" name="SubTopic"/>
            <p:cNvSpPr/>
            <p:nvPr/>
          </p:nvSpPr>
          <p:spPr>
            <a:xfrm>
              <a:off x="2216838" y="2580849"/>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sz="788">
                  <a:solidFill>
                    <a:srgbClr val="303030"/>
                  </a:solidFill>
                  <a:latin typeface="幼圆"/>
                </a:rPr>
                <a:t>钱学森系统科学体系</a:t>
              </a:r>
            </a:p>
          </p:txBody>
        </p:sp>
        <p:sp>
          <p:nvSpPr>
            <p:cNvPr id="377" name="SubTopic"/>
            <p:cNvSpPr/>
            <p:nvPr/>
          </p:nvSpPr>
          <p:spPr>
            <a:xfrm>
              <a:off x="2213312" y="1874837"/>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lang="zh-CN" altLang="en-US" sz="788" dirty="0">
                  <a:solidFill>
                    <a:srgbClr val="303030"/>
                  </a:solidFill>
                  <a:latin typeface="幼圆" panose="02010509060101010101" pitchFamily="49" charset="-122"/>
                  <a:ea typeface="幼圆" panose="02010509060101010101" pitchFamily="49" charset="-122"/>
                </a:rPr>
                <a:t>迭代精进原理</a:t>
              </a:r>
              <a:endParaRPr sz="788" dirty="0">
                <a:solidFill>
                  <a:srgbClr val="303030"/>
                </a:solidFill>
                <a:latin typeface="幼圆" panose="02010509060101010101" pitchFamily="49" charset="-122"/>
                <a:ea typeface="幼圆" panose="02010509060101010101" pitchFamily="49" charset="-122"/>
              </a:endParaRPr>
            </a:p>
          </p:txBody>
        </p:sp>
      </p:grpSp>
      <p:sp>
        <p:nvSpPr>
          <p:cNvPr id="246"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2" name="任意多边形 1"/>
          <p:cNvSpPr/>
          <p:nvPr/>
        </p:nvSpPr>
        <p:spPr>
          <a:xfrm>
            <a:off x="161778" y="963637"/>
            <a:ext cx="8883748" cy="4149969"/>
          </a:xfrm>
          <a:custGeom>
            <a:avLst/>
            <a:gdLst>
              <a:gd name="connsiteX0" fmla="*/ 0 w 8883748"/>
              <a:gd name="connsiteY0" fmla="*/ 0 h 4149969"/>
              <a:gd name="connsiteX1" fmla="*/ 0 w 8883748"/>
              <a:gd name="connsiteY1" fmla="*/ 4149969 h 4149969"/>
              <a:gd name="connsiteX2" fmla="*/ 8883748 w 8883748"/>
              <a:gd name="connsiteY2" fmla="*/ 4149969 h 4149969"/>
              <a:gd name="connsiteX3" fmla="*/ 8883748 w 8883748"/>
              <a:gd name="connsiteY3" fmla="*/ 576775 h 4149969"/>
              <a:gd name="connsiteX4" fmla="*/ 4037428 w 8883748"/>
              <a:gd name="connsiteY4" fmla="*/ 576775 h 4149969"/>
              <a:gd name="connsiteX5" fmla="*/ 4037428 w 8883748"/>
              <a:gd name="connsiteY5" fmla="*/ 49237 h 4149969"/>
              <a:gd name="connsiteX6" fmla="*/ 0 w 8883748"/>
              <a:gd name="connsiteY6" fmla="*/ 0 h 414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3748" h="4149969">
                <a:moveTo>
                  <a:pt x="0" y="0"/>
                </a:moveTo>
                <a:lnTo>
                  <a:pt x="0" y="4149969"/>
                </a:lnTo>
                <a:lnTo>
                  <a:pt x="8883748" y="4149969"/>
                </a:lnTo>
                <a:lnTo>
                  <a:pt x="8883748" y="576775"/>
                </a:lnTo>
                <a:lnTo>
                  <a:pt x="4037428" y="576775"/>
                </a:lnTo>
                <a:lnTo>
                  <a:pt x="4037428" y="49237"/>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sp>
        <p:nvSpPr>
          <p:cNvPr id="140" name="TextBox 1"/>
          <p:cNvSpPr txBox="1"/>
          <p:nvPr/>
        </p:nvSpPr>
        <p:spPr>
          <a:xfrm>
            <a:off x="3808856" y="2136242"/>
            <a:ext cx="4727024" cy="707886"/>
          </a:xfrm>
          <a:prstGeom prst="rect">
            <a:avLst/>
          </a:prstGeom>
          <a:noFill/>
        </p:spPr>
        <p:txBody>
          <a:bodyPr wrap="square" rtlCol="0">
            <a:spAutoFit/>
          </a:bodyPr>
          <a:lstStyle/>
          <a:p>
            <a:r>
              <a:rPr lang="zh-CN" altLang="en-US" sz="4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a:t>
            </a:r>
          </a:p>
        </p:txBody>
      </p:sp>
      <p:pic>
        <p:nvPicPr>
          <p:cNvPr id="153" name="图片 152"/>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36198" y="1188339"/>
            <a:ext cx="3199698" cy="3615659"/>
          </a:xfrm>
          <a:prstGeom prst="rect">
            <a:avLst/>
          </a:prstGeom>
          <a:ln w="3175">
            <a:solidFill>
              <a:schemeClr val="tx1"/>
            </a:solidFill>
          </a:ln>
        </p:spPr>
      </p:pic>
      <p:grpSp>
        <p:nvGrpSpPr>
          <p:cNvPr id="154" name="组合 153"/>
          <p:cNvGrpSpPr/>
          <p:nvPr/>
        </p:nvGrpSpPr>
        <p:grpSpPr>
          <a:xfrm>
            <a:off x="4554893" y="161271"/>
            <a:ext cx="4808675" cy="3439978"/>
            <a:chOff x="966104" y="1057427"/>
            <a:chExt cx="4808675" cy="3439978"/>
          </a:xfrm>
        </p:grpSpPr>
        <p:sp>
          <p:nvSpPr>
            <p:cNvPr id="155" name="圆角矩形 154"/>
            <p:cNvSpPr/>
            <p:nvPr/>
          </p:nvSpPr>
          <p:spPr>
            <a:xfrm>
              <a:off x="966104" y="1057427"/>
              <a:ext cx="4490987" cy="1762151"/>
            </a:xfrm>
            <a:prstGeom prst="roundRect">
              <a:avLst/>
            </a:prstGeom>
            <a:noFill/>
            <a:ln w="76200">
              <a:gradFill flip="none" rotWithShape="1">
                <a:gsLst>
                  <a:gs pos="33000">
                    <a:srgbClr val="FFC000"/>
                  </a:gs>
                  <a:gs pos="100000">
                    <a:schemeClr val="tx1"/>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56" name="图片 15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3637901" y="2121769"/>
              <a:ext cx="2136878" cy="2375636"/>
            </a:xfrm>
            <a:prstGeom prst="rect">
              <a:avLst/>
            </a:prstGeom>
          </p:spPr>
        </p:pic>
      </p:grpSp>
      <p:sp>
        <p:nvSpPr>
          <p:cNvPr id="3" name="文本框 2">
            <a:extLst>
              <a:ext uri="{FF2B5EF4-FFF2-40B4-BE49-F238E27FC236}">
                <a16:creationId xmlns:a16="http://schemas.microsoft.com/office/drawing/2014/main" xmlns="" id="{63D35E3D-3B98-9C92-B2EB-AAF0E9F78543}"/>
              </a:ext>
            </a:extLst>
          </p:cNvPr>
          <p:cNvSpPr txBox="1"/>
          <p:nvPr/>
        </p:nvSpPr>
        <p:spPr>
          <a:xfrm>
            <a:off x="4114372" y="2820891"/>
            <a:ext cx="3724096" cy="1938992"/>
          </a:xfrm>
          <a:prstGeom prst="rect">
            <a:avLst/>
          </a:prstGeom>
          <a:noFill/>
        </p:spPr>
        <p:txBody>
          <a:bodyPr wrap="none" rtlCol="0">
            <a:spAutoFit/>
          </a:bodyPr>
          <a:lstStyle/>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哲学是到底是个啥？</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西方科学哲学简史</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大系统观讲什么哲学？</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一些问题的探讨</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讨论</a:t>
            </a:r>
          </a:p>
        </p:txBody>
      </p:sp>
    </p:spTree>
    <p:extLst>
      <p:ext uri="{BB962C8B-B14F-4D97-AF65-F5344CB8AC3E}">
        <p14:creationId xmlns:p14="http://schemas.microsoft.com/office/powerpoint/2010/main" val="291136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randombar(horizontal)">
                                      <p:cBhvr>
                                        <p:cTn id="1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940152" y="2859782"/>
            <a:ext cx="2655753" cy="244827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7" name="TextBox 1"/>
          <p:cNvSpPr txBox="1"/>
          <p:nvPr/>
        </p:nvSpPr>
        <p:spPr>
          <a:xfrm>
            <a:off x="432992" y="401831"/>
            <a:ext cx="5262979" cy="646331"/>
          </a:xfrm>
          <a:prstGeom prst="rect">
            <a:avLst/>
          </a:prstGeom>
          <a:noFill/>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从亚里士多德到大系统观</a:t>
            </a:r>
          </a:p>
        </p:txBody>
      </p:sp>
      <p:grpSp>
        <p:nvGrpSpPr>
          <p:cNvPr id="8" name="组合 7"/>
          <p:cNvGrpSpPr/>
          <p:nvPr/>
        </p:nvGrpSpPr>
        <p:grpSpPr>
          <a:xfrm>
            <a:off x="740898" y="1145961"/>
            <a:ext cx="947835" cy="1552892"/>
            <a:chOff x="251520" y="1644004"/>
            <a:chExt cx="1224136" cy="2005572"/>
          </a:xfrm>
        </p:grpSpPr>
        <p:pic>
          <p:nvPicPr>
            <p:cNvPr id="11" name="Picture 7" descr="u=3279163751,2699569016&amp;fm=0&amp;gp=38">
              <a:hlinkClick r:id="rId3"/>
            </p:cNvPr>
            <p:cNvPicPr>
              <a:picLocks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251520" y="1644004"/>
              <a:ext cx="1224136" cy="1639467"/>
            </a:xfrm>
            <a:prstGeom prst="rect">
              <a:avLst/>
            </a:prstGeom>
            <a:noFill/>
            <a:ln w="3175">
              <a:solidFill>
                <a:schemeClr val="tx1">
                  <a:lumMod val="50000"/>
                  <a:lumOff val="50000"/>
                </a:schemeClr>
              </a:solidFill>
            </a:ln>
            <a:effectLst>
              <a:glow rad="63500">
                <a:schemeClr val="accent5">
                  <a:satMod val="175000"/>
                  <a:alpha val="40000"/>
                </a:schemeClr>
              </a:glow>
            </a:effectLst>
          </p:spPr>
        </p:pic>
        <p:sp>
          <p:nvSpPr>
            <p:cNvPr id="12" name="TextBox 19"/>
            <p:cNvSpPr txBox="1"/>
            <p:nvPr/>
          </p:nvSpPr>
          <p:spPr bwMode="auto">
            <a:xfrm>
              <a:off x="251520" y="3291830"/>
              <a:ext cx="1224136" cy="357746"/>
            </a:xfrm>
            <a:prstGeom prst="rect">
              <a:avLst/>
            </a:prstGeom>
            <a:noFill/>
          </p:spPr>
          <p:txBody>
            <a:bodyPr wrap="square">
              <a:spAutoFit/>
            </a:bodyPr>
            <a:lstStyle/>
            <a:p>
              <a:pPr algn="ctr" defTabSz="914290">
                <a:defRPr/>
              </a:pPr>
              <a:r>
                <a:rPr lang="zh-CN" altLang="en-US" sz="1200" dirty="0">
                  <a:solidFill>
                    <a:prstClr val="black"/>
                  </a:solidFill>
                  <a:latin typeface="幼圆" pitchFamily="49" charset="-122"/>
                  <a:ea typeface="幼圆" pitchFamily="49" charset="-122"/>
                </a:rPr>
                <a:t>亚里士多德</a:t>
              </a:r>
            </a:p>
          </p:txBody>
        </p:sp>
      </p:grpSp>
      <p:sp>
        <p:nvSpPr>
          <p:cNvPr id="13" name="文本框 12"/>
          <p:cNvSpPr txBox="1"/>
          <p:nvPr/>
        </p:nvSpPr>
        <p:spPr>
          <a:xfrm>
            <a:off x="583873" y="2685398"/>
            <a:ext cx="1261884" cy="307777"/>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1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系统论祖师爷</a:t>
            </a:r>
          </a:p>
        </p:txBody>
      </p:sp>
      <p:sp>
        <p:nvSpPr>
          <p:cNvPr id="2" name="文本框 1"/>
          <p:cNvSpPr txBox="1"/>
          <p:nvPr/>
        </p:nvSpPr>
        <p:spPr>
          <a:xfrm>
            <a:off x="2123728" y="1152680"/>
            <a:ext cx="1994457" cy="1815882"/>
          </a:xfrm>
          <a:prstGeom prst="rect">
            <a:avLst/>
          </a:prstGeom>
          <a:noFill/>
        </p:spPr>
        <p:txBody>
          <a:bodyPr wrap="none" rtlCol="0">
            <a:spAutoFit/>
          </a:bodyPr>
          <a:lstStyle/>
          <a:p>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1 + 1 &gt; 2</a:t>
            </a:r>
          </a:p>
          <a:p>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四因说：</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555625" lvl="1"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质料因</a:t>
            </a:r>
            <a:endParaRPr lang="en-US" altLang="zh-CN" dirty="0">
              <a:latin typeface="幼圆" panose="02010509060101010101" pitchFamily="49" charset="-122"/>
              <a:ea typeface="幼圆" panose="02010509060101010101" pitchFamily="49" charset="-122"/>
            </a:endParaRPr>
          </a:p>
          <a:p>
            <a:pPr marL="555625" lvl="1"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形式因</a:t>
            </a:r>
            <a:endParaRPr lang="en-US" altLang="zh-CN" dirty="0">
              <a:latin typeface="幼圆" panose="02010509060101010101" pitchFamily="49" charset="-122"/>
              <a:ea typeface="幼圆" panose="02010509060101010101" pitchFamily="49" charset="-122"/>
            </a:endParaRPr>
          </a:p>
          <a:p>
            <a:pPr marL="555625" lvl="1"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动力因</a:t>
            </a:r>
            <a:endParaRPr lang="en-US" altLang="zh-CN" dirty="0">
              <a:latin typeface="幼圆" panose="02010509060101010101" pitchFamily="49" charset="-122"/>
              <a:ea typeface="幼圆" panose="02010509060101010101" pitchFamily="49" charset="-122"/>
            </a:endParaRPr>
          </a:p>
          <a:p>
            <a:pPr marL="555625" lvl="1"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目的因</a:t>
            </a:r>
          </a:p>
        </p:txBody>
      </p:sp>
      <p:pic>
        <p:nvPicPr>
          <p:cNvPr id="14" name="图片 1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27984" y="987574"/>
            <a:ext cx="4104458" cy="2326990"/>
          </a:xfrm>
          <a:prstGeom prst="rect">
            <a:avLst/>
          </a:prstGeom>
        </p:spPr>
      </p:pic>
      <p:cxnSp>
        <p:nvCxnSpPr>
          <p:cNvPr id="4" name="直接箭头连接符 3"/>
          <p:cNvCxnSpPr/>
          <p:nvPr/>
        </p:nvCxnSpPr>
        <p:spPr>
          <a:xfrm>
            <a:off x="3491880" y="1951323"/>
            <a:ext cx="1152128" cy="828093"/>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7" name="直接箭头连接符 16"/>
          <p:cNvCxnSpPr/>
          <p:nvPr/>
        </p:nvCxnSpPr>
        <p:spPr>
          <a:xfrm>
            <a:off x="3491880" y="2211710"/>
            <a:ext cx="4248472" cy="216024"/>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9" name="直接箭头连接符 18"/>
          <p:cNvCxnSpPr/>
          <p:nvPr/>
        </p:nvCxnSpPr>
        <p:spPr>
          <a:xfrm flipV="1">
            <a:off x="3491880" y="1951323"/>
            <a:ext cx="1368152" cy="548419"/>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1" name="直接箭头连接符 20"/>
          <p:cNvCxnSpPr/>
          <p:nvPr/>
        </p:nvCxnSpPr>
        <p:spPr>
          <a:xfrm flipV="1">
            <a:off x="3491880" y="2021697"/>
            <a:ext cx="1368152" cy="767229"/>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2" name="文本框 21"/>
          <p:cNvSpPr txBox="1"/>
          <p:nvPr/>
        </p:nvSpPr>
        <p:spPr>
          <a:xfrm>
            <a:off x="583873" y="3267788"/>
            <a:ext cx="5135791" cy="1569660"/>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sz="1600" dirty="0">
                <a:latin typeface="幼圆" panose="02010509060101010101" pitchFamily="49" charset="-122"/>
                <a:ea typeface="幼圆" panose="02010509060101010101" pitchFamily="49" charset="-122"/>
              </a:rPr>
              <a:t>混沌态的质料构成系统体，质料中孕育着全息；</a:t>
            </a:r>
            <a:endParaRPr lang="en-US" altLang="zh-CN" sz="1600" dirty="0">
              <a:latin typeface="幼圆" panose="02010509060101010101" pitchFamily="49" charset="-122"/>
              <a:ea typeface="幼圆" panose="02010509060101010101" pitchFamily="49" charset="-122"/>
            </a:endParaRPr>
          </a:p>
          <a:p>
            <a:pPr marL="285750" indent="-285750" algn="just">
              <a:buFont typeface="Wingdings" panose="05000000000000000000" pitchFamily="2" charset="2"/>
              <a:buChar char="n"/>
            </a:pPr>
            <a:r>
              <a:rPr lang="zh-CN" altLang="en-US" sz="1600" dirty="0">
                <a:latin typeface="幼圆" panose="02010509060101010101" pitchFamily="49" charset="-122"/>
                <a:ea typeface="幼圆" panose="02010509060101010101" pitchFamily="49" charset="-122"/>
              </a:rPr>
              <a:t>聚集和涨落使系统在混沌中诞生，从初始的形态逐步演化成有序的结构，即形式，使系统涌现显性化；</a:t>
            </a:r>
            <a:endParaRPr lang="en-US" altLang="zh-CN" sz="1600" dirty="0">
              <a:latin typeface="幼圆" panose="02010509060101010101" pitchFamily="49" charset="-122"/>
              <a:ea typeface="幼圆" panose="02010509060101010101" pitchFamily="49" charset="-122"/>
            </a:endParaRPr>
          </a:p>
          <a:p>
            <a:pPr marL="285750" indent="-285750" algn="just">
              <a:buFont typeface="Wingdings" panose="05000000000000000000" pitchFamily="2" charset="2"/>
              <a:buChar char="n"/>
            </a:pPr>
            <a:r>
              <a:rPr lang="zh-CN" altLang="en-US" sz="1600" dirty="0">
                <a:latin typeface="幼圆" panose="02010509060101010101" pitchFamily="49" charset="-122"/>
                <a:ea typeface="幼圆" panose="02010509060101010101" pitchFamily="49" charset="-122"/>
              </a:rPr>
              <a:t>系统意志在目的因和动力因的驱动下，建立开放和有机的结构，得以生存、发展、重建，并通过协同作用，进而形成大系统，达成使命。</a:t>
            </a:r>
          </a:p>
        </p:txBody>
      </p:sp>
    </p:spTree>
    <p:extLst>
      <p:ext uri="{BB962C8B-B14F-4D97-AF65-F5344CB8AC3E}">
        <p14:creationId xmlns:p14="http://schemas.microsoft.com/office/powerpoint/2010/main" val="29436488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0" name="组合 9"/>
          <p:cNvGrpSpPr/>
          <p:nvPr/>
        </p:nvGrpSpPr>
        <p:grpSpPr>
          <a:xfrm>
            <a:off x="188554" y="2884662"/>
            <a:ext cx="1950413" cy="2260716"/>
            <a:chOff x="188554" y="2884662"/>
            <a:chExt cx="1950413" cy="2260716"/>
          </a:xfrm>
        </p:grpSpPr>
        <p:pic>
          <p:nvPicPr>
            <p:cNvPr id="11" name="图片 10"/>
            <p:cNvPicPr>
              <a:picLocks noChangeAspect="1"/>
            </p:cNvPicPr>
            <p:nvPr/>
          </p:nvPicPr>
          <p:blipFill rotWithShape="1">
            <a:blip r:embed="rId2"/>
            <a:srcRect l="14892" t="33316" r="13589" b="15769"/>
            <a:stretch/>
          </p:blipFill>
          <p:spPr>
            <a:xfrm>
              <a:off x="215106" y="2893757"/>
              <a:ext cx="1923861" cy="1886696"/>
            </a:xfrm>
            <a:prstGeom prst="rect">
              <a:avLst/>
            </a:prstGeom>
          </p:spPr>
        </p:pic>
        <p:grpSp>
          <p:nvGrpSpPr>
            <p:cNvPr id="12" name="组合 11"/>
            <p:cNvGrpSpPr/>
            <p:nvPr/>
          </p:nvGrpSpPr>
          <p:grpSpPr>
            <a:xfrm>
              <a:off x="188554" y="2884662"/>
              <a:ext cx="1944218" cy="2260716"/>
              <a:chOff x="188554" y="2884662"/>
              <a:chExt cx="1944218" cy="2260716"/>
            </a:xfrm>
          </p:grpSpPr>
          <p:sp>
            <p:nvSpPr>
              <p:cNvPr id="13" name="矩形 12"/>
              <p:cNvSpPr/>
              <p:nvPr/>
            </p:nvSpPr>
            <p:spPr>
              <a:xfrm>
                <a:off x="188554" y="2884662"/>
                <a:ext cx="1944218" cy="222121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05285" y="4719620"/>
                <a:ext cx="1925528" cy="425758"/>
              </a:xfrm>
              <a:prstGeom prst="rect">
                <a:avLst/>
              </a:prstGeom>
              <a:noFill/>
            </p:spPr>
            <p:txBody>
              <a:bodyPr wrap="none" rtlCol="0">
                <a:spAutoFit/>
              </a:bodyPr>
              <a:lstStyle/>
              <a:p>
                <a:pPr algn="ctr">
                  <a:lnSpc>
                    <a:spcPts val="1300"/>
                  </a:lnSpc>
                </a:pPr>
                <a:r>
                  <a:rPr lang="zh-CN" altLang="en-US"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东油</a:t>
                </a:r>
                <a:r>
                  <a:rPr lang="en-US" altLang="zh-CN"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MBA-2025_BSV</a:t>
                </a:r>
              </a:p>
              <a:p>
                <a:pPr algn="ctr">
                  <a:lnSpc>
                    <a:spcPts val="1300"/>
                  </a:lnSpc>
                </a:pPr>
                <a:r>
                  <a:rPr lang="zh-CN" altLang="en-US" sz="1400" dirty="0" smtClean="0">
                    <a:solidFill>
                      <a:schemeClr val="tx1">
                        <a:lumMod val="65000"/>
                        <a:lumOff val="35000"/>
                      </a:schemeClr>
                    </a:solidFill>
                    <a:latin typeface="幼圆" panose="02010509060101010101" pitchFamily="49" charset="-122"/>
                    <a:ea typeface="幼圆" panose="02010509060101010101" pitchFamily="49" charset="-122"/>
                  </a:rPr>
                  <a:t>微</a:t>
                </a:r>
                <a:r>
                  <a:rPr lang="zh-CN" altLang="en-US" sz="1400" dirty="0">
                    <a:solidFill>
                      <a:schemeClr val="tx1">
                        <a:lumMod val="65000"/>
                        <a:lumOff val="35000"/>
                      </a:schemeClr>
                    </a:solidFill>
                    <a:latin typeface="幼圆" panose="02010509060101010101" pitchFamily="49" charset="-122"/>
                    <a:ea typeface="幼圆" panose="02010509060101010101" pitchFamily="49" charset="-122"/>
                  </a:rPr>
                  <a:t>信群</a:t>
                </a:r>
              </a:p>
            </p:txBody>
          </p:sp>
        </p:grpSp>
      </p:grpSp>
      <p:sp>
        <p:nvSpPr>
          <p:cNvPr id="16" name="文本框 15"/>
          <p:cNvSpPr txBox="1"/>
          <p:nvPr/>
        </p:nvSpPr>
        <p:spPr>
          <a:xfrm>
            <a:off x="1475656" y="392340"/>
            <a:ext cx="6482277" cy="4339650"/>
          </a:xfrm>
          <a:prstGeom prst="rect">
            <a:avLst/>
          </a:prstGeom>
          <a:noFill/>
        </p:spPr>
        <p:txBody>
          <a:bodyPr wrap="square" rtlCol="0">
            <a:spAutoFit/>
          </a:bodyPr>
          <a:lstStyle/>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目   录</a:t>
            </a:r>
            <a:endParaRPr lang="en-US" altLang="zh-CN"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algn="ct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3" action="ppaction://hlinksldjump"/>
              </a:rPr>
              <a:t>1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3" action="ppaction://hlinksldjump"/>
              </a:rPr>
              <a:t>引论：从混沌到有序</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4" action="ppaction://hlinksldjump"/>
              </a:rPr>
              <a:t>2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4" action="ppaction://hlinksldjump"/>
              </a:rPr>
              <a:t>基本系统论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3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系统结构动力学</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5" action="ppaction://hlinksldjump"/>
              </a:rPr>
              <a:t>4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5" action="ppaction://hlinksldjump"/>
              </a:rPr>
              <a:t>全息有机系统论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5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大系统观方法论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6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复杂系统与大信息观：信息、大数据、  </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
            </a:r>
            <a:b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b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区块链、</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AI</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，以及经济社会系统</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7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大系统观哲学</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8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讨论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p:txBody>
      </p:sp>
      <p:pic>
        <p:nvPicPr>
          <p:cNvPr id="5" name="图片 4"/>
          <p:cNvPicPr>
            <a:picLocks noChangeAspect="1"/>
          </p:cNvPicPr>
          <p:nvPr/>
        </p:nvPicPr>
        <p:blipFill>
          <a:blip r:embed="rId7" cstate="screen"/>
          <a:stretch>
            <a:fillRect/>
          </a:stretch>
        </p:blipFill>
        <p:spPr>
          <a:xfrm>
            <a:off x="6660232" y="351530"/>
            <a:ext cx="2059861" cy="2327643"/>
          </a:xfrm>
          <a:prstGeom prst="rect">
            <a:avLst/>
          </a:prstGeom>
          <a:ln w="3175">
            <a:solidFill>
              <a:schemeClr val="tx1"/>
            </a:solidFill>
          </a:ln>
        </p:spPr>
      </p:pic>
      <p:pic>
        <p:nvPicPr>
          <p:cNvPr id="4" name="图片 3"/>
          <p:cNvPicPr>
            <a:picLocks noChangeAspect="1"/>
          </p:cNvPicPr>
          <p:nvPr/>
        </p:nvPicPr>
        <p:blipFill>
          <a:blip r:embed="rId8" cstate="screen"/>
          <a:stretch>
            <a:fillRect/>
          </a:stretch>
        </p:blipFill>
        <p:spPr>
          <a:xfrm>
            <a:off x="2032285" y="3867894"/>
            <a:ext cx="431185" cy="432048"/>
          </a:xfrm>
          <a:prstGeom prst="rect">
            <a:avLst/>
          </a:prstGeom>
        </p:spPr>
      </p:pic>
    </p:spTree>
    <p:extLst>
      <p:ext uri="{BB962C8B-B14F-4D97-AF65-F5344CB8AC3E}">
        <p14:creationId xmlns:p14="http://schemas.microsoft.com/office/powerpoint/2010/main" val="3922266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1954" y="1621978"/>
            <a:ext cx="3592650" cy="400110"/>
          </a:xfrm>
          <a:prstGeom prst="rect">
            <a:avLst/>
          </a:prstGeom>
          <a:noFill/>
        </p:spPr>
        <p:txBody>
          <a:bodyPr wrap="none" rtlCol="0">
            <a:spAutoFit/>
          </a:bodyPr>
          <a:lstStyle/>
          <a:p>
            <a:pPr algn="ctr"/>
            <a:r>
              <a:rPr lang="zh-CN" altLang="en-US"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从局部到整体 局部优≠整体优</a:t>
            </a:r>
          </a:p>
        </p:txBody>
      </p:sp>
      <p:sp>
        <p:nvSpPr>
          <p:cNvPr id="4" name="文本框 3"/>
          <p:cNvSpPr txBox="1"/>
          <p:nvPr/>
        </p:nvSpPr>
        <p:spPr>
          <a:xfrm>
            <a:off x="4873822" y="550009"/>
            <a:ext cx="3416321" cy="523220"/>
          </a:xfrm>
          <a:prstGeom prst="rect">
            <a:avLst/>
          </a:prstGeom>
          <a:noFill/>
        </p:spPr>
        <p:txBody>
          <a:bodyPr wrap="none" rtlCol="0">
            <a:spAutoFit/>
          </a:bodyPr>
          <a:lstStyle/>
          <a:p>
            <a:pPr algn="ctr"/>
            <a:r>
              <a:rPr lang="zh-CN" altLang="en-US" sz="28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不拘一道，中西合璧</a:t>
            </a:r>
          </a:p>
        </p:txBody>
      </p:sp>
      <p:pic>
        <p:nvPicPr>
          <p:cNvPr id="12" name="图片 11" descr="巨人们.jpg"/>
          <p:cNvPicPr/>
          <p:nvPr/>
        </p:nvPicPr>
        <p:blipFill>
          <a:blip r:embed="rId2" cstate="screen">
            <a:extLst>
              <a:ext uri="{28A0092B-C50C-407E-A947-70E740481C1C}">
                <a14:useLocalDpi xmlns:a14="http://schemas.microsoft.com/office/drawing/2010/main"/>
              </a:ext>
            </a:extLst>
          </a:blip>
          <a:stretch>
            <a:fillRect/>
          </a:stretch>
        </p:blipFill>
        <p:spPr>
          <a:xfrm>
            <a:off x="4644008" y="1043052"/>
            <a:ext cx="3956685" cy="1456690"/>
          </a:xfrm>
          <a:prstGeom prst="rect">
            <a:avLst/>
          </a:prstGeom>
        </p:spPr>
      </p:pic>
      <p:sp>
        <p:nvSpPr>
          <p:cNvPr id="5" name="矩形 4"/>
          <p:cNvSpPr/>
          <p:nvPr/>
        </p:nvSpPr>
        <p:spPr>
          <a:xfrm>
            <a:off x="4336350" y="3283243"/>
            <a:ext cx="4572000" cy="1231106"/>
          </a:xfrm>
          <a:prstGeom prst="rect">
            <a:avLst/>
          </a:prstGeom>
        </p:spPr>
        <p:txBody>
          <a:bodyPr>
            <a:spAutoFit/>
          </a:bodyPr>
          <a:lstStyle/>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看世界的大视野大思维大格局大超越</a:t>
            </a:r>
          </a:p>
          <a:p>
            <a:pPr algn="ctr"/>
            <a:r>
              <a:rPr lang="zh-CN" altLang="en-US" sz="2400" b="1" dirty="0">
                <a:effectLst>
                  <a:outerShdw blurRad="38100" dist="38100" dir="2700000" algn="tl">
                    <a:srgbClr val="000000">
                      <a:alpha val="43137"/>
                    </a:srgbClr>
                  </a:outerShdw>
                </a:effectLst>
                <a:ea typeface="幼圆" panose="02010509060101010101" pitchFamily="49" charset="-122"/>
              </a:rPr>
              <a:t>Big Systems View</a:t>
            </a:r>
          </a:p>
          <a:p>
            <a:pPr algn="ctr"/>
            <a:r>
              <a:rPr lang="zh-CN" altLang="en-US" sz="1600" dirty="0">
                <a:effectLst>
                  <a:outerShdw blurRad="38100" dist="38100" dir="2700000" algn="tl">
                    <a:srgbClr val="000000">
                      <a:alpha val="43137"/>
                    </a:srgbClr>
                  </a:outerShdw>
                </a:effectLst>
                <a:ea typeface="幼圆" panose="02010509060101010101" pitchFamily="49" charset="-122"/>
              </a:rPr>
              <a:t>Bigger outlook, bigger thinking, bigger frame, bigger promotion on the world</a:t>
            </a:r>
          </a:p>
        </p:txBody>
      </p:sp>
      <p:sp>
        <p:nvSpPr>
          <p:cNvPr id="7" name="矩形 6"/>
          <p:cNvSpPr/>
          <p:nvPr/>
        </p:nvSpPr>
        <p:spPr>
          <a:xfrm>
            <a:off x="5138611" y="2427734"/>
            <a:ext cx="2967479" cy="923330"/>
          </a:xfrm>
          <a:prstGeom prst="rect">
            <a:avLst/>
          </a:prstGeom>
        </p:spPr>
        <p:txBody>
          <a:bodyPr wrap="none">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5400" b="1" dirty="0">
                <a:ln/>
                <a:solidFill>
                  <a:srgbClr val="00B0F0"/>
                </a:solidFill>
                <a:latin typeface="方正超粗黑简体" panose="03000509000000000000" pitchFamily="65" charset="-122"/>
                <a:ea typeface="方正超粗黑简体" panose="03000509000000000000" pitchFamily="65" charset="-122"/>
              </a:rPr>
              <a:t>大系统观</a:t>
            </a: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6624" y="2067694"/>
            <a:ext cx="3703310" cy="24108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580583" y="1093586"/>
            <a:ext cx="3775393" cy="523220"/>
          </a:xfrm>
          <a:prstGeom prst="rect">
            <a:avLst/>
          </a:prstGeom>
          <a:noFill/>
          <a:ln w="3175">
            <a:solidFill>
              <a:schemeClr val="accent1"/>
            </a:solidFill>
          </a:ln>
        </p:spPr>
        <p:txBody>
          <a:bodyPr wrap="none" rtlCol="0">
            <a:spAutoFit/>
          </a:bodyPr>
          <a:lstStyle/>
          <a:p>
            <a:pPr algn="ctr"/>
            <a:r>
              <a:rPr lang="zh-CN" altLang="en-US" sz="28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多角度、多尺度看世界</a:t>
            </a:r>
          </a:p>
        </p:txBody>
      </p:sp>
      <p:sp>
        <p:nvSpPr>
          <p:cNvPr id="9" name="文本框 8"/>
          <p:cNvSpPr txBox="1"/>
          <p:nvPr/>
        </p:nvSpPr>
        <p:spPr>
          <a:xfrm>
            <a:off x="14630" y="4587974"/>
            <a:ext cx="9108504" cy="461665"/>
          </a:xfrm>
          <a:prstGeom prst="rect">
            <a:avLst/>
          </a:prstGeom>
          <a:noFill/>
          <a:ln w="3175">
            <a:solidFill>
              <a:schemeClr val="tx1"/>
            </a:solidFill>
          </a:ln>
        </p:spPr>
        <p:txBody>
          <a:bodyPr wrap="square" rtlCol="0">
            <a:spAutoFit/>
          </a:bodyPr>
          <a:lstStyle/>
          <a:p>
            <a:pPr algn="ct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大系统观，更</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注重信息</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的系统观，更</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更</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全面</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更</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积极</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的世界观。</a:t>
            </a:r>
          </a:p>
        </p:txBody>
      </p:sp>
      <p:sp>
        <p:nvSpPr>
          <p:cNvPr id="10" name="TextBox 1"/>
          <p:cNvSpPr txBox="1"/>
          <p:nvPr/>
        </p:nvSpPr>
        <p:spPr>
          <a:xfrm>
            <a:off x="432992" y="401831"/>
            <a:ext cx="203132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p>
        </p:txBody>
      </p:sp>
    </p:spTree>
    <p:extLst>
      <p:ext uri="{BB962C8B-B14F-4D97-AF65-F5344CB8AC3E}">
        <p14:creationId xmlns:p14="http://schemas.microsoft.com/office/powerpoint/2010/main" val="4260885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10800000">
                                      <p:cBhvr>
                                        <p:cTn id="6" dur="3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35488" y="555526"/>
            <a:ext cx="4608512" cy="4248472"/>
          </a:xfrm>
          <a:prstGeom prst="rect">
            <a:avLst/>
          </a:prstGeom>
        </p:spPr>
      </p:pic>
      <p:sp>
        <p:nvSpPr>
          <p:cNvPr id="9" name="TextBox 8"/>
          <p:cNvSpPr txBox="1"/>
          <p:nvPr/>
        </p:nvSpPr>
        <p:spPr>
          <a:xfrm>
            <a:off x="500034" y="1357304"/>
            <a:ext cx="4631589" cy="1508105"/>
          </a:xfrm>
          <a:prstGeom prst="rect">
            <a:avLst/>
          </a:prstGeom>
          <a:noFill/>
        </p:spPr>
        <p:txBody>
          <a:bodyPr wrap="none" rtlCol="0">
            <a:spAutoFit/>
          </a:bodyPr>
          <a:lstStyle/>
          <a:p>
            <a:r>
              <a:rPr lang="en-US" altLang="zh-CN" sz="3200" dirty="0">
                <a:latin typeface="Arial Black" pitchFamily="34" charset="0"/>
                <a:ea typeface="幼圆" panose="02010509060101010101" pitchFamily="49" charset="-122"/>
              </a:rPr>
              <a:t>Big Systems View =</a:t>
            </a:r>
          </a:p>
          <a:p>
            <a:pPr>
              <a:buFont typeface="Wingdings" pitchFamily="2" charset="2"/>
              <a:buChar char="Ø"/>
            </a:pPr>
            <a:r>
              <a:rPr lang="en-US" altLang="zh-CN" sz="2000" dirty="0">
                <a:latin typeface="Arial Black" pitchFamily="34" charset="0"/>
                <a:ea typeface="幼圆" panose="02010509060101010101" pitchFamily="49" charset="-122"/>
              </a:rPr>
              <a:t> (Big Systems) View</a:t>
            </a:r>
          </a:p>
          <a:p>
            <a:pPr>
              <a:buFont typeface="Wingdings" pitchFamily="2" charset="2"/>
              <a:buChar char="Ø"/>
            </a:pPr>
            <a:r>
              <a:rPr lang="en-US" altLang="zh-CN" sz="2000" dirty="0">
                <a:latin typeface="Arial Black" pitchFamily="34" charset="0"/>
                <a:ea typeface="幼圆" panose="02010509060101010101" pitchFamily="49" charset="-122"/>
              </a:rPr>
              <a:t> Big (Systems View)</a:t>
            </a:r>
          </a:p>
          <a:p>
            <a:pPr>
              <a:buFont typeface="Wingdings" pitchFamily="2" charset="2"/>
              <a:buChar char="Ø"/>
            </a:pPr>
            <a:r>
              <a:rPr lang="en-US" altLang="zh-CN" sz="2000" dirty="0">
                <a:latin typeface="Arial Black" pitchFamily="34" charset="0"/>
                <a:ea typeface="幼圆" panose="02010509060101010101" pitchFamily="49" charset="-122"/>
              </a:rPr>
              <a:t> (Big) (Systems) (View)</a:t>
            </a:r>
            <a:endParaRPr lang="zh-CN" altLang="en-US" sz="2000" dirty="0">
              <a:latin typeface="Arial Black" pitchFamily="34" charset="0"/>
              <a:ea typeface="幼圆" panose="02010509060101010101" pitchFamily="49" charset="-122"/>
            </a:endParaRPr>
          </a:p>
        </p:txBody>
      </p:sp>
      <p:sp>
        <p:nvSpPr>
          <p:cNvPr id="10" name="TextBox 9"/>
          <p:cNvSpPr txBox="1"/>
          <p:nvPr/>
        </p:nvSpPr>
        <p:spPr>
          <a:xfrm>
            <a:off x="500034" y="3214692"/>
            <a:ext cx="4570482" cy="1261884"/>
          </a:xfrm>
          <a:prstGeom prst="rect">
            <a:avLst/>
          </a:prstGeom>
          <a:noFill/>
        </p:spPr>
        <p:txBody>
          <a:bodyPr wrap="none" rtlCol="0">
            <a:spAutoFit/>
          </a:bodyPr>
          <a:lstStyle/>
          <a:p>
            <a:r>
              <a:rPr lang="zh-CN" altLang="en-US" sz="20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大系统观的反义词</a:t>
            </a:r>
            <a:r>
              <a:rPr lang="zh-CN" altLang="en-US" dirty="0">
                <a:latin typeface="方正粗宋简体" pitchFamily="65" charset="-122"/>
                <a:ea typeface="方正粗宋简体" pitchFamily="65" charset="-122"/>
              </a:rPr>
              <a:t>：</a:t>
            </a:r>
            <a:endParaRPr lang="en-US" altLang="zh-CN" dirty="0">
              <a:latin typeface="方正粗宋简体" pitchFamily="65" charset="-122"/>
              <a:ea typeface="方正粗宋简体" pitchFamily="65" charset="-122"/>
            </a:endParaRPr>
          </a:p>
          <a:p>
            <a:r>
              <a:rPr lang="zh-CN" altLang="en-US" dirty="0">
                <a:latin typeface="方正粗宋简体" pitchFamily="65" charset="-122"/>
                <a:ea typeface="方正粗宋简体" pitchFamily="65" charset="-122"/>
              </a:rPr>
              <a:t>小系统观、机械系统观、还原论、形而上学</a:t>
            </a:r>
            <a:endParaRPr lang="en-US" altLang="zh-CN" dirty="0">
              <a:latin typeface="方正粗宋简体" pitchFamily="65" charset="-122"/>
              <a:ea typeface="方正粗宋简体" pitchFamily="65" charset="-122"/>
            </a:endParaRPr>
          </a:p>
          <a:p>
            <a:r>
              <a:rPr lang="zh-CN" altLang="en-US" sz="20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大系统观的近义词</a:t>
            </a:r>
            <a:r>
              <a:rPr lang="zh-CN" altLang="en-US" dirty="0">
                <a:latin typeface="方正粗宋简体" pitchFamily="65" charset="-122"/>
                <a:ea typeface="方正粗宋简体" pitchFamily="65" charset="-122"/>
              </a:rPr>
              <a:t>：</a:t>
            </a:r>
            <a:endParaRPr lang="en-US" altLang="zh-CN" dirty="0">
              <a:latin typeface="方正粗宋简体" pitchFamily="65" charset="-122"/>
              <a:ea typeface="方正粗宋简体" pitchFamily="65" charset="-122"/>
            </a:endParaRPr>
          </a:p>
          <a:p>
            <a:r>
              <a:rPr lang="zh-CN" altLang="en-US" dirty="0">
                <a:latin typeface="方正粗宋简体" pitchFamily="65" charset="-122"/>
                <a:ea typeface="方正粗宋简体" pitchFamily="65" charset="-122"/>
              </a:rPr>
              <a:t>系统观、整体观、大局观、全息论、量子论</a:t>
            </a:r>
          </a:p>
        </p:txBody>
      </p:sp>
      <p:sp>
        <p:nvSpPr>
          <p:cNvPr id="7" name="TextBox 1"/>
          <p:cNvSpPr txBox="1"/>
          <p:nvPr/>
        </p:nvSpPr>
        <p:spPr>
          <a:xfrm>
            <a:off x="432992" y="401831"/>
            <a:ext cx="203132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p>
        </p:txBody>
      </p:sp>
    </p:spTree>
    <p:extLst>
      <p:ext uri="{BB962C8B-B14F-4D97-AF65-F5344CB8AC3E}">
        <p14:creationId xmlns:p14="http://schemas.microsoft.com/office/powerpoint/2010/main" val="724223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85259"/>
            <a:ext cx="203132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p>
        </p:txBody>
      </p:sp>
      <p:sp>
        <p:nvSpPr>
          <p:cNvPr id="15" name="TextBox 14"/>
          <p:cNvSpPr txBox="1"/>
          <p:nvPr/>
        </p:nvSpPr>
        <p:spPr>
          <a:xfrm>
            <a:off x="611560" y="1131590"/>
            <a:ext cx="8280920" cy="187743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反对机械系统观、小系统观</a:t>
            </a: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反对教条主义、形式主义、照抄照搬、唯数学、唯模型、唯理论</a:t>
            </a:r>
            <a:r>
              <a:rPr lang="en-US" altLang="zh-CN"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反对过度简单化、一刀切，也反对无意义的复杂化。</a:t>
            </a:r>
            <a:endParaRPr lang="en-US" altLang="zh-CN"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坚持实事求是，倡导迭代精进。</a:t>
            </a:r>
            <a:endParaRPr lang="en-US" altLang="zh-CN"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坚持多种系统方法结合，倡导全息有机系统思想。</a:t>
            </a:r>
            <a:endParaRPr lang="en-US" altLang="zh-CN"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p:txBody>
      </p:sp>
      <p:pic>
        <p:nvPicPr>
          <p:cNvPr id="10242" name="Picture 2" descr="https://timgsa.baidu.com/timg?image&amp;quality=80&amp;size=b9999_10000&amp;sec=1528453346545&amp;di=aa4432414edcb6fa81d2dbccfe3cd485&amp;imgtype=0&amp;src=http%3A%2F%2Fnews.ijntv.cn%2Fqyzx%2Fuploads%2Fallimg%2F170621%2F21431Q405-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3528" y="2939332"/>
            <a:ext cx="3625894" cy="226861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244" name="Picture 4" descr="https://timgsa.baidu.com/timg?image&amp;quality=80&amp;size=b9999_10000&amp;sec=1528453986398&amp;di=a4e17f555392333009dd531917c19808&amp;imgtype=0&amp;src=http%3A%2F%2Fimg.hc360.com%2Ffire%2Finfo%2Fimages%2F201002%2F201002241110134763.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75856" y="3132089"/>
            <a:ext cx="3240360" cy="20758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246" name="Picture 6" descr="https://timgsa.baidu.com/timg?image&amp;quality=80&amp;size=b9999_10000&amp;sec=1528454270067&amp;di=a2669065eb8ba50fe5291e1dbec6da58&amp;imgtype=0&amp;src=http%3A%2F%2Fupload.yuwenmi.com%2Fimage%2F20161012%2F1476250328407338.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312074">
            <a:off x="6729584" y="3355761"/>
            <a:ext cx="2168881" cy="1628512"/>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840038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6" name="Picture 4" descr="https://timgsa.baidu.com/timg?image&amp;quality=80&amp;size=b9999_10000&amp;sec=1509722042&amp;di=047dc425e3743f10a138f02ea0d86057&amp;imgtype=jpg&amp;er=1&amp;src=http%3A%2F%2Fi.dimg.cc%2Fba%2F6c%2Fdd%2F20%2Ff9%2F97%2F71%2F30%2F36%2F13%2Fe5%2Ff1%2Ff5%2Fe5%2Fcc%2Fdd.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69052" y="1213858"/>
            <a:ext cx="3822478" cy="2121710"/>
          </a:xfrm>
          <a:prstGeom prst="rect">
            <a:avLst/>
          </a:prstGeom>
          <a:noFill/>
        </p:spPr>
      </p:pic>
      <p:sp>
        <p:nvSpPr>
          <p:cNvPr id="12" name="禁止符 11"/>
          <p:cNvSpPr/>
          <p:nvPr/>
        </p:nvSpPr>
        <p:spPr>
          <a:xfrm>
            <a:off x="3357554" y="1999676"/>
            <a:ext cx="357190" cy="357190"/>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幼圆" panose="02010509060101010101" pitchFamily="49" charset="-122"/>
            </a:endParaRPr>
          </a:p>
        </p:txBody>
      </p:sp>
      <p:sp>
        <p:nvSpPr>
          <p:cNvPr id="13" name="TextBox 12"/>
          <p:cNvSpPr txBox="1"/>
          <p:nvPr/>
        </p:nvSpPr>
        <p:spPr>
          <a:xfrm>
            <a:off x="639883" y="4004359"/>
            <a:ext cx="3680816" cy="1015663"/>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使命感</a:t>
            </a:r>
            <a:r>
              <a:rPr lang="en-US" altLang="zh-CN"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a:t>
            </a:r>
            <a:r>
              <a:rPr lang="zh-CN"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方向感</a:t>
            </a: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不忘初心，砥砺奋进。</a:t>
            </a:r>
          </a:p>
        </p:txBody>
      </p:sp>
      <p:sp>
        <p:nvSpPr>
          <p:cNvPr id="15" name="TextBox 14"/>
          <p:cNvSpPr txBox="1"/>
          <p:nvPr/>
        </p:nvSpPr>
        <p:spPr>
          <a:xfrm>
            <a:off x="4572000" y="411510"/>
            <a:ext cx="4429124" cy="1015663"/>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大系统思维</a:t>
            </a:r>
            <a:r>
              <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基于并超越一般系统工程思维。</a:t>
            </a:r>
          </a:p>
        </p:txBody>
      </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8327" y="3147814"/>
            <a:ext cx="3923928" cy="83487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0" name="TextBox 1"/>
          <p:cNvSpPr txBox="1"/>
          <p:nvPr/>
        </p:nvSpPr>
        <p:spPr>
          <a:xfrm>
            <a:off x="432992" y="401831"/>
            <a:ext cx="203132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p>
        </p:txBody>
      </p:sp>
      <p:pic>
        <p:nvPicPr>
          <p:cNvPr id="3074" name="Picture 2" descr="https://gimg2.baidu.com/image_search/src=http%3A%2F%2Fpic1.zhimg.com%2Fv2-e21a16c3c918f390c446eda19355b4b7_1440w.jpg%3Fsource%3D172ae18b&amp;refer=http%3A%2F%2Fpic1.zhimg.com&amp;app=2002&amp;size=f9999,10000&amp;q=a80&amp;n=0&amp;g=0n&amp;fmt=jpeg?sec=1637127301&amp;t=26cd6b1dbb3f8cc58149ad467f441ea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32040" y="3608439"/>
            <a:ext cx="3921390" cy="167221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矩形 2"/>
          <p:cNvSpPr/>
          <p:nvPr/>
        </p:nvSpPr>
        <p:spPr>
          <a:xfrm>
            <a:off x="4572001" y="1556329"/>
            <a:ext cx="4209422" cy="646331"/>
          </a:xfrm>
          <a:prstGeom prst="rect">
            <a:avLst/>
          </a:prstGeom>
        </p:spPr>
        <p:txBody>
          <a:bodyPr wrap="square">
            <a:spAutoFit/>
          </a:bodyPr>
          <a:lstStyle/>
          <a:p>
            <a:pPr algn="just"/>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中国人在抵抗新冠疫情的伟大战役中表现出卓越的大系统思维。</a:t>
            </a:r>
          </a:p>
        </p:txBody>
      </p:sp>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47716" y="2203999"/>
            <a:ext cx="1598554" cy="1029469"/>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8064">
            <a:off x="6131551" y="2187718"/>
            <a:ext cx="1646663" cy="1096678"/>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25406" y="2930962"/>
            <a:ext cx="2221295" cy="947521"/>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076" name="Picture 4" descr="https://gimg2.baidu.com/image_search/src=http%3A%2F%2Fp3.itc.cn%2Fq_70%2Fimages03%2F20210124%2F70da7e6fab1e435abedba7b2160f4b0e.jpeg&amp;refer=http%3A%2F%2Fp3.itc.cn&amp;app=2002&amp;size=f9999,10000&amp;q=a80&amp;n=0&amp;g=0n&amp;fmt=jpeg?sec=1637128268&amp;t=701d72fdf8261b83d93135ba30fcd73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21275201">
            <a:off x="7771864" y="2499356"/>
            <a:ext cx="986802" cy="1440000"/>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524760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6293" y="2453172"/>
            <a:ext cx="4583779" cy="2246769"/>
          </a:xfrm>
          <a:prstGeom prst="rect">
            <a:avLst/>
          </a:prstGeom>
        </p:spPr>
        <p:txBody>
          <a:bodyPr wrap="square">
            <a:spAutoFit/>
          </a:bodyPr>
          <a:lstStyle/>
          <a:p>
            <a:pPr indent="358775" algn="just"/>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从马列主义毛泽东思想，一直到伟大中国梦的一些理论和论述，发现其中蕴含着丰富的系统论思维。</a:t>
            </a:r>
          </a:p>
          <a:p>
            <a:pPr indent="358775" algn="just"/>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马克思主义确实包含了很多系统论思想，虽然那时还没有系统论。</a:t>
            </a:r>
            <a:endParaRPr lang="en-US" altLang="zh-CN"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8775" algn="just"/>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唯物辩证法更是极其接近系统论的高端思想，是系统论的哲学基础。</a:t>
            </a:r>
          </a:p>
        </p:txBody>
      </p:sp>
      <p:sp>
        <p:nvSpPr>
          <p:cNvPr id="2" name="TextBox 1">
            <a:extLst>
              <a:ext uri="{FF2B5EF4-FFF2-40B4-BE49-F238E27FC236}">
                <a16:creationId xmlns:a16="http://schemas.microsoft.com/office/drawing/2014/main" xmlns="" id="{896FEEB5-548F-42AD-D1A1-86CEBEC93EA3}"/>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
        <p:nvSpPr>
          <p:cNvPr id="3" name="文本框 2">
            <a:extLst>
              <a:ext uri="{FF2B5EF4-FFF2-40B4-BE49-F238E27FC236}">
                <a16:creationId xmlns:a16="http://schemas.microsoft.com/office/drawing/2014/main" xmlns="" id="{DE9E01EA-4776-F266-DE6C-D97D4B7254CD}"/>
              </a:ext>
            </a:extLst>
          </p:cNvPr>
          <p:cNvSpPr txBox="1"/>
          <p:nvPr/>
        </p:nvSpPr>
        <p:spPr>
          <a:xfrm>
            <a:off x="611560" y="1177320"/>
            <a:ext cx="6340197" cy="1077218"/>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①系统论和大系统观是马克思主义</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的继承和发展</a:t>
            </a: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42257" y="2159817"/>
            <a:ext cx="3019000" cy="25401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51827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86000" y="1707654"/>
            <a:ext cx="6462464" cy="2585323"/>
          </a:xfrm>
          <a:prstGeom prst="rect">
            <a:avLst/>
          </a:prstGeom>
          <a:ln w="3175">
            <a:solidFill>
              <a:schemeClr val="bg1">
                <a:lumMod val="85000"/>
              </a:schemeClr>
            </a:solidFill>
          </a:ln>
        </p:spPr>
        <p:txBody>
          <a:bodyPr wrap="square">
            <a:spAutoFit/>
          </a:bodyPr>
          <a:lstStyle/>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运动、变化、发展</a:t>
            </a:r>
            <a:r>
              <a:rPr lang="zh-CN" altLang="en-US" dirty="0">
                <a:latin typeface="幼圆" panose="02010509060101010101" pitchFamily="49" charset="-122"/>
                <a:ea typeface="幼圆" panose="02010509060101010101" pitchFamily="49" charset="-122"/>
              </a:rPr>
              <a:t>：系统的使命、涨落、发展，吸引子</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普遍联系</a:t>
            </a:r>
            <a:r>
              <a:rPr lang="zh-CN" altLang="en-US" dirty="0">
                <a:latin typeface="幼圆" panose="02010509060101010101" pitchFamily="49" charset="-122"/>
                <a:ea typeface="幼圆" panose="02010509060101010101" pitchFamily="49" charset="-122"/>
              </a:rPr>
              <a:t>：系统内外部的关系，组织力</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自组织力</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他组织力</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整体与部分</a:t>
            </a:r>
            <a:r>
              <a:rPr lang="zh-CN" altLang="en-US" dirty="0">
                <a:latin typeface="幼圆" panose="02010509060101010101" pitchFamily="49" charset="-122"/>
                <a:ea typeface="幼圆" panose="02010509060101010101" pitchFamily="49" charset="-122"/>
              </a:rPr>
              <a:t>：系统论的直接基础，整体涌现性</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量变到质变</a:t>
            </a:r>
            <a:r>
              <a:rPr lang="zh-CN" altLang="en-US" dirty="0">
                <a:latin typeface="幼圆" panose="02010509060101010101" pitchFamily="49" charset="-122"/>
                <a:ea typeface="幼圆" panose="02010509060101010101" pitchFamily="49" charset="-122"/>
              </a:rPr>
              <a:t>：序参量支配原理、突变论</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对立统一</a:t>
            </a:r>
            <a:r>
              <a:rPr lang="zh-CN" altLang="en-US" dirty="0">
                <a:latin typeface="幼圆" panose="02010509060101010101" pitchFamily="49" charset="-122"/>
                <a:ea typeface="幼圆" panose="02010509060101010101" pitchFamily="49" charset="-122"/>
              </a:rPr>
              <a:t>：协同、突变、涨落</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内因外因</a:t>
            </a:r>
            <a:r>
              <a:rPr lang="zh-CN" altLang="en-US" dirty="0">
                <a:latin typeface="幼圆" panose="02010509060101010101" pitchFamily="49" charset="-122"/>
                <a:ea typeface="幼圆" panose="02010509060101010101" pitchFamily="49" charset="-122"/>
              </a:rPr>
              <a:t>：内外向组织力和自组织力、隐参量与显参量</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否定之否定</a:t>
            </a:r>
            <a:r>
              <a:rPr lang="zh-CN" altLang="en-US" dirty="0">
                <a:latin typeface="幼圆" panose="02010509060101010101" pitchFamily="49" charset="-122"/>
                <a:ea typeface="幼圆" panose="02010509060101010101" pitchFamily="49" charset="-122"/>
              </a:rPr>
              <a:t>：快参量与慢参量、系统的生命周期</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矛盾的同一性和斗争性</a:t>
            </a:r>
            <a:r>
              <a:rPr lang="zh-CN" altLang="en-US" dirty="0">
                <a:latin typeface="幼圆" panose="02010509060101010101" pitchFamily="49" charset="-122"/>
                <a:ea typeface="幼圆" panose="02010509060101010101" pitchFamily="49" charset="-122"/>
              </a:rPr>
              <a:t>：协同、耗散结构</a:t>
            </a:r>
          </a:p>
          <a:p>
            <a:pPr marL="285750" indent="-285750">
              <a:buFont typeface="Wingdings" panose="05000000000000000000" pitchFamily="2" charset="2"/>
              <a:buChar char="l"/>
            </a:pP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前进行与曲折性</a:t>
            </a:r>
            <a:r>
              <a:rPr lang="zh-CN" altLang="en-US" dirty="0">
                <a:latin typeface="幼圆" panose="02010509060101010101" pitchFamily="49" charset="-122"/>
                <a:ea typeface="幼圆" panose="02010509060101010101" pitchFamily="49" charset="-122"/>
              </a:rPr>
              <a:t>：有序与无序、熵增与熵减、系统的使命</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8896" y="1769740"/>
            <a:ext cx="1809041" cy="152209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09404" y="4515966"/>
            <a:ext cx="7725192" cy="523220"/>
          </a:xfrm>
          <a:prstGeom prst="rect">
            <a:avLst/>
          </a:prstGeom>
          <a:noFill/>
          <a:ln w="3175">
            <a:solidFill>
              <a:schemeClr val="tx1"/>
            </a:solidFill>
          </a:ln>
        </p:spPr>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系统论和系统科学使马克思主义哲学基础更坚实</a:t>
            </a:r>
          </a:p>
        </p:txBody>
      </p:sp>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558" y="411510"/>
            <a:ext cx="9009144" cy="1358230"/>
          </a:xfrm>
          <a:prstGeom prst="rect">
            <a:avLst/>
          </a:prstGeom>
          <a:ln>
            <a:noFill/>
          </a:ln>
          <a:effectLst/>
        </p:spPr>
      </p:pic>
    </p:spTree>
    <p:extLst>
      <p:ext uri="{BB962C8B-B14F-4D97-AF65-F5344CB8AC3E}">
        <p14:creationId xmlns:p14="http://schemas.microsoft.com/office/powerpoint/2010/main" val="12819569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16" name="文本框 15"/>
          <p:cNvSpPr txBox="1"/>
          <p:nvPr/>
        </p:nvSpPr>
        <p:spPr>
          <a:xfrm>
            <a:off x="3635896" y="4435247"/>
            <a:ext cx="5109091"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大系统观强化了物质第一性</a:t>
            </a:r>
          </a:p>
        </p:txBody>
      </p:sp>
      <p:pic>
        <p:nvPicPr>
          <p:cNvPr id="17" name="图片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55776" y="3551558"/>
            <a:ext cx="1254422" cy="1640784"/>
          </a:xfrm>
          <a:prstGeom prst="rect">
            <a:avLst/>
          </a:prstGeom>
        </p:spPr>
      </p:pic>
      <p:sp>
        <p:nvSpPr>
          <p:cNvPr id="4" name="下箭头 3"/>
          <p:cNvSpPr/>
          <p:nvPr/>
        </p:nvSpPr>
        <p:spPr>
          <a:xfrm flipV="1">
            <a:off x="3535925" y="3795886"/>
            <a:ext cx="1008112" cy="512749"/>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方正粗宋简体" panose="03000509000000000000" pitchFamily="65" charset="-122"/>
            </a:endParaRPr>
          </a:p>
        </p:txBody>
      </p:sp>
      <p:grpSp>
        <p:nvGrpSpPr>
          <p:cNvPr id="21" name="组合 20"/>
          <p:cNvGrpSpPr/>
          <p:nvPr/>
        </p:nvGrpSpPr>
        <p:grpSpPr>
          <a:xfrm>
            <a:off x="2357107" y="2295580"/>
            <a:ext cx="3365748" cy="1437000"/>
            <a:chOff x="2313062" y="2142862"/>
            <a:chExt cx="3365748" cy="1437000"/>
          </a:xfrm>
        </p:grpSpPr>
        <p:sp>
          <p:nvSpPr>
            <p:cNvPr id="19" name="文本框 18"/>
            <p:cNvSpPr txBox="1"/>
            <p:nvPr/>
          </p:nvSpPr>
          <p:spPr>
            <a:xfrm>
              <a:off x="3635896" y="2633473"/>
              <a:ext cx="1107996"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实事求是</a:t>
              </a:r>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3062" y="2142862"/>
              <a:ext cx="3365748" cy="1437000"/>
            </a:xfrm>
            <a:prstGeom prst="rect">
              <a:avLst/>
            </a:prstGeom>
          </p:spPr>
        </p:pic>
      </p:grpSp>
      <p:sp>
        <p:nvSpPr>
          <p:cNvPr id="22" name="文本框 21"/>
          <p:cNvSpPr txBox="1"/>
          <p:nvPr/>
        </p:nvSpPr>
        <p:spPr>
          <a:xfrm>
            <a:off x="5868143" y="2537026"/>
            <a:ext cx="3057247" cy="95410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过程需要</a:t>
            </a:r>
            <a:r>
              <a:rPr lang="zh-CN" altLang="en-US"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来控制</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结果需要</a:t>
            </a:r>
            <a:r>
              <a:rPr lang="zh-CN" altLang="en-US"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来保证</a:t>
            </a:r>
          </a:p>
        </p:txBody>
      </p:sp>
      <p:pic>
        <p:nvPicPr>
          <p:cNvPr id="24" name="图片 2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83739" y="1359436"/>
            <a:ext cx="1984327" cy="13721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文本框 24"/>
          <p:cNvSpPr txBox="1"/>
          <p:nvPr/>
        </p:nvSpPr>
        <p:spPr>
          <a:xfrm>
            <a:off x="3313598" y="1211537"/>
            <a:ext cx="5109091" cy="830997"/>
          </a:xfrm>
          <a:prstGeom prst="rect">
            <a:avLst/>
          </a:prstGeom>
          <a:noFill/>
          <a:ln w="3175">
            <a:solidFill>
              <a:srgbClr val="FF0000"/>
            </a:solidFill>
          </a:ln>
        </p:spPr>
        <p:txBody>
          <a:bodyPr wrap="none" rtlCol="0">
            <a:spAutoFit/>
          </a:bodyPr>
          <a:lstStyle/>
          <a:p>
            <a:r>
              <a:rPr lang="zh-CN" altLang="en-US" sz="4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大系统观第一原则</a:t>
            </a:r>
          </a:p>
        </p:txBody>
      </p:sp>
    </p:spTree>
    <p:extLst>
      <p:ext uri="{BB962C8B-B14F-4D97-AF65-F5344CB8AC3E}">
        <p14:creationId xmlns:p14="http://schemas.microsoft.com/office/powerpoint/2010/main" val="363751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1962 1.11022E-16 L -0.26163 1.11022E-16 " pathEditMode="relative" rAng="0" ptsTypes="AA">
                                      <p:cBhvr>
                                        <p:cTn id="6" dur="500" fill="hold"/>
                                        <p:tgtEl>
                                          <p:spTgt spid="17"/>
                                        </p:tgtEl>
                                        <p:attrNameLst>
                                          <p:attrName>ppt_x</p:attrName>
                                          <p:attrName>ppt_y</p:attrName>
                                        </p:attrNameLst>
                                      </p:cBhvr>
                                      <p:rCtr x="-14063" y="0"/>
                                    </p:animMotion>
                                  </p:childTnLst>
                                </p:cTn>
                              </p:par>
                            </p:childTnLst>
                          </p:cTn>
                        </p:par>
                        <p:par>
                          <p:cTn id="7" fill="hold">
                            <p:stCondLst>
                              <p:cond delay="500"/>
                            </p:stCondLst>
                            <p:childTnLst>
                              <p:par>
                                <p:cTn id="8" presetID="42" presetClass="path" presetSubtype="0" accel="50000" decel="50000" fill="hold" grpId="0" nodeType="afterEffect">
                                  <p:stCondLst>
                                    <p:cond delay="0"/>
                                  </p:stCondLst>
                                  <p:childTnLst>
                                    <p:animMotion origin="layout" path="M 0.13403 -0.00433 L -0.23368 0.00092 " pathEditMode="relative" rAng="0" ptsTypes="AA">
                                      <p:cBhvr>
                                        <p:cTn id="9" dur="500" fill="hold"/>
                                        <p:tgtEl>
                                          <p:spTgt spid="16"/>
                                        </p:tgtEl>
                                        <p:attrNameLst>
                                          <p:attrName>ppt_x</p:attrName>
                                          <p:attrName>ppt_y</p:attrName>
                                        </p:attrNameLst>
                                      </p:cBhvr>
                                      <p:rCtr x="-18385" y="247"/>
                                    </p:animMotion>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9551" y="483519"/>
            <a:ext cx="1198457" cy="1425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1754959" y="555526"/>
            <a:ext cx="1568058" cy="646331"/>
          </a:xfrm>
          <a:prstGeom prst="rect">
            <a:avLst/>
          </a:prstGeom>
          <a:noFill/>
        </p:spPr>
        <p:txBody>
          <a:bodyPr wrap="none" rtlCol="0">
            <a:spAutoFit/>
          </a:bodyPr>
          <a:lstStyle/>
          <a:p>
            <a:pPr algn="just"/>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1818-1883</a:t>
            </a:r>
            <a:endPar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3419872" y="699542"/>
            <a:ext cx="5112568" cy="1200329"/>
          </a:xfrm>
          <a:prstGeom prst="rect">
            <a:avLst/>
          </a:prstGeom>
        </p:spPr>
        <p:txBody>
          <a:bodyPr wrap="square">
            <a:spAutoFit/>
          </a:bodyPr>
          <a:lstStyle/>
          <a:p>
            <a:pPr marL="285750" indent="-285750" algn="just">
              <a:buFont typeface="Wingdings" panose="05000000000000000000" pitchFamily="2" charset="2"/>
              <a:buChar char="p"/>
            </a:pP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资本论</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共产党宣言</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关于费尔巴哈的提纲</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《1844</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年经济学哲学手稿</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等</a:t>
            </a:r>
          </a:p>
          <a:p>
            <a:pPr marL="285750" indent="-285750" algn="just">
              <a:buFont typeface="Wingdings" panose="05000000000000000000" pitchFamily="2" charset="2"/>
              <a:buChar char="p"/>
            </a:pP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共产主义、辩证唯物主义、历史唯物主义</a:t>
            </a:r>
          </a:p>
          <a:p>
            <a:pPr marL="285750" indent="-285750" algn="just">
              <a:buFont typeface="Wingdings" panose="05000000000000000000" pitchFamily="2" charset="2"/>
              <a:buChar char="p"/>
            </a:pP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科学社会主义 </a:t>
            </a:r>
          </a:p>
        </p:txBody>
      </p:sp>
      <p:pic>
        <p:nvPicPr>
          <p:cNvPr id="4" name="图片 3"/>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565230" y="2355726"/>
            <a:ext cx="1198457" cy="14253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1754959" y="2452834"/>
            <a:ext cx="1568058" cy="646331"/>
          </a:xfrm>
          <a:prstGeom prst="rect">
            <a:avLst/>
          </a:prstGeom>
          <a:noFill/>
        </p:spPr>
        <p:txBody>
          <a:bodyPr wrap="none" rtlCol="0">
            <a:spAutoFit/>
          </a:bodyPr>
          <a:lstStyle/>
          <a:p>
            <a:pPr algn="just"/>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1901-1972</a:t>
            </a:r>
            <a:endPar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5123" name="Picture 3"/>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80312" y="3147974"/>
            <a:ext cx="1368152" cy="1944056"/>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04008" y="3147974"/>
            <a:ext cx="1368152" cy="1944056"/>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742160" y="3147974"/>
            <a:ext cx="1368152" cy="1944056"/>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3419872" y="2605532"/>
            <a:ext cx="4752528" cy="353943"/>
          </a:xfrm>
          <a:prstGeom prst="rect">
            <a:avLst/>
          </a:prstGeom>
        </p:spPr>
        <p:txBody>
          <a:bodyPr wrap="square">
            <a:spAutoFit/>
          </a:bodyPr>
          <a:lstStyle/>
          <a:p>
            <a:pPr marL="285750" indent="-285750" algn="just">
              <a:buFont typeface="Wingdings" panose="05000000000000000000" pitchFamily="2" charset="2"/>
              <a:buChar char="p"/>
            </a:pP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一般系统论</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1945</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a:t>
            </a:r>
          </a:p>
        </p:txBody>
      </p:sp>
      <p:sp>
        <p:nvSpPr>
          <p:cNvPr id="5" name="TextBox 4"/>
          <p:cNvSpPr txBox="1"/>
          <p:nvPr/>
        </p:nvSpPr>
        <p:spPr>
          <a:xfrm>
            <a:off x="539552" y="4083918"/>
            <a:ext cx="7366119" cy="954107"/>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马克思主义哲学蕴含着系统论的萌芽</a:t>
            </a:r>
            <a:endParaRPr lang="en-US" altLang="zh-CN"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贝塔朗菲也承认吸收了马克思主义哲学的营养</a:t>
            </a:r>
          </a:p>
        </p:txBody>
      </p:sp>
    </p:spTree>
    <p:extLst>
      <p:ext uri="{BB962C8B-B14F-4D97-AF65-F5344CB8AC3E}">
        <p14:creationId xmlns:p14="http://schemas.microsoft.com/office/powerpoint/2010/main" val="1918360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436096" y="1745079"/>
            <a:ext cx="3019000" cy="25401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88963" y="771550"/>
            <a:ext cx="4572000" cy="2062103"/>
          </a:xfrm>
          <a:prstGeom prst="rect">
            <a:avLst/>
          </a:prstGeom>
        </p:spPr>
        <p:txBody>
          <a:bodyPr>
            <a:spAutoFit/>
          </a:bodyPr>
          <a:lstStyle/>
          <a:p>
            <a:pPr indent="358775" algn="just"/>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乌杰认为，马克思的辩证唯物主义就是系统哲学，我们只需把系统科学最新进展丰富进去就可以了。</a:t>
            </a:r>
          </a:p>
          <a:p>
            <a:pPr indent="358775" algn="just"/>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黄金南认为，马克思的自然科学与社会科学划分应该升级一下，变成：自然科学、系统科学、社会科学。也就是说，系统科学就是系统科学，不是自然科学，也不是社会科学。但马克思的唯物辩证法仍然是系统哲学的基础。</a:t>
            </a:r>
          </a:p>
        </p:txBody>
      </p:sp>
      <p:sp>
        <p:nvSpPr>
          <p:cNvPr id="2" name="椭圆形标注 1"/>
          <p:cNvSpPr/>
          <p:nvPr/>
        </p:nvSpPr>
        <p:spPr>
          <a:xfrm>
            <a:off x="2051720" y="2931790"/>
            <a:ext cx="3384376" cy="1428214"/>
          </a:xfrm>
          <a:prstGeom prst="wedgeEllipseCallout">
            <a:avLst>
              <a:gd name="adj1" fmla="val -60009"/>
              <a:gd name="adj2" fmla="val 35494"/>
            </a:avLst>
          </a:prstGeom>
        </p:spPr>
        <p:style>
          <a:lnRef idx="3">
            <a:schemeClr val="lt1"/>
          </a:lnRef>
          <a:fillRef idx="1">
            <a:schemeClr val="accent6"/>
          </a:fillRef>
          <a:effectRef idx="1">
            <a:schemeClr val="accent6"/>
          </a:effectRef>
          <a:fontRef idx="minor">
            <a:schemeClr val="lt1"/>
          </a:fontRef>
        </p:style>
        <p:txBody>
          <a:bodyPr wrap="square">
            <a:spAutoFit/>
          </a:bodyPr>
          <a:lstStyle/>
          <a:p>
            <a:pPr indent="268288" algn="just"/>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一般系统论的原理和辩证唯物论的类同是显而易见的。</a:t>
            </a:r>
          </a:p>
        </p:txBody>
      </p:sp>
      <p:pic>
        <p:nvPicPr>
          <p:cNvPr id="5" name="图片 4"/>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755575" y="3128069"/>
            <a:ext cx="910426" cy="1157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648068" y="4352205"/>
            <a:ext cx="1125441" cy="307777"/>
          </a:xfrm>
          <a:prstGeom prst="rect">
            <a:avLst/>
          </a:prstGeom>
          <a:noFill/>
        </p:spPr>
        <p:txBody>
          <a:bodyPr wrap="square" rtlCol="0">
            <a:spAutoFit/>
          </a:bodyPr>
          <a:lstStyle/>
          <a:p>
            <a:pPr algn="ct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3563888" y="4360004"/>
            <a:ext cx="5076056" cy="646331"/>
          </a:xfrm>
          <a:prstGeom prst="rect">
            <a:avLst/>
          </a:prstGeom>
        </p:spPr>
        <p:txBody>
          <a:bodyPr wrap="square">
            <a:spAutoFit/>
          </a:bodyPr>
          <a:lstStyle/>
          <a:p>
            <a:pPr algn="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麦奎里和安贝吉</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马克思和现代系统论</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pPr algn="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马克思确实可以看作是一位早期的系统论者。”</a:t>
            </a:r>
          </a:p>
        </p:txBody>
      </p:sp>
      <p:sp>
        <p:nvSpPr>
          <p:cNvPr id="7" name="文本框 6"/>
          <p:cNvSpPr txBox="1"/>
          <p:nvPr/>
        </p:nvSpPr>
        <p:spPr>
          <a:xfrm>
            <a:off x="5436096" y="-53148"/>
            <a:ext cx="3953229" cy="1861006"/>
          </a:xfrm>
          <a:prstGeom prst="wedgeEllipseCallout">
            <a:avLst/>
          </a:prstGeom>
        </p:spPr>
        <p:style>
          <a:lnRef idx="3">
            <a:schemeClr val="lt1"/>
          </a:lnRef>
          <a:fillRef idx="1">
            <a:schemeClr val="accent5"/>
          </a:fillRef>
          <a:effectRef idx="1">
            <a:schemeClr val="accent5"/>
          </a:effectRef>
          <a:fontRef idx="minor">
            <a:schemeClr val="lt1"/>
          </a:fontRef>
        </p:style>
        <p:txBody>
          <a:bodyPr wrap="square">
            <a:spAutoFit/>
          </a:bodyPr>
          <a:lstStyle>
            <a:defPPr>
              <a:defRPr lang="zh-CN"/>
            </a:defPPr>
            <a:lvl1pPr indent="268288" algn="just">
              <a:defRPr sz="2000">
                <a:solidFill>
                  <a:schemeClr val="lt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人是社会</a:t>
            </a:r>
            <a:r>
              <a:rPr lang="zh-CN" altLang="en-US" dirty="0">
                <a:solidFill>
                  <a:srgbClr val="FF0000"/>
                </a:solidFill>
              </a:rPr>
              <a:t>关系</a:t>
            </a:r>
            <a:r>
              <a:rPr lang="zh-CN" altLang="en-US" dirty="0"/>
              <a:t>的总和。</a:t>
            </a:r>
            <a:r>
              <a:rPr lang="zh-CN" altLang="en-US" dirty="0">
                <a:solidFill>
                  <a:srgbClr val="FF0000"/>
                </a:solidFill>
              </a:rPr>
              <a:t>分工</a:t>
            </a:r>
            <a:r>
              <a:rPr lang="zh-CN" altLang="en-US" dirty="0"/>
              <a:t>（即异化、</a:t>
            </a:r>
            <a:r>
              <a:rPr lang="zh-CN" altLang="en-US" dirty="0">
                <a:solidFill>
                  <a:srgbClr val="FF0000"/>
                </a:solidFill>
              </a:rPr>
              <a:t>系统结构</a:t>
            </a:r>
            <a:r>
              <a:rPr lang="zh-CN" altLang="en-US" dirty="0"/>
              <a:t>、</a:t>
            </a:r>
            <a:r>
              <a:rPr lang="zh-CN" altLang="en-US" dirty="0">
                <a:solidFill>
                  <a:srgbClr val="FF0000"/>
                </a:solidFill>
              </a:rPr>
              <a:t>序</a:t>
            </a:r>
            <a:r>
              <a:rPr lang="zh-CN" altLang="en-US" dirty="0"/>
              <a:t>）带来不平等，但也推动社会发展。</a:t>
            </a:r>
          </a:p>
        </p:txBody>
      </p:sp>
    </p:spTree>
    <p:extLst>
      <p:ext uri="{BB962C8B-B14F-4D97-AF65-F5344CB8AC3E}">
        <p14:creationId xmlns:p14="http://schemas.microsoft.com/office/powerpoint/2010/main" val="2301476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420926" y="627534"/>
            <a:ext cx="4471554" cy="3785530"/>
            <a:chOff x="3667782" y="1298751"/>
            <a:chExt cx="3187936" cy="3115555"/>
          </a:xfrm>
        </p:grpSpPr>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67782" y="1298751"/>
              <a:ext cx="3187936" cy="2960226"/>
            </a:xfrm>
            <a:prstGeom prst="rect">
              <a:avLst/>
            </a:prstGeom>
          </p:spPr>
        </p:pic>
        <p:sp>
          <p:nvSpPr>
            <p:cNvPr id="6" name="TextBox 62"/>
            <p:cNvSpPr txBox="1">
              <a:spLocks noChangeArrowheads="1"/>
            </p:cNvSpPr>
            <p:nvPr/>
          </p:nvSpPr>
          <p:spPr bwMode="auto">
            <a:xfrm>
              <a:off x="3975875" y="4110340"/>
              <a:ext cx="2571750" cy="303966"/>
            </a:xfrm>
            <a:prstGeom prst="rect">
              <a:avLst/>
            </a:prstGeom>
            <a:noFill/>
            <a:ln w="9525">
              <a:noFill/>
              <a:miter lim="800000"/>
              <a:headEnd/>
              <a:tailEnd/>
            </a:ln>
          </p:spPr>
          <p:txBody>
            <a:bodyPr>
              <a:spAutoFit/>
            </a:bodyPr>
            <a:lstStyle/>
            <a:p>
              <a:pPr algn="ctr" defTabSz="914290"/>
              <a:r>
                <a:rPr lang="zh-CN" altLang="en-US" sz="1800" dirty="0">
                  <a:solidFill>
                    <a:prstClr val="black"/>
                  </a:solidFill>
                  <a:effectLst>
                    <a:outerShdw blurRad="38100" dist="38100" dir="2700000" algn="tl">
                      <a:srgbClr val="000000">
                        <a:alpha val="43137"/>
                      </a:srgbClr>
                    </a:outerShdw>
                  </a:effectLst>
                  <a:latin typeface="方正粗宋简体" charset="-122"/>
                  <a:ea typeface="方正粗宋简体" charset="-122"/>
                </a:rPr>
                <a:t>钱学森的系统科学体系</a:t>
              </a:r>
            </a:p>
          </p:txBody>
        </p:sp>
        <p:sp>
          <p:nvSpPr>
            <p:cNvPr id="7" name="TextBox 6"/>
            <p:cNvSpPr txBox="1"/>
            <p:nvPr/>
          </p:nvSpPr>
          <p:spPr>
            <a:xfrm>
              <a:off x="5043835" y="2040106"/>
              <a:ext cx="435827" cy="177314"/>
            </a:xfrm>
            <a:prstGeom prst="rect">
              <a:avLst/>
            </a:prstGeom>
            <a:ln w="3175"/>
          </p:spPr>
          <p:style>
            <a:lnRef idx="2">
              <a:schemeClr val="accent2"/>
            </a:lnRef>
            <a:fillRef idx="1">
              <a:schemeClr val="lt1"/>
            </a:fillRef>
            <a:effectRef idx="0">
              <a:schemeClr val="accent2"/>
            </a:effectRef>
            <a:fontRef idx="minor">
              <a:schemeClr val="dk1"/>
            </a:fontRef>
          </p:style>
          <p:txBody>
            <a:bodyPr wrap="none" lIns="36000" tIns="0" rIns="36000" bIns="0" rtlCol="0">
              <a:spAutoFit/>
            </a:bodyPr>
            <a:lstStyle/>
            <a:p>
              <a:pPr algn="ctr"/>
              <a:r>
                <a:rPr lang="zh-CN" altLang="en-US" sz="1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p>
          </p:txBody>
        </p:sp>
      </p:grpSp>
      <p:pic>
        <p:nvPicPr>
          <p:cNvPr id="9" name="Picture 2" descr="c:\documents and settings\arthur wang\application data\360se6\User Data\temp\b03533fa828ba61e3575ef494334970a304e5938.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660" y="1419622"/>
            <a:ext cx="1198012" cy="16639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1852793" y="1939859"/>
            <a:ext cx="3295271" cy="1804749"/>
          </a:xfrm>
          <a:prstGeom prst="wedgeRoundRectCallout">
            <a:avLst>
              <a:gd name="adj1" fmla="val 92835"/>
              <a:gd name="adj2" fmla="val -63447"/>
              <a:gd name="adj3" fmla="val 16667"/>
            </a:avLst>
          </a:prstGeom>
          <a:noFill/>
          <a:ln w="3175">
            <a:solidFill>
              <a:srgbClr val="FF0000"/>
            </a:solidFill>
          </a:ln>
        </p:spPr>
        <p:txBody>
          <a:bodyPr wrap="square" rtlCol="0">
            <a:spAutoFit/>
          </a:bodyPr>
          <a:lstStyle/>
          <a:p>
            <a:pPr indent="358775" defTabSz="914290"/>
            <a:r>
              <a:rPr lang="zh-CN" altLang="en-US" sz="20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系统论是系统科学通向马克思主义哲学的桥梁。</a:t>
            </a:r>
            <a:endParaRPr lang="en-US" altLang="zh-CN" sz="20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indent="358775" defTabSz="914290"/>
            <a:r>
              <a:rPr lang="zh-CN" altLang="en-US" sz="2000" dirty="0">
                <a:solidFill>
                  <a:prstClr val="black"/>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马列主义毛泽东思想的深刻理解、深入应用、全面继承和创新发展。</a:t>
            </a:r>
          </a:p>
        </p:txBody>
      </p:sp>
      <p:sp>
        <p:nvSpPr>
          <p:cNvPr id="11" name="矩形 10"/>
          <p:cNvSpPr/>
          <p:nvPr/>
        </p:nvSpPr>
        <p:spPr>
          <a:xfrm>
            <a:off x="179512" y="4403888"/>
            <a:ext cx="6624736" cy="400110"/>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defTabSz="914290"/>
            <a:r>
              <a:rPr lang="zh-CN" altLang="en-US" sz="2000" dirty="0">
                <a:solidFill>
                  <a:schemeClr val="bg1"/>
                </a:solidFill>
                <a:effectLst>
                  <a:outerShdw blurRad="38100" dist="38100" dir="2700000" algn="tl">
                    <a:srgbClr val="000000">
                      <a:alpha val="43137"/>
                    </a:srgbClr>
                  </a:outerShdw>
                </a:effectLst>
                <a:latin typeface="方正粗宋简体" pitchFamily="65" charset="-122"/>
                <a:ea typeface="方正粗宋简体" pitchFamily="65" charset="-122"/>
              </a:rPr>
              <a:t>系统论是马克思主义科学世界观和方法论的重要组成部分</a:t>
            </a:r>
          </a:p>
        </p:txBody>
      </p:sp>
      <p:sp>
        <p:nvSpPr>
          <p:cNvPr id="12" name="TextBox 11"/>
          <p:cNvSpPr txBox="1"/>
          <p:nvPr/>
        </p:nvSpPr>
        <p:spPr>
          <a:xfrm>
            <a:off x="392862" y="411510"/>
            <a:ext cx="3072646" cy="769441"/>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defTabSz="914290"/>
            <a:r>
              <a:rPr lang="zh-CN" altLang="en-US" sz="2000"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中国共产党的优秀党员</a:t>
            </a:r>
            <a:endParaRPr lang="en-US" altLang="zh-CN" sz="2000"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defTabSz="914290"/>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忠诚的共产主义战士</a:t>
            </a:r>
          </a:p>
        </p:txBody>
      </p:sp>
      <p:sp>
        <p:nvSpPr>
          <p:cNvPr id="13" name="矩形 12"/>
          <p:cNvSpPr/>
          <p:nvPr/>
        </p:nvSpPr>
        <p:spPr>
          <a:xfrm>
            <a:off x="1907704" y="1195739"/>
            <a:ext cx="1593706" cy="646331"/>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914290"/>
            <a:r>
              <a:rPr lang="zh-CN" altLang="en-US" sz="36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钱学森</a:t>
            </a:r>
            <a:endParaRPr lang="en-US" altLang="zh-CN" sz="36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p:txBody>
      </p:sp>
    </p:spTree>
    <p:extLst>
      <p:ext uri="{BB962C8B-B14F-4D97-AF65-F5344CB8AC3E}">
        <p14:creationId xmlns:p14="http://schemas.microsoft.com/office/powerpoint/2010/main" val="964989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44" name="组合 143"/>
          <p:cNvGrpSpPr/>
          <p:nvPr/>
        </p:nvGrpSpPr>
        <p:grpSpPr>
          <a:xfrm>
            <a:off x="287415" y="360041"/>
            <a:ext cx="8547042" cy="4876005"/>
            <a:chOff x="287415" y="360041"/>
            <a:chExt cx="8547042" cy="4876005"/>
          </a:xfrm>
        </p:grpSpPr>
        <p:sp>
          <p:nvSpPr>
            <p:cNvPr id="145"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146" name="Summary"/>
            <p:cNvSpPr/>
            <p:nvPr/>
          </p:nvSpPr>
          <p:spPr>
            <a:xfrm>
              <a:off x="6881392" y="627163"/>
              <a:ext cx="47700" cy="738865"/>
            </a:xfrm>
            <a:custGeom>
              <a:avLst/>
              <a:gdLst/>
              <a:ahLst/>
              <a:cxnLst/>
              <a:rect l="0" t="0" r="0" b="0"/>
              <a:pathLst>
                <a:path w="63600" h="872274" fill="none">
                  <a:moveTo>
                    <a:pt x="0" y="0"/>
                  </a:moveTo>
                  <a:cubicBezTo>
                    <a:pt x="0" y="0"/>
                    <a:pt x="27768" y="-1125"/>
                    <a:pt x="35014" y="98441"/>
                  </a:cubicBezTo>
                  <a:cubicBezTo>
                    <a:pt x="42260" y="198007"/>
                    <a:pt x="24856" y="260597"/>
                    <a:pt x="31016" y="339209"/>
                  </a:cubicBezTo>
                  <a:cubicBezTo>
                    <a:pt x="33102" y="365824"/>
                    <a:pt x="37510" y="385528"/>
                    <a:pt x="42429" y="399950"/>
                  </a:cubicBezTo>
                  <a:cubicBezTo>
                    <a:pt x="51628" y="426917"/>
                    <a:pt x="51353" y="445144"/>
                    <a:pt x="42306" y="472162"/>
                  </a:cubicBezTo>
                  <a:cubicBezTo>
                    <a:pt x="37495" y="486528"/>
                    <a:pt x="33172" y="506270"/>
                    <a:pt x="31016" y="533179"/>
                  </a:cubicBezTo>
                  <a:cubicBezTo>
                    <a:pt x="24530" y="614134"/>
                    <a:pt x="42452" y="674727"/>
                    <a:pt x="35014" y="773948"/>
                  </a:cubicBezTo>
                  <a:cubicBezTo>
                    <a:pt x="27575" y="873164"/>
                    <a:pt x="0" y="872274"/>
                    <a:pt x="0" y="872274"/>
                  </a:cubicBezTo>
                </a:path>
              </a:pathLst>
            </a:custGeom>
            <a:solidFill>
              <a:srgbClr val="F78181"/>
            </a:solidFill>
            <a:ln w="5300" cap="flat">
              <a:solidFill>
                <a:srgbClr val="F78181"/>
              </a:solidFill>
              <a:round/>
            </a:ln>
          </p:spPr>
        </p:sp>
        <p:sp>
          <p:nvSpPr>
            <p:cNvPr id="147" name="Summary"/>
            <p:cNvSpPr/>
            <p:nvPr/>
          </p:nvSpPr>
          <p:spPr>
            <a:xfrm>
              <a:off x="1508435" y="2750742"/>
              <a:ext cx="47700" cy="2273880"/>
            </a:xfrm>
            <a:custGeom>
              <a:avLst/>
              <a:gdLst/>
              <a:ahLst/>
              <a:cxnLst/>
              <a:rect l="0" t="0" r="0" b="0"/>
              <a:pathLst>
                <a:path w="63600" h="2684450" fill="none">
                  <a:moveTo>
                    <a:pt x="63600" y="0"/>
                  </a:moveTo>
                  <a:cubicBezTo>
                    <a:pt x="63600" y="0"/>
                    <a:pt x="35832" y="-3464"/>
                    <a:pt x="28586" y="302956"/>
                  </a:cubicBezTo>
                  <a:cubicBezTo>
                    <a:pt x="21340" y="609374"/>
                    <a:pt x="38744" y="801996"/>
                    <a:pt x="32584" y="1043925"/>
                  </a:cubicBezTo>
                  <a:cubicBezTo>
                    <a:pt x="29056" y="1182504"/>
                    <a:pt x="18879" y="1260198"/>
                    <a:pt x="10827" y="1301291"/>
                  </a:cubicBezTo>
                  <a:cubicBezTo>
                    <a:pt x="5349" y="1329252"/>
                    <a:pt x="5650" y="1355098"/>
                    <a:pt x="11126" y="1383060"/>
                  </a:cubicBezTo>
                  <a:cubicBezTo>
                    <a:pt x="19055" y="1423546"/>
                    <a:pt x="28930" y="1500542"/>
                    <a:pt x="32584" y="1640875"/>
                  </a:cubicBezTo>
                  <a:cubicBezTo>
                    <a:pt x="39070" y="1890014"/>
                    <a:pt x="21148" y="2076494"/>
                    <a:pt x="28586" y="2381841"/>
                  </a:cubicBezTo>
                  <a:cubicBezTo>
                    <a:pt x="36025" y="2687188"/>
                    <a:pt x="63600" y="2684450"/>
                    <a:pt x="63600" y="2684450"/>
                  </a:cubicBezTo>
                </a:path>
              </a:pathLst>
            </a:custGeom>
            <a:solidFill>
              <a:srgbClr val="5FB7F1"/>
            </a:solidFill>
            <a:ln w="5300" cap="flat">
              <a:solidFill>
                <a:srgbClr val="5FB7F1"/>
              </a:solidFill>
              <a:round/>
            </a:ln>
          </p:spPr>
        </p:sp>
        <p:sp>
          <p:nvSpPr>
            <p:cNvPr id="148" name="Summary"/>
            <p:cNvSpPr/>
            <p:nvPr/>
          </p:nvSpPr>
          <p:spPr>
            <a:xfrm>
              <a:off x="7265179" y="3321853"/>
              <a:ext cx="47700" cy="972853"/>
            </a:xfrm>
            <a:custGeom>
              <a:avLst/>
              <a:gdLst/>
              <a:ahLst/>
              <a:cxnLst/>
              <a:rect l="0" t="0" r="0" b="0"/>
              <a:pathLst>
                <a:path w="63600" h="1148510" fill="none">
                  <a:moveTo>
                    <a:pt x="0" y="0"/>
                  </a:moveTo>
                  <a:cubicBezTo>
                    <a:pt x="0" y="0"/>
                    <a:pt x="27768" y="-1482"/>
                    <a:pt x="35014" y="129616"/>
                  </a:cubicBezTo>
                  <a:cubicBezTo>
                    <a:pt x="42260" y="260713"/>
                    <a:pt x="24856" y="343124"/>
                    <a:pt x="31016" y="446631"/>
                  </a:cubicBezTo>
                  <a:cubicBezTo>
                    <a:pt x="33486" y="488129"/>
                    <a:pt x="39212" y="516866"/>
                    <a:pt x="45188" y="536404"/>
                  </a:cubicBezTo>
                  <a:cubicBezTo>
                    <a:pt x="53520" y="563651"/>
                    <a:pt x="53215" y="584663"/>
                    <a:pt x="45002" y="611946"/>
                  </a:cubicBezTo>
                  <a:cubicBezTo>
                    <a:pt x="39160" y="631353"/>
                    <a:pt x="33569" y="660076"/>
                    <a:pt x="31016" y="702029"/>
                  </a:cubicBezTo>
                  <a:cubicBezTo>
                    <a:pt x="24530" y="808621"/>
                    <a:pt x="42452" y="888403"/>
                    <a:pt x="35014" y="1019045"/>
                  </a:cubicBezTo>
                  <a:cubicBezTo>
                    <a:pt x="27575" y="1149681"/>
                    <a:pt x="0" y="1148510"/>
                    <a:pt x="0" y="1148510"/>
                  </a:cubicBezTo>
                </a:path>
              </a:pathLst>
            </a:custGeom>
            <a:solidFill>
              <a:srgbClr val="FFCD55"/>
            </a:solidFill>
            <a:ln w="5300" cap="flat">
              <a:solidFill>
                <a:srgbClr val="FFCD55"/>
              </a:solidFill>
              <a:round/>
            </a:ln>
          </p:spPr>
        </p:sp>
        <p:sp>
          <p:nvSpPr>
            <p:cNvPr id="149" name="Summary"/>
            <p:cNvSpPr/>
            <p:nvPr/>
          </p:nvSpPr>
          <p:spPr>
            <a:xfrm>
              <a:off x="1803488" y="1142191"/>
              <a:ext cx="45719" cy="1533685"/>
            </a:xfrm>
            <a:custGeom>
              <a:avLst/>
              <a:gdLst/>
              <a:ahLst/>
              <a:cxnLst/>
              <a:rect l="0" t="0" r="0" b="0"/>
              <a:pathLst>
                <a:path w="63600" h="1660490" fill="none">
                  <a:moveTo>
                    <a:pt x="63600" y="0"/>
                  </a:moveTo>
                  <a:cubicBezTo>
                    <a:pt x="63600" y="0"/>
                    <a:pt x="35832" y="-2142"/>
                    <a:pt x="28586" y="187396"/>
                  </a:cubicBezTo>
                  <a:cubicBezTo>
                    <a:pt x="21340" y="376933"/>
                    <a:pt x="38744" y="496081"/>
                    <a:pt x="32584" y="645729"/>
                  </a:cubicBezTo>
                  <a:cubicBezTo>
                    <a:pt x="29628" y="717547"/>
                    <a:pt x="22005" y="762929"/>
                    <a:pt x="14875" y="790709"/>
                  </a:cubicBezTo>
                  <a:cubicBezTo>
                    <a:pt x="7791" y="818307"/>
                    <a:pt x="8113" y="842027"/>
                    <a:pt x="15128" y="869642"/>
                  </a:cubicBezTo>
                  <a:cubicBezTo>
                    <a:pt x="22113" y="897137"/>
                    <a:pt x="29527" y="942341"/>
                    <a:pt x="32584" y="1014978"/>
                  </a:cubicBezTo>
                  <a:cubicBezTo>
                    <a:pt x="39070" y="1169085"/>
                    <a:pt x="21148" y="1284433"/>
                    <a:pt x="28586" y="1473308"/>
                  </a:cubicBezTo>
                  <a:cubicBezTo>
                    <a:pt x="36025" y="1662184"/>
                    <a:pt x="63600" y="1660490"/>
                    <a:pt x="63600" y="1660490"/>
                  </a:cubicBezTo>
                </a:path>
              </a:pathLst>
            </a:custGeom>
            <a:solidFill>
              <a:srgbClr val="F78181"/>
            </a:solidFill>
            <a:ln w="5300" cap="flat">
              <a:solidFill>
                <a:srgbClr val="F78181"/>
              </a:solidFill>
              <a:round/>
            </a:ln>
          </p:spPr>
        </p:sp>
        <p:sp>
          <p:nvSpPr>
            <p:cNvPr id="150" name="Summary"/>
            <p:cNvSpPr/>
            <p:nvPr/>
          </p:nvSpPr>
          <p:spPr>
            <a:xfrm>
              <a:off x="7385627" y="1596799"/>
              <a:ext cx="47700" cy="1406529"/>
            </a:xfrm>
            <a:custGeom>
              <a:avLst/>
              <a:gdLst/>
              <a:ahLst/>
              <a:cxnLst/>
              <a:rect l="0" t="0" r="0" b="0"/>
              <a:pathLst>
                <a:path w="63600" h="1660490" fill="none">
                  <a:moveTo>
                    <a:pt x="0" y="0"/>
                  </a:moveTo>
                  <a:cubicBezTo>
                    <a:pt x="0" y="0"/>
                    <a:pt x="27768" y="-2142"/>
                    <a:pt x="35014" y="187396"/>
                  </a:cubicBezTo>
                  <a:cubicBezTo>
                    <a:pt x="42260" y="376933"/>
                    <a:pt x="24856" y="496081"/>
                    <a:pt x="31016" y="645730"/>
                  </a:cubicBezTo>
                  <a:cubicBezTo>
                    <a:pt x="33972" y="717548"/>
                    <a:pt x="41595" y="762929"/>
                    <a:pt x="48725" y="790709"/>
                  </a:cubicBezTo>
                  <a:cubicBezTo>
                    <a:pt x="55809" y="818307"/>
                    <a:pt x="55487" y="842027"/>
                    <a:pt x="48472" y="869642"/>
                  </a:cubicBezTo>
                  <a:cubicBezTo>
                    <a:pt x="41487" y="897137"/>
                    <a:pt x="34073" y="942341"/>
                    <a:pt x="31016" y="1014978"/>
                  </a:cubicBezTo>
                  <a:cubicBezTo>
                    <a:pt x="24530" y="1169086"/>
                    <a:pt x="42452" y="1284434"/>
                    <a:pt x="35014" y="1473313"/>
                  </a:cubicBezTo>
                  <a:cubicBezTo>
                    <a:pt x="27575" y="1662184"/>
                    <a:pt x="0" y="1660490"/>
                    <a:pt x="0" y="1660490"/>
                  </a:cubicBezTo>
                </a:path>
              </a:pathLst>
            </a:custGeom>
            <a:solidFill>
              <a:srgbClr val="5FB7F1"/>
            </a:solidFill>
            <a:ln w="5300" cap="flat">
              <a:solidFill>
                <a:srgbClr val="5FB7F1"/>
              </a:solidFill>
              <a:round/>
            </a:ln>
          </p:spPr>
        </p:sp>
        <p:sp>
          <p:nvSpPr>
            <p:cNvPr id="151" name="MMConnector"/>
            <p:cNvSpPr/>
            <p:nvPr/>
          </p:nvSpPr>
          <p:spPr>
            <a:xfrm>
              <a:off x="3969674" y="3485016"/>
              <a:ext cx="524507" cy="1149459"/>
            </a:xfrm>
            <a:custGeom>
              <a:avLst/>
              <a:gdLst/>
              <a:ahLst/>
              <a:cxnLst/>
              <a:rect l="0" t="0" r="0" b="0"/>
              <a:pathLst>
                <a:path w="699342" h="1085660" fill="none">
                  <a:moveTo>
                    <a:pt x="204433" y="-445388"/>
                  </a:moveTo>
                  <a:cubicBezTo>
                    <a:pt x="-4214" y="-87020"/>
                    <a:pt x="-17105" y="640272"/>
                    <a:pt x="-494909" y="640272"/>
                  </a:cubicBezTo>
                </a:path>
              </a:pathLst>
            </a:custGeom>
            <a:noFill/>
            <a:ln w="5300" cap="rnd">
              <a:solidFill>
                <a:srgbClr val="5FB7F1"/>
              </a:solidFill>
              <a:round/>
            </a:ln>
          </p:spPr>
        </p:sp>
        <p:sp>
          <p:nvSpPr>
            <p:cNvPr id="170" name="MMConnector"/>
            <p:cNvSpPr/>
            <p:nvPr/>
          </p:nvSpPr>
          <p:spPr>
            <a:xfrm>
              <a:off x="4712037" y="2569163"/>
              <a:ext cx="319207" cy="70248"/>
            </a:xfrm>
            <a:custGeom>
              <a:avLst/>
              <a:gdLst/>
              <a:ahLst/>
              <a:cxnLst/>
              <a:rect l="0" t="0" r="0" b="0"/>
              <a:pathLst>
                <a:path w="425609" h="82932" fill="none">
                  <a:moveTo>
                    <a:pt x="69300" y="13977"/>
                  </a:moveTo>
                  <a:cubicBezTo>
                    <a:pt x="204894" y="57351"/>
                    <a:pt x="336710" y="96909"/>
                    <a:pt x="494909" y="96909"/>
                  </a:cubicBezTo>
                </a:path>
              </a:pathLst>
            </a:custGeom>
            <a:noFill/>
            <a:ln w="5300" cap="rnd">
              <a:solidFill>
                <a:srgbClr val="5FB7F1"/>
              </a:solidFill>
              <a:round/>
            </a:ln>
          </p:spPr>
        </p:sp>
        <p:sp>
          <p:nvSpPr>
            <p:cNvPr id="177" name="MMConnector"/>
            <p:cNvSpPr/>
            <p:nvPr/>
          </p:nvSpPr>
          <p:spPr>
            <a:xfrm>
              <a:off x="4712037" y="1926551"/>
              <a:ext cx="526739" cy="955559"/>
            </a:xfrm>
            <a:custGeom>
              <a:avLst/>
              <a:gdLst/>
              <a:ahLst/>
              <a:cxnLst/>
              <a:rect l="0" t="0" r="0" b="0"/>
              <a:pathLst>
                <a:path w="702319" h="1128094" fill="none">
                  <a:moveTo>
                    <a:pt x="-207411" y="466363"/>
                  </a:moveTo>
                  <a:cubicBezTo>
                    <a:pt x="2845" y="98187"/>
                    <a:pt x="6717" y="-661732"/>
                    <a:pt x="494909" y="-661732"/>
                  </a:cubicBezTo>
                </a:path>
              </a:pathLst>
            </a:custGeom>
            <a:noFill/>
            <a:ln w="5300" cap="rnd">
              <a:solidFill>
                <a:srgbClr val="F78181"/>
              </a:solidFill>
              <a:round/>
            </a:ln>
          </p:spPr>
        </p:sp>
        <p:sp>
          <p:nvSpPr>
            <p:cNvPr id="178" name="MMConnector"/>
            <p:cNvSpPr/>
            <p:nvPr/>
          </p:nvSpPr>
          <p:spPr>
            <a:xfrm>
              <a:off x="4627071" y="3281583"/>
              <a:ext cx="546791" cy="1420070"/>
            </a:xfrm>
            <a:custGeom>
              <a:avLst/>
              <a:gdLst/>
              <a:ahLst/>
              <a:cxnLst/>
              <a:rect l="0" t="0" r="0" b="0"/>
              <a:pathLst>
                <a:path w="729054" h="1676476" fill="none">
                  <a:moveTo>
                    <a:pt x="-234146" y="-738513"/>
                  </a:moveTo>
                  <a:cubicBezTo>
                    <a:pt x="-2355" y="-255417"/>
                    <a:pt x="-116297" y="937963"/>
                    <a:pt x="494909" y="937963"/>
                  </a:cubicBezTo>
                </a:path>
              </a:pathLst>
            </a:custGeom>
            <a:noFill/>
            <a:ln w="5300" cap="rnd">
              <a:solidFill>
                <a:srgbClr val="FFCD55"/>
              </a:solidFill>
              <a:round/>
            </a:ln>
          </p:spPr>
        </p:sp>
        <p:sp>
          <p:nvSpPr>
            <p:cNvPr id="183" name="MMConnector"/>
            <p:cNvSpPr/>
            <p:nvPr/>
          </p:nvSpPr>
          <p:spPr>
            <a:xfrm>
              <a:off x="3969674" y="2615387"/>
              <a:ext cx="513732" cy="773018"/>
            </a:xfrm>
            <a:custGeom>
              <a:avLst/>
              <a:gdLst/>
              <a:ahLst/>
              <a:cxnLst/>
              <a:rect l="0" t="0" r="0" b="0"/>
              <a:pathLst>
                <a:path w="684976" h="912594" fill="none">
                  <a:moveTo>
                    <a:pt x="190067" y="360069"/>
                  </a:moveTo>
                  <a:cubicBezTo>
                    <a:pt x="-11999" y="43473"/>
                    <a:pt x="-60826" y="-552525"/>
                    <a:pt x="-494909" y="-552525"/>
                  </a:cubicBezTo>
                </a:path>
              </a:pathLst>
            </a:custGeom>
            <a:noFill/>
            <a:ln w="5300" cap="rnd">
              <a:solidFill>
                <a:srgbClr val="F78181"/>
              </a:solidFill>
              <a:round/>
            </a:ln>
          </p:spPr>
        </p:sp>
        <p:sp>
          <p:nvSpPr>
            <p:cNvPr id="184" name="MMConnector"/>
            <p:cNvSpPr/>
            <p:nvPr/>
          </p:nvSpPr>
          <p:spPr>
            <a:xfrm>
              <a:off x="2662380" y="3584451"/>
              <a:ext cx="115275" cy="1167298"/>
            </a:xfrm>
            <a:custGeom>
              <a:avLst/>
              <a:gdLst/>
              <a:ahLst/>
              <a:cxnLst/>
              <a:rect l="0" t="0" r="0" b="0"/>
              <a:pathLst>
                <a:path w="153700" h="1378064" fill="none">
                  <a:moveTo>
                    <a:pt x="76850" y="689032"/>
                  </a:moveTo>
                  <a:cubicBezTo>
                    <a:pt x="-30740" y="689032"/>
                    <a:pt x="76850" y="-689032"/>
                    <a:pt x="-76850" y="-689032"/>
                  </a:cubicBezTo>
                </a:path>
              </a:pathLst>
            </a:custGeom>
            <a:noFill/>
            <a:ln w="5300" cap="rnd">
              <a:solidFill>
                <a:srgbClr val="5FB7F1"/>
              </a:solidFill>
              <a:round/>
            </a:ln>
          </p:spPr>
        </p:sp>
        <p:sp>
          <p:nvSpPr>
            <p:cNvPr id="185" name="MMConnector"/>
            <p:cNvSpPr/>
            <p:nvPr/>
          </p:nvSpPr>
          <p:spPr>
            <a:xfrm>
              <a:off x="2662380" y="3656730"/>
              <a:ext cx="115275" cy="1022739"/>
            </a:xfrm>
            <a:custGeom>
              <a:avLst/>
              <a:gdLst/>
              <a:ahLst/>
              <a:cxnLst/>
              <a:rect l="0" t="0" r="0" b="0"/>
              <a:pathLst>
                <a:path w="153700" h="1207404" fill="none">
                  <a:moveTo>
                    <a:pt x="76850" y="603702"/>
                  </a:moveTo>
                  <a:cubicBezTo>
                    <a:pt x="-30740" y="603702"/>
                    <a:pt x="76850" y="-603702"/>
                    <a:pt x="-76850" y="-603702"/>
                  </a:cubicBezTo>
                </a:path>
              </a:pathLst>
            </a:custGeom>
            <a:noFill/>
            <a:ln w="5300" cap="rnd">
              <a:solidFill>
                <a:srgbClr val="5FB7F1"/>
              </a:solidFill>
              <a:round/>
            </a:ln>
          </p:spPr>
        </p:sp>
        <p:sp>
          <p:nvSpPr>
            <p:cNvPr id="186" name="MMConnector"/>
            <p:cNvSpPr/>
            <p:nvPr/>
          </p:nvSpPr>
          <p:spPr>
            <a:xfrm>
              <a:off x="2662380" y="3729009"/>
              <a:ext cx="115275" cy="878181"/>
            </a:xfrm>
            <a:custGeom>
              <a:avLst/>
              <a:gdLst/>
              <a:ahLst/>
              <a:cxnLst/>
              <a:rect l="0" t="0" r="0" b="0"/>
              <a:pathLst>
                <a:path w="153700" h="1036744" fill="none">
                  <a:moveTo>
                    <a:pt x="76850" y="518372"/>
                  </a:moveTo>
                  <a:cubicBezTo>
                    <a:pt x="-30740" y="518372"/>
                    <a:pt x="76850" y="-518372"/>
                    <a:pt x="-76850" y="-518372"/>
                  </a:cubicBezTo>
                </a:path>
              </a:pathLst>
            </a:custGeom>
            <a:noFill/>
            <a:ln w="5300" cap="rnd">
              <a:solidFill>
                <a:srgbClr val="5FB7F1"/>
              </a:solidFill>
              <a:round/>
            </a:ln>
          </p:spPr>
        </p:sp>
        <p:sp>
          <p:nvSpPr>
            <p:cNvPr id="187" name="MMConnector"/>
            <p:cNvSpPr/>
            <p:nvPr/>
          </p:nvSpPr>
          <p:spPr>
            <a:xfrm>
              <a:off x="2662380" y="3801289"/>
              <a:ext cx="115275" cy="733622"/>
            </a:xfrm>
            <a:custGeom>
              <a:avLst/>
              <a:gdLst/>
              <a:ahLst/>
              <a:cxnLst/>
              <a:rect l="0" t="0" r="0" b="0"/>
              <a:pathLst>
                <a:path w="153700" h="866084" fill="none">
                  <a:moveTo>
                    <a:pt x="76850" y="433042"/>
                  </a:moveTo>
                  <a:cubicBezTo>
                    <a:pt x="-30740" y="433042"/>
                    <a:pt x="76850" y="-433042"/>
                    <a:pt x="-76850" y="-433042"/>
                  </a:cubicBezTo>
                </a:path>
              </a:pathLst>
            </a:custGeom>
            <a:noFill/>
            <a:ln w="5300" cap="rnd">
              <a:solidFill>
                <a:srgbClr val="5FB7F1"/>
              </a:solidFill>
              <a:round/>
            </a:ln>
          </p:spPr>
        </p:sp>
        <p:sp>
          <p:nvSpPr>
            <p:cNvPr id="188" name="MMConnector"/>
            <p:cNvSpPr/>
            <p:nvPr/>
          </p:nvSpPr>
          <p:spPr>
            <a:xfrm>
              <a:off x="5915981" y="2169921"/>
              <a:ext cx="115275" cy="962659"/>
            </a:xfrm>
            <a:custGeom>
              <a:avLst/>
              <a:gdLst/>
              <a:ahLst/>
              <a:cxnLst/>
              <a:rect l="0" t="0" r="0" b="0"/>
              <a:pathLst>
                <a:path w="153700" h="1136476" fill="none">
                  <a:moveTo>
                    <a:pt x="-76850" y="568238"/>
                  </a:moveTo>
                  <a:cubicBezTo>
                    <a:pt x="30740" y="568238"/>
                    <a:pt x="-76850" y="-568238"/>
                    <a:pt x="76850" y="-568238"/>
                  </a:cubicBezTo>
                </a:path>
              </a:pathLst>
            </a:custGeom>
            <a:noFill/>
            <a:ln w="5300" cap="rnd">
              <a:solidFill>
                <a:srgbClr val="5FB7F1"/>
              </a:solidFill>
              <a:round/>
            </a:ln>
          </p:spPr>
        </p:sp>
        <p:sp>
          <p:nvSpPr>
            <p:cNvPr id="189" name="MMConnector"/>
            <p:cNvSpPr/>
            <p:nvPr/>
          </p:nvSpPr>
          <p:spPr>
            <a:xfrm>
              <a:off x="5915981" y="2242200"/>
              <a:ext cx="115275" cy="818101"/>
            </a:xfrm>
            <a:custGeom>
              <a:avLst/>
              <a:gdLst/>
              <a:ahLst/>
              <a:cxnLst/>
              <a:rect l="0" t="0" r="0" b="0"/>
              <a:pathLst>
                <a:path w="153700" h="965816" fill="none">
                  <a:moveTo>
                    <a:pt x="-76850" y="482908"/>
                  </a:moveTo>
                  <a:cubicBezTo>
                    <a:pt x="30740" y="482908"/>
                    <a:pt x="-76850" y="-482908"/>
                    <a:pt x="76850" y="-482908"/>
                  </a:cubicBezTo>
                </a:path>
              </a:pathLst>
            </a:custGeom>
            <a:noFill/>
            <a:ln w="5300" cap="rnd">
              <a:solidFill>
                <a:srgbClr val="5FB7F1"/>
              </a:solidFill>
              <a:round/>
            </a:ln>
          </p:spPr>
        </p:sp>
        <p:sp>
          <p:nvSpPr>
            <p:cNvPr id="190" name="MMConnector"/>
            <p:cNvSpPr/>
            <p:nvPr/>
          </p:nvSpPr>
          <p:spPr>
            <a:xfrm>
              <a:off x="5915981" y="2314479"/>
              <a:ext cx="115275" cy="673542"/>
            </a:xfrm>
            <a:custGeom>
              <a:avLst/>
              <a:gdLst/>
              <a:ahLst/>
              <a:cxnLst/>
              <a:rect l="0" t="0" r="0" b="0"/>
              <a:pathLst>
                <a:path w="153700" h="795156" fill="none">
                  <a:moveTo>
                    <a:pt x="-76850" y="397578"/>
                  </a:moveTo>
                  <a:cubicBezTo>
                    <a:pt x="30740" y="397578"/>
                    <a:pt x="-76850" y="-397578"/>
                    <a:pt x="76850" y="-397578"/>
                  </a:cubicBezTo>
                </a:path>
              </a:pathLst>
            </a:custGeom>
            <a:noFill/>
            <a:ln w="5300" cap="rnd">
              <a:solidFill>
                <a:srgbClr val="5FB7F1"/>
              </a:solidFill>
              <a:round/>
            </a:ln>
          </p:spPr>
        </p:sp>
        <p:sp>
          <p:nvSpPr>
            <p:cNvPr id="191" name="MMConnector"/>
            <p:cNvSpPr/>
            <p:nvPr/>
          </p:nvSpPr>
          <p:spPr>
            <a:xfrm>
              <a:off x="5915981" y="2386759"/>
              <a:ext cx="115275" cy="528983"/>
            </a:xfrm>
            <a:custGeom>
              <a:avLst/>
              <a:gdLst/>
              <a:ahLst/>
              <a:cxnLst/>
              <a:rect l="0" t="0" r="0" b="0"/>
              <a:pathLst>
                <a:path w="153700" h="624496" fill="none">
                  <a:moveTo>
                    <a:pt x="-76850" y="312248"/>
                  </a:moveTo>
                  <a:cubicBezTo>
                    <a:pt x="30740" y="312248"/>
                    <a:pt x="-76850" y="-312248"/>
                    <a:pt x="76850" y="-312248"/>
                  </a:cubicBezTo>
                </a:path>
              </a:pathLst>
            </a:custGeom>
            <a:noFill/>
            <a:ln w="5300" cap="rnd">
              <a:solidFill>
                <a:srgbClr val="5FB7F1"/>
              </a:solidFill>
              <a:round/>
            </a:ln>
          </p:spPr>
        </p:sp>
        <p:sp>
          <p:nvSpPr>
            <p:cNvPr id="192" name="MMConnector"/>
            <p:cNvSpPr/>
            <p:nvPr/>
          </p:nvSpPr>
          <p:spPr>
            <a:xfrm>
              <a:off x="5923931" y="1171547"/>
              <a:ext cx="115275" cy="388961"/>
            </a:xfrm>
            <a:custGeom>
              <a:avLst/>
              <a:gdLst/>
              <a:ahLst/>
              <a:cxnLst/>
              <a:rect l="0" t="0" r="0" b="0"/>
              <a:pathLst>
                <a:path w="153700" h="459192" fill="none">
                  <a:moveTo>
                    <a:pt x="-76850" y="229596"/>
                  </a:moveTo>
                  <a:cubicBezTo>
                    <a:pt x="27144" y="229596"/>
                    <a:pt x="-68458" y="-229596"/>
                    <a:pt x="76850" y="-229596"/>
                  </a:cubicBezTo>
                </a:path>
              </a:pathLst>
            </a:custGeom>
            <a:noFill/>
            <a:ln w="5300" cap="rnd">
              <a:solidFill>
                <a:srgbClr val="F78181"/>
              </a:solidFill>
              <a:round/>
            </a:ln>
          </p:spPr>
        </p:sp>
        <p:sp>
          <p:nvSpPr>
            <p:cNvPr id="193" name="MMConnector"/>
            <p:cNvSpPr/>
            <p:nvPr/>
          </p:nvSpPr>
          <p:spPr>
            <a:xfrm>
              <a:off x="5923931" y="1243826"/>
              <a:ext cx="115275" cy="244403"/>
            </a:xfrm>
            <a:custGeom>
              <a:avLst/>
              <a:gdLst/>
              <a:ahLst/>
              <a:cxnLst/>
              <a:rect l="0" t="0" r="0" b="0"/>
              <a:pathLst>
                <a:path w="153700" h="288532" fill="none">
                  <a:moveTo>
                    <a:pt x="-76850" y="144266"/>
                  </a:moveTo>
                  <a:cubicBezTo>
                    <a:pt x="15626" y="144266"/>
                    <a:pt x="-41583" y="-144266"/>
                    <a:pt x="76850" y="-144266"/>
                  </a:cubicBezTo>
                </a:path>
              </a:pathLst>
            </a:custGeom>
            <a:noFill/>
            <a:ln w="5300" cap="rnd">
              <a:solidFill>
                <a:srgbClr val="F78181"/>
              </a:solidFill>
              <a:round/>
            </a:ln>
          </p:spPr>
        </p:sp>
        <p:sp>
          <p:nvSpPr>
            <p:cNvPr id="194" name="MMConnector"/>
            <p:cNvSpPr/>
            <p:nvPr/>
          </p:nvSpPr>
          <p:spPr>
            <a:xfrm>
              <a:off x="5923931" y="1316106"/>
              <a:ext cx="115275" cy="99844"/>
            </a:xfrm>
            <a:custGeom>
              <a:avLst/>
              <a:gdLst/>
              <a:ahLst/>
              <a:cxnLst/>
              <a:rect l="0" t="0" r="0" b="0"/>
              <a:pathLst>
                <a:path w="153700" h="117872" fill="none">
                  <a:moveTo>
                    <a:pt x="-76850" y="58936"/>
                  </a:moveTo>
                  <a:cubicBezTo>
                    <a:pt x="-1693" y="58936"/>
                    <a:pt x="-1174" y="-58936"/>
                    <a:pt x="76850" y="-58936"/>
                  </a:cubicBezTo>
                </a:path>
              </a:pathLst>
            </a:custGeom>
            <a:noFill/>
            <a:ln w="5300" cap="rnd">
              <a:solidFill>
                <a:srgbClr val="F78181"/>
              </a:solidFill>
              <a:round/>
            </a:ln>
          </p:spPr>
        </p:sp>
        <p:sp>
          <p:nvSpPr>
            <p:cNvPr id="195" name="MMConnector"/>
            <p:cNvSpPr/>
            <p:nvPr/>
          </p:nvSpPr>
          <p:spPr>
            <a:xfrm>
              <a:off x="5923931" y="1099268"/>
              <a:ext cx="115275" cy="533520"/>
            </a:xfrm>
            <a:custGeom>
              <a:avLst/>
              <a:gdLst/>
              <a:ahLst/>
              <a:cxnLst/>
              <a:rect l="0" t="0" r="0" b="0"/>
              <a:pathLst>
                <a:path w="153700" h="629852" fill="none">
                  <a:moveTo>
                    <a:pt x="-76850" y="314926"/>
                  </a:moveTo>
                  <a:cubicBezTo>
                    <a:pt x="30740" y="314926"/>
                    <a:pt x="-76850" y="-314926"/>
                    <a:pt x="76850" y="-314926"/>
                  </a:cubicBezTo>
                </a:path>
              </a:pathLst>
            </a:custGeom>
            <a:noFill/>
            <a:ln w="5300" cap="rnd">
              <a:solidFill>
                <a:srgbClr val="F78181"/>
              </a:solidFill>
              <a:round/>
            </a:ln>
          </p:spPr>
        </p:sp>
        <p:sp>
          <p:nvSpPr>
            <p:cNvPr id="196" name="MMConnector"/>
            <p:cNvSpPr/>
            <p:nvPr/>
          </p:nvSpPr>
          <p:spPr>
            <a:xfrm>
              <a:off x="5934365" y="3736000"/>
              <a:ext cx="115275" cy="680181"/>
            </a:xfrm>
            <a:custGeom>
              <a:avLst/>
              <a:gdLst/>
              <a:ahLst/>
              <a:cxnLst/>
              <a:rect l="0" t="0" r="0" b="0"/>
              <a:pathLst>
                <a:path w="153700" h="802994" fill="none">
                  <a:moveTo>
                    <a:pt x="-76850" y="401497"/>
                  </a:moveTo>
                  <a:cubicBezTo>
                    <a:pt x="30740" y="401497"/>
                    <a:pt x="-76850" y="-401497"/>
                    <a:pt x="76850" y="-401497"/>
                  </a:cubicBezTo>
                </a:path>
              </a:pathLst>
            </a:custGeom>
            <a:noFill/>
            <a:ln w="5300" cap="rnd">
              <a:solidFill>
                <a:srgbClr val="FFCD55"/>
              </a:solidFill>
              <a:round/>
            </a:ln>
          </p:spPr>
        </p:sp>
        <p:sp>
          <p:nvSpPr>
            <p:cNvPr id="197" name="MMConnector"/>
            <p:cNvSpPr/>
            <p:nvPr/>
          </p:nvSpPr>
          <p:spPr>
            <a:xfrm>
              <a:off x="5934365" y="3808279"/>
              <a:ext cx="115275" cy="535622"/>
            </a:xfrm>
            <a:custGeom>
              <a:avLst/>
              <a:gdLst/>
              <a:ahLst/>
              <a:cxnLst/>
              <a:rect l="0" t="0" r="0" b="0"/>
              <a:pathLst>
                <a:path w="153700" h="632334" fill="none">
                  <a:moveTo>
                    <a:pt x="-76850" y="316167"/>
                  </a:moveTo>
                  <a:cubicBezTo>
                    <a:pt x="30740" y="316167"/>
                    <a:pt x="-76850" y="-316167"/>
                    <a:pt x="76850" y="-316167"/>
                  </a:cubicBezTo>
                </a:path>
              </a:pathLst>
            </a:custGeom>
            <a:noFill/>
            <a:ln w="5300" cap="rnd">
              <a:solidFill>
                <a:srgbClr val="FFCD55"/>
              </a:solidFill>
              <a:round/>
            </a:ln>
          </p:spPr>
        </p:sp>
        <p:sp>
          <p:nvSpPr>
            <p:cNvPr id="198" name="MMConnector"/>
            <p:cNvSpPr/>
            <p:nvPr/>
          </p:nvSpPr>
          <p:spPr>
            <a:xfrm>
              <a:off x="5934365" y="3880559"/>
              <a:ext cx="115275" cy="391064"/>
            </a:xfrm>
            <a:custGeom>
              <a:avLst/>
              <a:gdLst/>
              <a:ahLst/>
              <a:cxnLst/>
              <a:rect l="0" t="0" r="0" b="0"/>
              <a:pathLst>
                <a:path w="153700" h="461674" fill="none">
                  <a:moveTo>
                    <a:pt x="-76850" y="230837"/>
                  </a:moveTo>
                  <a:cubicBezTo>
                    <a:pt x="27256" y="230837"/>
                    <a:pt x="-68720" y="-230837"/>
                    <a:pt x="76850" y="-230837"/>
                  </a:cubicBezTo>
                </a:path>
              </a:pathLst>
            </a:custGeom>
            <a:noFill/>
            <a:ln w="5300" cap="rnd">
              <a:solidFill>
                <a:srgbClr val="FFCD55"/>
              </a:solidFill>
              <a:round/>
            </a:ln>
          </p:spPr>
        </p:sp>
        <p:sp>
          <p:nvSpPr>
            <p:cNvPr id="199" name="MMConnector"/>
            <p:cNvSpPr/>
            <p:nvPr/>
          </p:nvSpPr>
          <p:spPr>
            <a:xfrm>
              <a:off x="5934365" y="3952838"/>
              <a:ext cx="115275" cy="246505"/>
            </a:xfrm>
            <a:custGeom>
              <a:avLst/>
              <a:gdLst/>
              <a:ahLst/>
              <a:cxnLst/>
              <a:rect l="0" t="0" r="0" b="0"/>
              <a:pathLst>
                <a:path w="153700" h="291014" fill="none">
                  <a:moveTo>
                    <a:pt x="-76850" y="145507"/>
                  </a:moveTo>
                  <a:cubicBezTo>
                    <a:pt x="15842" y="145507"/>
                    <a:pt x="-42087" y="-145507"/>
                    <a:pt x="76850" y="-145507"/>
                  </a:cubicBezTo>
                </a:path>
              </a:pathLst>
            </a:custGeom>
            <a:noFill/>
            <a:ln w="5300" cap="rnd">
              <a:solidFill>
                <a:srgbClr val="FFCD55"/>
              </a:solidFill>
              <a:round/>
            </a:ln>
          </p:spPr>
        </p:sp>
        <p:sp>
          <p:nvSpPr>
            <p:cNvPr id="200" name="MMConnector"/>
            <p:cNvSpPr/>
            <p:nvPr/>
          </p:nvSpPr>
          <p:spPr>
            <a:xfrm>
              <a:off x="2853180" y="1697529"/>
              <a:ext cx="115275" cy="899675"/>
            </a:xfrm>
            <a:custGeom>
              <a:avLst/>
              <a:gdLst/>
              <a:ahLst/>
              <a:cxnLst/>
              <a:rect l="0" t="0" r="0" b="0"/>
              <a:pathLst>
                <a:path w="153700" h="1062120" fill="none">
                  <a:moveTo>
                    <a:pt x="76850" y="531060"/>
                  </a:moveTo>
                  <a:cubicBezTo>
                    <a:pt x="-30740" y="531060"/>
                    <a:pt x="76850" y="-531060"/>
                    <a:pt x="-76850" y="-531060"/>
                  </a:cubicBezTo>
                </a:path>
              </a:pathLst>
            </a:custGeom>
            <a:noFill/>
            <a:ln w="5300" cap="rnd">
              <a:solidFill>
                <a:srgbClr val="F78181"/>
              </a:solidFill>
              <a:round/>
            </a:ln>
          </p:spPr>
        </p:sp>
        <p:sp>
          <p:nvSpPr>
            <p:cNvPr id="201" name="MMConnector"/>
            <p:cNvSpPr/>
            <p:nvPr/>
          </p:nvSpPr>
          <p:spPr>
            <a:xfrm>
              <a:off x="2853180" y="1769809"/>
              <a:ext cx="115275" cy="755117"/>
            </a:xfrm>
            <a:custGeom>
              <a:avLst/>
              <a:gdLst/>
              <a:ahLst/>
              <a:cxnLst/>
              <a:rect l="0" t="0" r="0" b="0"/>
              <a:pathLst>
                <a:path w="153700" h="891460" fill="none">
                  <a:moveTo>
                    <a:pt x="76850" y="445730"/>
                  </a:moveTo>
                  <a:cubicBezTo>
                    <a:pt x="-30740" y="445730"/>
                    <a:pt x="76850" y="-445730"/>
                    <a:pt x="-76850" y="-445730"/>
                  </a:cubicBezTo>
                </a:path>
              </a:pathLst>
            </a:custGeom>
            <a:noFill/>
            <a:ln w="5300" cap="rnd">
              <a:solidFill>
                <a:srgbClr val="F78181"/>
              </a:solidFill>
              <a:round/>
            </a:ln>
          </p:spPr>
        </p:sp>
        <p:sp>
          <p:nvSpPr>
            <p:cNvPr id="202" name="MMConnector"/>
            <p:cNvSpPr/>
            <p:nvPr/>
          </p:nvSpPr>
          <p:spPr>
            <a:xfrm>
              <a:off x="2853180" y="1842088"/>
              <a:ext cx="115275" cy="610558"/>
            </a:xfrm>
            <a:custGeom>
              <a:avLst/>
              <a:gdLst/>
              <a:ahLst/>
              <a:cxnLst/>
              <a:rect l="0" t="0" r="0" b="0"/>
              <a:pathLst>
                <a:path w="153700" h="720800" fill="none">
                  <a:moveTo>
                    <a:pt x="76850" y="360400"/>
                  </a:moveTo>
                  <a:cubicBezTo>
                    <a:pt x="-30740" y="360400"/>
                    <a:pt x="76850" y="-360400"/>
                    <a:pt x="-76850" y="-360400"/>
                  </a:cubicBezTo>
                </a:path>
              </a:pathLst>
            </a:custGeom>
            <a:noFill/>
            <a:ln w="5300" cap="rnd">
              <a:solidFill>
                <a:srgbClr val="F78181"/>
              </a:solidFill>
              <a:round/>
            </a:ln>
          </p:spPr>
        </p:sp>
        <p:sp>
          <p:nvSpPr>
            <p:cNvPr id="203" name="MMConnector"/>
            <p:cNvSpPr/>
            <p:nvPr/>
          </p:nvSpPr>
          <p:spPr>
            <a:xfrm>
              <a:off x="2853180" y="1914367"/>
              <a:ext cx="115275" cy="466000"/>
            </a:xfrm>
            <a:custGeom>
              <a:avLst/>
              <a:gdLst/>
              <a:ahLst/>
              <a:cxnLst/>
              <a:rect l="0" t="0" r="0" b="0"/>
              <a:pathLst>
                <a:path w="153700" h="550140" fill="none">
                  <a:moveTo>
                    <a:pt x="76850" y="275070"/>
                  </a:moveTo>
                  <a:cubicBezTo>
                    <a:pt x="-30112" y="275070"/>
                    <a:pt x="75385" y="-275070"/>
                    <a:pt x="-76850" y="-275070"/>
                  </a:cubicBezTo>
                </a:path>
              </a:pathLst>
            </a:custGeom>
            <a:noFill/>
            <a:ln w="5300" cap="rnd">
              <a:solidFill>
                <a:srgbClr val="F78181"/>
              </a:solidFill>
              <a:round/>
            </a:ln>
          </p:spPr>
        </p:sp>
        <p:sp>
          <p:nvSpPr>
            <p:cNvPr id="205" name="MMConnector"/>
            <p:cNvSpPr/>
            <p:nvPr/>
          </p:nvSpPr>
          <p:spPr>
            <a:xfrm>
              <a:off x="2662380" y="3512171"/>
              <a:ext cx="115275" cy="1311856"/>
            </a:xfrm>
            <a:custGeom>
              <a:avLst/>
              <a:gdLst/>
              <a:ahLst/>
              <a:cxnLst/>
              <a:rect l="0" t="0" r="0" b="0"/>
              <a:pathLst>
                <a:path w="153700" h="1548724" fill="none">
                  <a:moveTo>
                    <a:pt x="76850" y="774362"/>
                  </a:moveTo>
                  <a:cubicBezTo>
                    <a:pt x="-30740" y="774362"/>
                    <a:pt x="76850" y="-774362"/>
                    <a:pt x="-76850" y="-774362"/>
                  </a:cubicBezTo>
                </a:path>
              </a:pathLst>
            </a:custGeom>
            <a:noFill/>
            <a:ln w="5300" cap="rnd">
              <a:solidFill>
                <a:srgbClr val="5FB7F1"/>
              </a:solidFill>
              <a:round/>
            </a:ln>
          </p:spPr>
        </p:sp>
        <p:sp>
          <p:nvSpPr>
            <p:cNvPr id="206" name="MMConnector"/>
            <p:cNvSpPr/>
            <p:nvPr/>
          </p:nvSpPr>
          <p:spPr>
            <a:xfrm>
              <a:off x="2853180" y="1986647"/>
              <a:ext cx="115275" cy="321441"/>
            </a:xfrm>
            <a:custGeom>
              <a:avLst/>
              <a:gdLst/>
              <a:ahLst/>
              <a:cxnLst/>
              <a:rect l="0" t="0" r="0" b="0"/>
              <a:pathLst>
                <a:path w="153700" h="379480" fill="none">
                  <a:moveTo>
                    <a:pt x="76850" y="189740"/>
                  </a:moveTo>
                  <a:cubicBezTo>
                    <a:pt x="-22654" y="189740"/>
                    <a:pt x="57983" y="-189740"/>
                    <a:pt x="-76850" y="-189740"/>
                  </a:cubicBezTo>
                </a:path>
              </a:pathLst>
            </a:custGeom>
            <a:noFill/>
            <a:ln w="5300" cap="rnd">
              <a:solidFill>
                <a:srgbClr val="F78181"/>
              </a:solidFill>
              <a:round/>
            </a:ln>
          </p:spPr>
        </p:sp>
        <p:sp>
          <p:nvSpPr>
            <p:cNvPr id="207" name="MMConnector"/>
            <p:cNvSpPr/>
            <p:nvPr/>
          </p:nvSpPr>
          <p:spPr>
            <a:xfrm>
              <a:off x="2853180" y="2058926"/>
              <a:ext cx="115275" cy="176882"/>
            </a:xfrm>
            <a:custGeom>
              <a:avLst/>
              <a:gdLst/>
              <a:ahLst/>
              <a:cxnLst/>
              <a:rect l="0" t="0" r="0" b="0"/>
              <a:pathLst>
                <a:path w="153700" h="208820" fill="none">
                  <a:moveTo>
                    <a:pt x="76850" y="104410"/>
                  </a:moveTo>
                  <a:cubicBezTo>
                    <a:pt x="-8080" y="104410"/>
                    <a:pt x="23978" y="-104410"/>
                    <a:pt x="-76850" y="-104410"/>
                  </a:cubicBezTo>
                </a:path>
              </a:pathLst>
            </a:custGeom>
            <a:noFill/>
            <a:ln w="5300" cap="rnd">
              <a:solidFill>
                <a:srgbClr val="F78181"/>
              </a:solidFill>
              <a:round/>
            </a:ln>
          </p:spPr>
        </p:sp>
        <p:sp>
          <p:nvSpPr>
            <p:cNvPr id="210" name="MMConnector"/>
            <p:cNvSpPr/>
            <p:nvPr/>
          </p:nvSpPr>
          <p:spPr>
            <a:xfrm>
              <a:off x="2853180" y="2131205"/>
              <a:ext cx="115275" cy="32324"/>
            </a:xfrm>
            <a:custGeom>
              <a:avLst/>
              <a:gdLst/>
              <a:ahLst/>
              <a:cxnLst/>
              <a:rect l="0" t="0" r="0" b="0"/>
              <a:pathLst>
                <a:path w="153700" h="38160" fill="none">
                  <a:moveTo>
                    <a:pt x="76850" y="19080"/>
                  </a:moveTo>
                  <a:cubicBezTo>
                    <a:pt x="10882" y="19080"/>
                    <a:pt x="-20267" y="-19080"/>
                    <a:pt x="-76850" y="-19080"/>
                  </a:cubicBezTo>
                </a:path>
              </a:pathLst>
            </a:custGeom>
            <a:noFill/>
            <a:ln w="5300" cap="rnd">
              <a:solidFill>
                <a:srgbClr val="F78181"/>
              </a:solidFill>
              <a:round/>
            </a:ln>
          </p:spPr>
        </p:sp>
        <p:sp>
          <p:nvSpPr>
            <p:cNvPr id="211" name="MMConnector"/>
            <p:cNvSpPr/>
            <p:nvPr/>
          </p:nvSpPr>
          <p:spPr>
            <a:xfrm>
              <a:off x="2853180" y="2203485"/>
              <a:ext cx="115275" cy="112235"/>
            </a:xfrm>
            <a:custGeom>
              <a:avLst/>
              <a:gdLst/>
              <a:ahLst/>
              <a:cxnLst/>
              <a:rect l="0" t="0" r="0" b="0"/>
              <a:pathLst>
                <a:path w="153700" h="132500" fill="none">
                  <a:moveTo>
                    <a:pt x="76850" y="-66250"/>
                  </a:moveTo>
                  <a:cubicBezTo>
                    <a:pt x="57" y="-66250"/>
                    <a:pt x="4991" y="66250"/>
                    <a:pt x="-76850" y="66250"/>
                  </a:cubicBezTo>
                </a:path>
              </a:pathLst>
            </a:custGeom>
            <a:noFill/>
            <a:ln w="5300" cap="rnd">
              <a:solidFill>
                <a:srgbClr val="F78181"/>
              </a:solidFill>
              <a:round/>
            </a:ln>
          </p:spPr>
        </p:sp>
        <p:sp>
          <p:nvSpPr>
            <p:cNvPr id="247" name="MMConnector"/>
            <p:cNvSpPr/>
            <p:nvPr/>
          </p:nvSpPr>
          <p:spPr>
            <a:xfrm>
              <a:off x="2853180" y="2275764"/>
              <a:ext cx="115275" cy="256794"/>
            </a:xfrm>
            <a:custGeom>
              <a:avLst/>
              <a:gdLst/>
              <a:ahLst/>
              <a:cxnLst/>
              <a:rect l="0" t="0" r="0" b="0"/>
              <a:pathLst>
                <a:path w="153700" h="303160" fill="none">
                  <a:moveTo>
                    <a:pt x="76850" y="-151580"/>
                  </a:moveTo>
                  <a:cubicBezTo>
                    <a:pt x="-16880" y="-151580"/>
                    <a:pt x="44509" y="151580"/>
                    <a:pt x="-76850" y="151580"/>
                  </a:cubicBezTo>
                </a:path>
              </a:pathLst>
            </a:custGeom>
            <a:noFill/>
            <a:ln w="5300" cap="rnd">
              <a:solidFill>
                <a:srgbClr val="F78181"/>
              </a:solidFill>
              <a:round/>
            </a:ln>
          </p:spPr>
        </p:sp>
        <p:sp>
          <p:nvSpPr>
            <p:cNvPr id="248" name="MMConnector"/>
            <p:cNvSpPr/>
            <p:nvPr/>
          </p:nvSpPr>
          <p:spPr>
            <a:xfrm>
              <a:off x="2662380" y="3873568"/>
              <a:ext cx="115275" cy="589063"/>
            </a:xfrm>
            <a:custGeom>
              <a:avLst/>
              <a:gdLst/>
              <a:ahLst/>
              <a:cxnLst/>
              <a:rect l="0" t="0" r="0" b="0"/>
              <a:pathLst>
                <a:path w="153700" h="695424" fill="none">
                  <a:moveTo>
                    <a:pt x="76850" y="347712"/>
                  </a:moveTo>
                  <a:cubicBezTo>
                    <a:pt x="-30740" y="347712"/>
                    <a:pt x="76850" y="-347712"/>
                    <a:pt x="-76850" y="-347712"/>
                  </a:cubicBezTo>
                </a:path>
              </a:pathLst>
            </a:custGeom>
            <a:noFill/>
            <a:ln w="5300" cap="rnd">
              <a:solidFill>
                <a:srgbClr val="5FB7F1"/>
              </a:solidFill>
              <a:round/>
            </a:ln>
          </p:spPr>
        </p:sp>
        <p:sp>
          <p:nvSpPr>
            <p:cNvPr id="273" name="MMConnector"/>
            <p:cNvSpPr/>
            <p:nvPr/>
          </p:nvSpPr>
          <p:spPr>
            <a:xfrm>
              <a:off x="2662380" y="3945847"/>
              <a:ext cx="115275" cy="444505"/>
            </a:xfrm>
            <a:custGeom>
              <a:avLst/>
              <a:gdLst/>
              <a:ahLst/>
              <a:cxnLst/>
              <a:rect l="0" t="0" r="0" b="0"/>
              <a:pathLst>
                <a:path w="153700" h="524764" fill="none">
                  <a:moveTo>
                    <a:pt x="76850" y="262382"/>
                  </a:moveTo>
                  <a:cubicBezTo>
                    <a:pt x="-29525" y="262382"/>
                    <a:pt x="74016" y="-262382"/>
                    <a:pt x="-76850" y="-262382"/>
                  </a:cubicBezTo>
                </a:path>
              </a:pathLst>
            </a:custGeom>
            <a:noFill/>
            <a:ln w="5300" cap="rnd">
              <a:solidFill>
                <a:srgbClr val="5FB7F1"/>
              </a:solidFill>
              <a:round/>
            </a:ln>
          </p:spPr>
        </p:sp>
        <p:sp>
          <p:nvSpPr>
            <p:cNvPr id="274" name="MMConnector"/>
            <p:cNvSpPr/>
            <p:nvPr/>
          </p:nvSpPr>
          <p:spPr>
            <a:xfrm>
              <a:off x="2662380" y="4018126"/>
              <a:ext cx="115275" cy="299946"/>
            </a:xfrm>
            <a:custGeom>
              <a:avLst/>
              <a:gdLst/>
              <a:ahLst/>
              <a:cxnLst/>
              <a:rect l="0" t="0" r="0" b="0"/>
              <a:pathLst>
                <a:path w="153700" h="354104" fill="none">
                  <a:moveTo>
                    <a:pt x="76850" y="177052"/>
                  </a:moveTo>
                  <a:cubicBezTo>
                    <a:pt x="-20884" y="177052"/>
                    <a:pt x="53853" y="-177052"/>
                    <a:pt x="-76850" y="-177052"/>
                  </a:cubicBezTo>
                </a:path>
              </a:pathLst>
            </a:custGeom>
            <a:noFill/>
            <a:ln w="5300" cap="rnd">
              <a:solidFill>
                <a:srgbClr val="5FB7F1"/>
              </a:solidFill>
              <a:round/>
            </a:ln>
          </p:spPr>
        </p:sp>
        <p:sp>
          <p:nvSpPr>
            <p:cNvPr id="275" name="MMConnector"/>
            <p:cNvSpPr/>
            <p:nvPr/>
          </p:nvSpPr>
          <p:spPr>
            <a:xfrm>
              <a:off x="2662380" y="4090406"/>
              <a:ext cx="115275" cy="155387"/>
            </a:xfrm>
            <a:custGeom>
              <a:avLst/>
              <a:gdLst/>
              <a:ahLst/>
              <a:cxnLst/>
              <a:rect l="0" t="0" r="0" b="0"/>
              <a:pathLst>
                <a:path w="153700" h="183444" fill="none">
                  <a:moveTo>
                    <a:pt x="76850" y="91722"/>
                  </a:moveTo>
                  <a:cubicBezTo>
                    <a:pt x="-5459" y="91722"/>
                    <a:pt x="17861" y="-91722"/>
                    <a:pt x="-76850" y="-91722"/>
                  </a:cubicBezTo>
                </a:path>
              </a:pathLst>
            </a:custGeom>
            <a:noFill/>
            <a:ln w="5300" cap="rnd">
              <a:solidFill>
                <a:srgbClr val="5FB7F1"/>
              </a:solidFill>
              <a:round/>
            </a:ln>
          </p:spPr>
        </p:sp>
        <p:sp>
          <p:nvSpPr>
            <p:cNvPr id="276" name="MMConnector"/>
            <p:cNvSpPr/>
            <p:nvPr/>
          </p:nvSpPr>
          <p:spPr>
            <a:xfrm>
              <a:off x="2662380" y="4162685"/>
              <a:ext cx="115275" cy="10829"/>
            </a:xfrm>
            <a:custGeom>
              <a:avLst/>
              <a:gdLst/>
              <a:ahLst/>
              <a:cxnLst/>
              <a:rect l="0" t="0" r="0" b="0"/>
              <a:pathLst>
                <a:path w="153700" h="12784" fill="none">
                  <a:moveTo>
                    <a:pt x="76850" y="6392"/>
                  </a:moveTo>
                  <a:cubicBezTo>
                    <a:pt x="15370" y="6392"/>
                    <a:pt x="-30740" y="-6392"/>
                    <a:pt x="-76850" y="-6392"/>
                  </a:cubicBezTo>
                </a:path>
              </a:pathLst>
            </a:custGeom>
            <a:noFill/>
            <a:ln w="5300" cap="rnd">
              <a:solidFill>
                <a:srgbClr val="5FB7F1"/>
              </a:solidFill>
              <a:round/>
            </a:ln>
          </p:spPr>
        </p:sp>
        <p:sp>
          <p:nvSpPr>
            <p:cNvPr id="277" name="MMConnector"/>
            <p:cNvSpPr/>
            <p:nvPr/>
          </p:nvSpPr>
          <p:spPr>
            <a:xfrm>
              <a:off x="2662380" y="4234964"/>
              <a:ext cx="115275" cy="133730"/>
            </a:xfrm>
            <a:custGeom>
              <a:avLst/>
              <a:gdLst/>
              <a:ahLst/>
              <a:cxnLst/>
              <a:rect l="0" t="0" r="0" b="0"/>
              <a:pathLst>
                <a:path w="153700" h="157876" fill="none">
                  <a:moveTo>
                    <a:pt x="76850" y="-78938"/>
                  </a:moveTo>
                  <a:cubicBezTo>
                    <a:pt x="-2729" y="-78938"/>
                    <a:pt x="11491" y="78938"/>
                    <a:pt x="-76850" y="78938"/>
                  </a:cubicBezTo>
                </a:path>
              </a:pathLst>
            </a:custGeom>
            <a:noFill/>
            <a:ln w="5300" cap="rnd">
              <a:solidFill>
                <a:srgbClr val="5FB7F1"/>
              </a:solidFill>
              <a:round/>
            </a:ln>
          </p:spPr>
        </p:sp>
        <p:sp>
          <p:nvSpPr>
            <p:cNvPr id="278" name="MMConnector"/>
            <p:cNvSpPr/>
            <p:nvPr/>
          </p:nvSpPr>
          <p:spPr>
            <a:xfrm>
              <a:off x="2662380" y="4307244"/>
              <a:ext cx="115275" cy="278288"/>
            </a:xfrm>
            <a:custGeom>
              <a:avLst/>
              <a:gdLst/>
              <a:ahLst/>
              <a:cxnLst/>
              <a:rect l="0" t="0" r="0" b="0"/>
              <a:pathLst>
                <a:path w="153700" h="328536" fill="none">
                  <a:moveTo>
                    <a:pt x="76850" y="-164268"/>
                  </a:moveTo>
                  <a:cubicBezTo>
                    <a:pt x="-18947" y="-164268"/>
                    <a:pt x="49333" y="164268"/>
                    <a:pt x="-76850" y="164268"/>
                  </a:cubicBezTo>
                </a:path>
              </a:pathLst>
            </a:custGeom>
            <a:noFill/>
            <a:ln w="5300" cap="rnd">
              <a:solidFill>
                <a:srgbClr val="5FB7F1"/>
              </a:solidFill>
              <a:round/>
            </a:ln>
          </p:spPr>
        </p:sp>
        <p:sp>
          <p:nvSpPr>
            <p:cNvPr id="279" name="MMConnector"/>
            <p:cNvSpPr/>
            <p:nvPr/>
          </p:nvSpPr>
          <p:spPr>
            <a:xfrm>
              <a:off x="2662380" y="4379523"/>
              <a:ext cx="115275" cy="422847"/>
            </a:xfrm>
            <a:custGeom>
              <a:avLst/>
              <a:gdLst/>
              <a:ahLst/>
              <a:cxnLst/>
              <a:rect l="0" t="0" r="0" b="0"/>
              <a:pathLst>
                <a:path w="153700" h="499196" fill="none">
                  <a:moveTo>
                    <a:pt x="76850" y="-249598"/>
                  </a:moveTo>
                  <a:cubicBezTo>
                    <a:pt x="-28743" y="-249598"/>
                    <a:pt x="72191" y="249598"/>
                    <a:pt x="-76850" y="249598"/>
                  </a:cubicBezTo>
                </a:path>
              </a:pathLst>
            </a:custGeom>
            <a:noFill/>
            <a:ln w="5300" cap="rnd">
              <a:solidFill>
                <a:srgbClr val="5FB7F1"/>
              </a:solidFill>
              <a:round/>
            </a:ln>
          </p:spPr>
        </p:sp>
        <p:sp>
          <p:nvSpPr>
            <p:cNvPr id="280" name="MMConnector"/>
            <p:cNvSpPr/>
            <p:nvPr/>
          </p:nvSpPr>
          <p:spPr>
            <a:xfrm>
              <a:off x="2662380" y="4451802"/>
              <a:ext cx="115275" cy="567406"/>
            </a:xfrm>
            <a:custGeom>
              <a:avLst/>
              <a:gdLst/>
              <a:ahLst/>
              <a:cxnLst/>
              <a:rect l="0" t="0" r="0" b="0"/>
              <a:pathLst>
                <a:path w="153700" h="669856" fill="none">
                  <a:moveTo>
                    <a:pt x="76850" y="-334928"/>
                  </a:moveTo>
                  <a:cubicBezTo>
                    <a:pt x="-30740" y="-334928"/>
                    <a:pt x="76850" y="334928"/>
                    <a:pt x="-76850" y="334928"/>
                  </a:cubicBezTo>
                </a:path>
              </a:pathLst>
            </a:custGeom>
            <a:noFill/>
            <a:ln w="5300" cap="rnd">
              <a:solidFill>
                <a:srgbClr val="5FB7F1"/>
              </a:solidFill>
              <a:round/>
            </a:ln>
          </p:spPr>
        </p:sp>
        <p:sp>
          <p:nvSpPr>
            <p:cNvPr id="281" name="MMConnector"/>
            <p:cNvSpPr/>
            <p:nvPr/>
          </p:nvSpPr>
          <p:spPr>
            <a:xfrm>
              <a:off x="2662380" y="4524082"/>
              <a:ext cx="115275" cy="711964"/>
            </a:xfrm>
            <a:custGeom>
              <a:avLst/>
              <a:gdLst/>
              <a:ahLst/>
              <a:cxnLst/>
              <a:rect l="0" t="0" r="0" b="0"/>
              <a:pathLst>
                <a:path w="153700" h="840516" fill="none">
                  <a:moveTo>
                    <a:pt x="76850" y="-420258"/>
                  </a:moveTo>
                  <a:cubicBezTo>
                    <a:pt x="-30740" y="-420258"/>
                    <a:pt x="76850" y="420258"/>
                    <a:pt x="-76850" y="420258"/>
                  </a:cubicBezTo>
                </a:path>
              </a:pathLst>
            </a:custGeom>
            <a:noFill/>
            <a:ln w="5300" cap="rnd">
              <a:solidFill>
                <a:srgbClr val="5FB7F1"/>
              </a:solidFill>
              <a:round/>
            </a:ln>
          </p:spPr>
        </p:sp>
        <p:sp>
          <p:nvSpPr>
            <p:cNvPr id="282" name="MMConnector"/>
            <p:cNvSpPr/>
            <p:nvPr/>
          </p:nvSpPr>
          <p:spPr>
            <a:xfrm>
              <a:off x="5934365" y="4025117"/>
              <a:ext cx="115275" cy="101947"/>
            </a:xfrm>
            <a:custGeom>
              <a:avLst/>
              <a:gdLst/>
              <a:ahLst/>
              <a:cxnLst/>
              <a:rect l="0" t="0" r="0" b="0"/>
              <a:pathLst>
                <a:path w="153700" h="120354" fill="none">
                  <a:moveTo>
                    <a:pt x="-76850" y="60177"/>
                  </a:moveTo>
                  <a:cubicBezTo>
                    <a:pt x="-1413" y="60177"/>
                    <a:pt x="-1825" y="-60177"/>
                    <a:pt x="76850" y="-60177"/>
                  </a:cubicBezTo>
                </a:path>
              </a:pathLst>
            </a:custGeom>
            <a:noFill/>
            <a:ln w="5300" cap="rnd">
              <a:solidFill>
                <a:srgbClr val="FFCD55"/>
              </a:solidFill>
              <a:round/>
            </a:ln>
          </p:spPr>
        </p:sp>
        <p:sp>
          <p:nvSpPr>
            <p:cNvPr id="283" name="MMConnector"/>
            <p:cNvSpPr/>
            <p:nvPr/>
          </p:nvSpPr>
          <p:spPr>
            <a:xfrm>
              <a:off x="5934365" y="4097397"/>
              <a:ext cx="115275" cy="42612"/>
            </a:xfrm>
            <a:custGeom>
              <a:avLst/>
              <a:gdLst/>
              <a:ahLst/>
              <a:cxnLst/>
              <a:rect l="0" t="0" r="0" b="0"/>
              <a:pathLst>
                <a:path w="153700" h="50306" fill="none">
                  <a:moveTo>
                    <a:pt x="-76850" y="-25153"/>
                  </a:moveTo>
                  <a:cubicBezTo>
                    <a:pt x="-9460" y="-25153"/>
                    <a:pt x="16950" y="25153"/>
                    <a:pt x="76850" y="25153"/>
                  </a:cubicBezTo>
                </a:path>
              </a:pathLst>
            </a:custGeom>
            <a:noFill/>
            <a:ln w="5300" cap="rnd">
              <a:solidFill>
                <a:srgbClr val="FFCD55"/>
              </a:solidFill>
              <a:round/>
            </a:ln>
          </p:spPr>
        </p:sp>
        <p:sp>
          <p:nvSpPr>
            <p:cNvPr id="284" name="MMConnector"/>
            <p:cNvSpPr/>
            <p:nvPr/>
          </p:nvSpPr>
          <p:spPr>
            <a:xfrm>
              <a:off x="5934365" y="4169676"/>
              <a:ext cx="115275" cy="187171"/>
            </a:xfrm>
            <a:custGeom>
              <a:avLst/>
              <a:gdLst/>
              <a:ahLst/>
              <a:cxnLst/>
              <a:rect l="0" t="0" r="0" b="0"/>
              <a:pathLst>
                <a:path w="153700" h="220966" fill="none">
                  <a:moveTo>
                    <a:pt x="-76850" y="-110483"/>
                  </a:moveTo>
                  <a:cubicBezTo>
                    <a:pt x="9301" y="-110483"/>
                    <a:pt x="-26825" y="110483"/>
                    <a:pt x="76850" y="110483"/>
                  </a:cubicBezTo>
                </a:path>
              </a:pathLst>
            </a:custGeom>
            <a:noFill/>
            <a:ln w="5300" cap="rnd">
              <a:solidFill>
                <a:srgbClr val="FFCD55"/>
              </a:solidFill>
              <a:round/>
            </a:ln>
          </p:spPr>
        </p:sp>
        <p:sp>
          <p:nvSpPr>
            <p:cNvPr id="285" name="MMConnector"/>
            <p:cNvSpPr/>
            <p:nvPr/>
          </p:nvSpPr>
          <p:spPr>
            <a:xfrm>
              <a:off x="5915981" y="2459038"/>
              <a:ext cx="115275" cy="384425"/>
            </a:xfrm>
            <a:custGeom>
              <a:avLst/>
              <a:gdLst/>
              <a:ahLst/>
              <a:cxnLst/>
              <a:rect l="0" t="0" r="0" b="0"/>
              <a:pathLst>
                <a:path w="153700" h="453836" fill="none">
                  <a:moveTo>
                    <a:pt x="-76850" y="226918"/>
                  </a:moveTo>
                  <a:cubicBezTo>
                    <a:pt x="26895" y="226918"/>
                    <a:pt x="-67879" y="-226918"/>
                    <a:pt x="76850" y="-226918"/>
                  </a:cubicBezTo>
                </a:path>
              </a:pathLst>
            </a:custGeom>
            <a:noFill/>
            <a:ln w="5300" cap="rnd">
              <a:solidFill>
                <a:srgbClr val="5FB7F1"/>
              </a:solidFill>
              <a:round/>
            </a:ln>
          </p:spPr>
        </p:sp>
        <p:sp>
          <p:nvSpPr>
            <p:cNvPr id="286" name="MMConnector"/>
            <p:cNvSpPr/>
            <p:nvPr/>
          </p:nvSpPr>
          <p:spPr>
            <a:xfrm>
              <a:off x="5915981" y="2531317"/>
              <a:ext cx="115275" cy="239866"/>
            </a:xfrm>
            <a:custGeom>
              <a:avLst/>
              <a:gdLst/>
              <a:ahLst/>
              <a:cxnLst/>
              <a:rect l="0" t="0" r="0" b="0"/>
              <a:pathLst>
                <a:path w="153700" h="283176" fill="none">
                  <a:moveTo>
                    <a:pt x="-76850" y="141588"/>
                  </a:moveTo>
                  <a:cubicBezTo>
                    <a:pt x="15156" y="141588"/>
                    <a:pt x="-40486" y="-141588"/>
                    <a:pt x="76850" y="-141588"/>
                  </a:cubicBezTo>
                </a:path>
              </a:pathLst>
            </a:custGeom>
            <a:noFill/>
            <a:ln w="5300" cap="rnd">
              <a:solidFill>
                <a:srgbClr val="5FB7F1"/>
              </a:solidFill>
              <a:round/>
            </a:ln>
          </p:spPr>
        </p:sp>
        <p:sp>
          <p:nvSpPr>
            <p:cNvPr id="287" name="MMConnector"/>
            <p:cNvSpPr/>
            <p:nvPr/>
          </p:nvSpPr>
          <p:spPr>
            <a:xfrm>
              <a:off x="5915981" y="2603597"/>
              <a:ext cx="115275" cy="95307"/>
            </a:xfrm>
            <a:custGeom>
              <a:avLst/>
              <a:gdLst/>
              <a:ahLst/>
              <a:cxnLst/>
              <a:rect l="0" t="0" r="0" b="0"/>
              <a:pathLst>
                <a:path w="153700" h="112516" fill="none">
                  <a:moveTo>
                    <a:pt x="-76850" y="56258"/>
                  </a:moveTo>
                  <a:cubicBezTo>
                    <a:pt x="-2296" y="56258"/>
                    <a:pt x="235" y="-56258"/>
                    <a:pt x="76850" y="-56258"/>
                  </a:cubicBezTo>
                </a:path>
              </a:pathLst>
            </a:custGeom>
            <a:noFill/>
            <a:ln w="5300" cap="rnd">
              <a:solidFill>
                <a:srgbClr val="5FB7F1"/>
              </a:solidFill>
              <a:round/>
            </a:ln>
          </p:spPr>
        </p:sp>
        <p:sp>
          <p:nvSpPr>
            <p:cNvPr id="288" name="MMConnector"/>
            <p:cNvSpPr/>
            <p:nvPr/>
          </p:nvSpPr>
          <p:spPr>
            <a:xfrm>
              <a:off x="5915981" y="2675876"/>
              <a:ext cx="115275" cy="49251"/>
            </a:xfrm>
            <a:custGeom>
              <a:avLst/>
              <a:gdLst/>
              <a:ahLst/>
              <a:cxnLst/>
              <a:rect l="0" t="0" r="0" b="0"/>
              <a:pathLst>
                <a:path w="153700" h="58144" fill="none">
                  <a:moveTo>
                    <a:pt x="-76850" y="-29072"/>
                  </a:moveTo>
                  <a:cubicBezTo>
                    <a:pt x="-8545" y="-29072"/>
                    <a:pt x="14816" y="29072"/>
                    <a:pt x="76850" y="29072"/>
                  </a:cubicBezTo>
                </a:path>
              </a:pathLst>
            </a:custGeom>
            <a:noFill/>
            <a:ln w="5300" cap="rnd">
              <a:solidFill>
                <a:srgbClr val="5FB7F1"/>
              </a:solidFill>
              <a:round/>
            </a:ln>
          </p:spPr>
        </p:sp>
        <p:sp>
          <p:nvSpPr>
            <p:cNvPr id="289" name="MMConnector"/>
            <p:cNvSpPr/>
            <p:nvPr/>
          </p:nvSpPr>
          <p:spPr>
            <a:xfrm>
              <a:off x="5915981" y="2748155"/>
              <a:ext cx="115275" cy="193810"/>
            </a:xfrm>
            <a:custGeom>
              <a:avLst/>
              <a:gdLst/>
              <a:ahLst/>
              <a:cxnLst/>
              <a:rect l="0" t="0" r="0" b="0"/>
              <a:pathLst>
                <a:path w="153700" h="228804" fill="none">
                  <a:moveTo>
                    <a:pt x="-76850" y="-114402"/>
                  </a:moveTo>
                  <a:cubicBezTo>
                    <a:pt x="10076" y="-114402"/>
                    <a:pt x="-28634" y="114402"/>
                    <a:pt x="76850" y="114402"/>
                  </a:cubicBezTo>
                </a:path>
              </a:pathLst>
            </a:custGeom>
            <a:noFill/>
            <a:ln w="5300" cap="rnd">
              <a:solidFill>
                <a:srgbClr val="5FB7F1"/>
              </a:solidFill>
              <a:round/>
            </a:ln>
          </p:spPr>
        </p:sp>
        <p:sp>
          <p:nvSpPr>
            <p:cNvPr id="290" name="MMConnector"/>
            <p:cNvSpPr/>
            <p:nvPr/>
          </p:nvSpPr>
          <p:spPr>
            <a:xfrm>
              <a:off x="5915981" y="2820434"/>
              <a:ext cx="135150" cy="466529"/>
            </a:xfrm>
            <a:custGeom>
              <a:avLst/>
              <a:gdLst/>
              <a:ahLst/>
              <a:cxnLst/>
              <a:rect l="0" t="0" r="0" b="0"/>
              <a:pathLst>
                <a:path w="153700" h="399464" fill="none">
                  <a:moveTo>
                    <a:pt x="-76850" y="-199732"/>
                  </a:moveTo>
                  <a:cubicBezTo>
                    <a:pt x="23936" y="-199732"/>
                    <a:pt x="-60973" y="199732"/>
                    <a:pt x="76850" y="199732"/>
                  </a:cubicBezTo>
                </a:path>
              </a:pathLst>
            </a:custGeom>
            <a:noFill/>
            <a:ln w="5300" cap="rnd">
              <a:solidFill>
                <a:srgbClr val="5FB7F1"/>
              </a:solidFill>
              <a:round/>
            </a:ln>
          </p:spPr>
        </p:sp>
        <p:sp>
          <p:nvSpPr>
            <p:cNvPr id="293" name="MMConnector"/>
            <p:cNvSpPr/>
            <p:nvPr/>
          </p:nvSpPr>
          <p:spPr>
            <a:xfrm>
              <a:off x="2853180" y="2348043"/>
              <a:ext cx="115275" cy="401352"/>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grpSp>
          <p:nvGrpSpPr>
            <p:cNvPr id="294" name="Group 295"/>
            <p:cNvGrpSpPr/>
            <p:nvPr/>
          </p:nvGrpSpPr>
          <p:grpSpPr>
            <a:xfrm>
              <a:off x="3404968" y="2386327"/>
              <a:ext cx="1561400" cy="584219"/>
              <a:chOff x="3165991" y="3044171"/>
              <a:chExt cx="2081867" cy="689705"/>
            </a:xfrm>
          </p:grpSpPr>
          <p:pic>
            <p:nvPicPr>
              <p:cNvPr id="378" name="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65991" y="3044171"/>
                <a:ext cx="2081867" cy="689705"/>
              </a:xfrm>
              <a:prstGeom prst="rect">
                <a:avLst/>
              </a:prstGeom>
            </p:spPr>
          </p:pic>
        </p:grpSp>
        <p:sp>
          <p:nvSpPr>
            <p:cNvPr id="296" name="MainTopic"/>
            <p:cNvSpPr/>
            <p:nvPr/>
          </p:nvSpPr>
          <p:spPr>
            <a:xfrm>
              <a:off x="2720018" y="3607264"/>
              <a:ext cx="878475" cy="560834"/>
            </a:xfrm>
            <a:custGeom>
              <a:avLst/>
              <a:gdLst/>
              <a:ahLst/>
              <a:cxnLst/>
              <a:rect l="0" t="0" r="0" b="0"/>
              <a:pathLst>
                <a:path w="1171300" h="662098" stroke="0">
                  <a:moveTo>
                    <a:pt x="0" y="0"/>
                  </a:moveTo>
                  <a:lnTo>
                    <a:pt x="1171300" y="0"/>
                  </a:lnTo>
                  <a:lnTo>
                    <a:pt x="1171300" y="662098"/>
                  </a:lnTo>
                  <a:lnTo>
                    <a:pt x="0" y="662098"/>
                  </a:lnTo>
                  <a:lnTo>
                    <a:pt x="0" y="0"/>
                  </a:lnTo>
                  <a:close/>
                </a:path>
                <a:path w="1171300" h="662098" fill="none">
                  <a:moveTo>
                    <a:pt x="0" y="662098"/>
                  </a:moveTo>
                  <a:lnTo>
                    <a:pt x="1171300" y="662098"/>
                  </a:lnTo>
                </a:path>
              </a:pathLst>
            </a:custGeom>
            <a:noFill/>
            <a:ln w="5300" cap="flat">
              <a:solidFill>
                <a:srgbClr val="5FB7F1"/>
              </a:solidFill>
              <a:round/>
            </a:ln>
          </p:spPr>
        </p:sp>
        <p:pic>
          <p:nvPicPr>
            <p:cNvPr id="298" name="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5020" y="3367786"/>
              <a:ext cx="876385" cy="56153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0" name="Mark"/>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1817" y="3703471"/>
              <a:ext cx="216000" cy="243952"/>
            </a:xfrm>
            <a:prstGeom prst="rect">
              <a:avLst/>
            </a:prstGeom>
            <a:ln>
              <a:noFill/>
            </a:ln>
            <a:effectLst>
              <a:outerShdw blurRad="190500" algn="tl" rotWithShape="0">
                <a:srgbClr val="000000">
                  <a:alpha val="70000"/>
                </a:srgbClr>
              </a:outerShdw>
            </a:effectLst>
          </p:spPr>
        </p:pic>
        <p:sp>
          <p:nvSpPr>
            <p:cNvPr id="302" name="Text 297"/>
            <p:cNvSpPr txBox="1"/>
            <p:nvPr/>
          </p:nvSpPr>
          <p:spPr>
            <a:xfrm>
              <a:off x="2956886" y="4011419"/>
              <a:ext cx="723450" cy="125703"/>
            </a:xfrm>
            <a:prstGeom prst="rect">
              <a:avLst/>
            </a:prstGeom>
            <a:noFill/>
          </p:spPr>
          <p:txBody>
            <a:bodyPr wrap="none" lIns="0" tIns="0" rIns="0" bIns="0" rtlCol="0" anchor="ctr"/>
            <a:lstStyle/>
            <a:p>
              <a:pPr algn="ctr">
                <a:lnSpc>
                  <a:spcPct val="100000"/>
                </a:lnSpc>
              </a:pPr>
              <a:r>
                <a:rPr sz="1500" dirty="0" err="1">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endParaRPr sz="1500" dirty="0">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4" name="MainTopic"/>
            <p:cNvSpPr/>
            <p:nvPr/>
          </p:nvSpPr>
          <p:spPr>
            <a:xfrm>
              <a:off x="5083218" y="1921458"/>
              <a:ext cx="775125" cy="729792"/>
            </a:xfrm>
            <a:custGeom>
              <a:avLst/>
              <a:gdLst/>
              <a:ahLst/>
              <a:cxnLst/>
              <a:rect l="0" t="0" r="0" b="0"/>
              <a:pathLst>
                <a:path w="1033500" h="861563" stroke="0">
                  <a:moveTo>
                    <a:pt x="0" y="0"/>
                  </a:moveTo>
                  <a:lnTo>
                    <a:pt x="1033500" y="0"/>
                  </a:lnTo>
                  <a:lnTo>
                    <a:pt x="1033500" y="861563"/>
                  </a:lnTo>
                  <a:lnTo>
                    <a:pt x="0" y="861563"/>
                  </a:lnTo>
                  <a:lnTo>
                    <a:pt x="0" y="0"/>
                  </a:lnTo>
                  <a:close/>
                </a:path>
                <a:path w="1033500" h="861563" fill="none">
                  <a:moveTo>
                    <a:pt x="0" y="861563"/>
                  </a:moveTo>
                  <a:lnTo>
                    <a:pt x="1033500" y="861563"/>
                  </a:lnTo>
                </a:path>
              </a:pathLst>
            </a:custGeom>
            <a:noFill/>
            <a:ln w="5300" cap="flat">
              <a:solidFill>
                <a:srgbClr val="5FB7F1"/>
              </a:solidFill>
              <a:round/>
            </a:ln>
          </p:spPr>
        </p:sp>
        <p:pic>
          <p:nvPicPr>
            <p:cNvPr id="306" name="Im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67210" y="1839582"/>
              <a:ext cx="871660" cy="589479"/>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 name="Mark"/>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6000" y="2120224"/>
              <a:ext cx="216000" cy="243952"/>
            </a:xfrm>
            <a:prstGeom prst="rect">
              <a:avLst/>
            </a:prstGeom>
            <a:ln>
              <a:noFill/>
            </a:ln>
            <a:effectLst>
              <a:outerShdw blurRad="190500" algn="tl" rotWithShape="0">
                <a:srgbClr val="000000">
                  <a:alpha val="70000"/>
                </a:srgbClr>
              </a:outerShdw>
            </a:effectLst>
          </p:spPr>
        </p:pic>
        <p:sp>
          <p:nvSpPr>
            <p:cNvPr id="308" name="Text 299"/>
            <p:cNvSpPr txBox="1"/>
            <p:nvPr/>
          </p:nvSpPr>
          <p:spPr>
            <a:xfrm>
              <a:off x="5121690" y="2494570"/>
              <a:ext cx="604200" cy="125703"/>
            </a:xfrm>
            <a:prstGeom prst="rect">
              <a:avLst/>
            </a:prstGeom>
            <a:noFill/>
          </p:spPr>
          <p:txBody>
            <a:bodyPr wrap="none" lIns="0" tIns="0" rIns="0" bIns="0" rtlCol="0" anchor="ctr"/>
            <a:lstStyle/>
            <a:p>
              <a:pPr algn="ctr">
                <a:lnSpc>
                  <a:spcPct val="100000"/>
                </a:lnSpc>
              </a:pPr>
              <a:r>
                <a:rPr sz="1500" dirty="0" err="1">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方法论&amp;应用</a:t>
              </a:r>
              <a:endParaRPr sz="1500" dirty="0">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9" name="MainTopic"/>
            <p:cNvSpPr/>
            <p:nvPr/>
          </p:nvSpPr>
          <p:spPr>
            <a:xfrm>
              <a:off x="5083218" y="627163"/>
              <a:ext cx="783075" cy="738865"/>
            </a:xfrm>
            <a:custGeom>
              <a:avLst/>
              <a:gdLst/>
              <a:ahLst/>
              <a:cxnLst/>
              <a:rect l="0" t="0" r="0" b="0"/>
              <a:pathLst>
                <a:path w="1044100" h="872274" stroke="0">
                  <a:moveTo>
                    <a:pt x="0" y="0"/>
                  </a:moveTo>
                  <a:lnTo>
                    <a:pt x="1044100" y="0"/>
                  </a:lnTo>
                  <a:lnTo>
                    <a:pt x="1044100" y="872274"/>
                  </a:lnTo>
                  <a:lnTo>
                    <a:pt x="0" y="872274"/>
                  </a:lnTo>
                  <a:lnTo>
                    <a:pt x="0" y="0"/>
                  </a:lnTo>
                  <a:close/>
                </a:path>
                <a:path w="1044100" h="872274" fill="none">
                  <a:moveTo>
                    <a:pt x="0" y="872274"/>
                  </a:moveTo>
                  <a:lnTo>
                    <a:pt x="1044100" y="872274"/>
                  </a:lnTo>
                </a:path>
              </a:pathLst>
            </a:custGeom>
            <a:noFill/>
            <a:ln w="5300" cap="flat">
              <a:solidFill>
                <a:srgbClr val="F78181"/>
              </a:solidFill>
              <a:round/>
            </a:ln>
          </p:spPr>
        </p:sp>
        <p:pic>
          <p:nvPicPr>
            <p:cNvPr id="310" name="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88299" y="624317"/>
              <a:ext cx="402982" cy="51664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1" name="Mark"/>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49331" y="897133"/>
              <a:ext cx="216000" cy="243952"/>
            </a:xfrm>
            <a:prstGeom prst="rect">
              <a:avLst/>
            </a:prstGeom>
            <a:ln>
              <a:noFill/>
            </a:ln>
            <a:effectLst>
              <a:outerShdw blurRad="190500" algn="tl" rotWithShape="0">
                <a:srgbClr val="000000">
                  <a:alpha val="70000"/>
                </a:srgbClr>
              </a:outerShdw>
            </a:effectLst>
          </p:spPr>
        </p:pic>
        <p:sp>
          <p:nvSpPr>
            <p:cNvPr id="312" name="Text 301"/>
            <p:cNvSpPr txBox="1"/>
            <p:nvPr/>
          </p:nvSpPr>
          <p:spPr>
            <a:xfrm>
              <a:off x="5053050" y="1209348"/>
              <a:ext cx="628050" cy="125703"/>
            </a:xfrm>
            <a:prstGeom prst="rect">
              <a:avLst/>
            </a:prstGeom>
            <a:noFill/>
          </p:spPr>
          <p:txBody>
            <a:bodyPr wrap="none" lIns="0" tIns="0" rIns="0" bIns="0" rtlCol="0" anchor="ctr"/>
            <a:lstStyle/>
            <a:p>
              <a:pPr algn="ctr">
                <a:lnSpc>
                  <a:spcPct val="100000"/>
                </a:lnSpc>
              </a:pPr>
              <a:r>
                <a:rPr sz="1500" dirty="0" err="1">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大系统观哲学</a:t>
              </a:r>
              <a:endParaRPr sz="1500" dirty="0">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3" name="MainTopic"/>
            <p:cNvSpPr/>
            <p:nvPr/>
          </p:nvSpPr>
          <p:spPr>
            <a:xfrm>
              <a:off x="4998252" y="3477578"/>
              <a:ext cx="878475" cy="598512"/>
            </a:xfrm>
            <a:custGeom>
              <a:avLst/>
              <a:gdLst/>
              <a:ahLst/>
              <a:cxnLst/>
              <a:rect l="0" t="0" r="0" b="0"/>
              <a:pathLst>
                <a:path w="1171300" h="706579" stroke="0">
                  <a:moveTo>
                    <a:pt x="0" y="0"/>
                  </a:moveTo>
                  <a:lnTo>
                    <a:pt x="1171300" y="0"/>
                  </a:lnTo>
                  <a:lnTo>
                    <a:pt x="1171300" y="706579"/>
                  </a:lnTo>
                  <a:lnTo>
                    <a:pt x="0" y="706579"/>
                  </a:lnTo>
                  <a:lnTo>
                    <a:pt x="0" y="0"/>
                  </a:lnTo>
                  <a:close/>
                </a:path>
                <a:path w="1171300" h="706579" fill="none">
                  <a:moveTo>
                    <a:pt x="0" y="706579"/>
                  </a:moveTo>
                  <a:lnTo>
                    <a:pt x="1171300" y="706579"/>
                  </a:lnTo>
                </a:path>
              </a:pathLst>
            </a:custGeom>
            <a:noFill/>
            <a:ln w="5300" cap="flat">
              <a:solidFill>
                <a:srgbClr val="FFCD55"/>
              </a:solidFill>
              <a:round/>
            </a:ln>
          </p:spPr>
        </p:sp>
        <p:pic>
          <p:nvPicPr>
            <p:cNvPr id="314" name="Imag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907093" y="3271961"/>
              <a:ext cx="854675" cy="58590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5" name="Mark"/>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10285" y="3606689"/>
              <a:ext cx="216000" cy="243952"/>
            </a:xfrm>
            <a:prstGeom prst="rect">
              <a:avLst/>
            </a:prstGeom>
            <a:ln>
              <a:noFill/>
            </a:ln>
            <a:effectLst>
              <a:outerShdw blurRad="190500" algn="tl" rotWithShape="0">
                <a:srgbClr val="000000">
                  <a:alpha val="70000"/>
                </a:srgbClr>
              </a:outerShdw>
            </a:effectLst>
          </p:spPr>
        </p:pic>
        <p:sp>
          <p:nvSpPr>
            <p:cNvPr id="316" name="Text 303"/>
            <p:cNvSpPr txBox="1"/>
            <p:nvPr/>
          </p:nvSpPr>
          <p:spPr>
            <a:xfrm>
              <a:off x="4980222" y="3919411"/>
              <a:ext cx="723450" cy="125703"/>
            </a:xfrm>
            <a:prstGeom prst="rect">
              <a:avLst/>
            </a:prstGeom>
            <a:noFill/>
          </p:spPr>
          <p:txBody>
            <a:bodyPr wrap="none" lIns="0" tIns="0" rIns="0" bIns="0" rtlCol="0" anchor="ctr"/>
            <a:lstStyle/>
            <a:p>
              <a:pPr algn="ctr">
                <a:lnSpc>
                  <a:spcPct val="100000"/>
                </a:lnSpc>
              </a:pPr>
              <a:r>
                <a:rPr sz="1500" dirty="0" err="1">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全息有机系统论</a:t>
              </a:r>
              <a:endParaRPr sz="1500" dirty="0">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7" name="MainTopic"/>
            <p:cNvSpPr/>
            <p:nvPr/>
          </p:nvSpPr>
          <p:spPr>
            <a:xfrm>
              <a:off x="2910818" y="1543543"/>
              <a:ext cx="687675" cy="603824"/>
            </a:xfrm>
            <a:custGeom>
              <a:avLst/>
              <a:gdLst/>
              <a:ahLst/>
              <a:cxnLst/>
              <a:rect l="0" t="0" r="0" b="0"/>
              <a:pathLst>
                <a:path w="916900" h="712850" stroke="0">
                  <a:moveTo>
                    <a:pt x="0" y="0"/>
                  </a:moveTo>
                  <a:lnTo>
                    <a:pt x="916900" y="0"/>
                  </a:lnTo>
                  <a:lnTo>
                    <a:pt x="916900" y="712850"/>
                  </a:lnTo>
                  <a:lnTo>
                    <a:pt x="0" y="712850"/>
                  </a:lnTo>
                  <a:lnTo>
                    <a:pt x="0" y="0"/>
                  </a:lnTo>
                  <a:close/>
                </a:path>
                <a:path w="916900" h="712850" fill="none">
                  <a:moveTo>
                    <a:pt x="0" y="712850"/>
                  </a:moveTo>
                  <a:lnTo>
                    <a:pt x="916900" y="712850"/>
                  </a:lnTo>
                </a:path>
              </a:pathLst>
            </a:custGeom>
            <a:noFill/>
            <a:ln w="5300" cap="flat">
              <a:solidFill>
                <a:srgbClr val="F78181"/>
              </a:solidFill>
              <a:round/>
            </a:ln>
          </p:spPr>
        </p:sp>
        <p:pic>
          <p:nvPicPr>
            <p:cNvPr id="318" name="Image"/>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64755" y="1429900"/>
              <a:ext cx="351404" cy="4992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9" name="Image"/>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364435" y="1431308"/>
              <a:ext cx="358070" cy="49697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0" name="Mark"/>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73109" y="1549766"/>
              <a:ext cx="216000" cy="243952"/>
            </a:xfrm>
            <a:prstGeom prst="rect">
              <a:avLst/>
            </a:prstGeom>
            <a:ln>
              <a:noFill/>
            </a:ln>
            <a:effectLst>
              <a:outerShdw blurRad="190500" algn="tl" rotWithShape="0">
                <a:srgbClr val="000000">
                  <a:alpha val="70000"/>
                </a:srgbClr>
              </a:outerShdw>
            </a:effectLst>
          </p:spPr>
        </p:pic>
        <p:sp>
          <p:nvSpPr>
            <p:cNvPr id="321" name="Text 305"/>
            <p:cNvSpPr txBox="1"/>
            <p:nvPr/>
          </p:nvSpPr>
          <p:spPr>
            <a:xfrm>
              <a:off x="3086996" y="1990687"/>
              <a:ext cx="532650" cy="125703"/>
            </a:xfrm>
            <a:prstGeom prst="rect">
              <a:avLst/>
            </a:prstGeom>
            <a:noFill/>
          </p:spPr>
          <p:txBody>
            <a:bodyPr wrap="none" lIns="0" tIns="0" rIns="0" bIns="0" rtlCol="0" anchor="ctr"/>
            <a:lstStyle/>
            <a:p>
              <a:pPr algn="ctr">
                <a:lnSpc>
                  <a:spcPct val="100000"/>
                </a:lnSpc>
              </a:pPr>
              <a:r>
                <a:rPr sz="1500" dirty="0" err="1">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基本系统论</a:t>
              </a:r>
              <a:endParaRPr sz="15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22" name="SubTopic"/>
            <p:cNvSpPr/>
            <p:nvPr/>
          </p:nvSpPr>
          <p:spPr>
            <a:xfrm>
              <a:off x="2209880" y="2895301"/>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系统惯性原理</a:t>
              </a:r>
            </a:p>
          </p:txBody>
        </p:sp>
        <p:sp>
          <p:nvSpPr>
            <p:cNvPr id="323" name="SubTopic"/>
            <p:cNvSpPr/>
            <p:nvPr/>
          </p:nvSpPr>
          <p:spPr>
            <a:xfrm>
              <a:off x="2209880" y="3039859"/>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系统边界原理</a:t>
              </a:r>
            </a:p>
          </p:txBody>
        </p:sp>
        <p:sp>
          <p:nvSpPr>
            <p:cNvPr id="324" name="SubTopic"/>
            <p:cNvSpPr/>
            <p:nvPr/>
          </p:nvSpPr>
          <p:spPr>
            <a:xfrm>
              <a:off x="2146280" y="318441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势力云边界原理</a:t>
              </a:r>
            </a:p>
          </p:txBody>
        </p:sp>
        <p:sp>
          <p:nvSpPr>
            <p:cNvPr id="325" name="SubTopic"/>
            <p:cNvSpPr/>
            <p:nvPr/>
          </p:nvSpPr>
          <p:spPr>
            <a:xfrm>
              <a:off x="2146280" y="332897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吸引力递减原理</a:t>
              </a:r>
            </a:p>
          </p:txBody>
        </p:sp>
        <p:sp>
          <p:nvSpPr>
            <p:cNvPr id="326" name="SubTopic"/>
            <p:cNvSpPr/>
            <p:nvPr/>
          </p:nvSpPr>
          <p:spPr>
            <a:xfrm>
              <a:off x="5973618" y="158309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因特奈特主义</a:t>
              </a:r>
            </a:p>
          </p:txBody>
        </p:sp>
        <p:sp>
          <p:nvSpPr>
            <p:cNvPr id="327" name="SubTopic"/>
            <p:cNvSpPr/>
            <p:nvPr/>
          </p:nvSpPr>
          <p:spPr>
            <a:xfrm>
              <a:off x="5973618" y="1727649"/>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七色光方法</a:t>
              </a:r>
            </a:p>
          </p:txBody>
        </p:sp>
        <p:sp>
          <p:nvSpPr>
            <p:cNvPr id="328" name="SubTopic"/>
            <p:cNvSpPr/>
            <p:nvPr/>
          </p:nvSpPr>
          <p:spPr>
            <a:xfrm>
              <a:off x="5973618" y="187220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lang="zh-CN" altLang="en-US" sz="788" dirty="0">
                  <a:solidFill>
                    <a:srgbClr val="303030"/>
                  </a:solidFill>
                  <a:latin typeface="幼圆"/>
                  <a:ea typeface="方正粗宋简体" panose="03000509000000000000" pitchFamily="65" charset="-122"/>
                </a:rPr>
                <a:t>敏捷规划迭代精进方法</a:t>
              </a:r>
              <a:endParaRPr sz="788" dirty="0">
                <a:solidFill>
                  <a:srgbClr val="303030"/>
                </a:solidFill>
                <a:latin typeface="幼圆"/>
              </a:endParaRPr>
            </a:p>
          </p:txBody>
        </p:sp>
        <p:sp>
          <p:nvSpPr>
            <p:cNvPr id="329" name="SubTopic"/>
            <p:cNvSpPr/>
            <p:nvPr/>
          </p:nvSpPr>
          <p:spPr>
            <a:xfrm>
              <a:off x="5973618" y="2016766"/>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自标准数据</a:t>
              </a:r>
            </a:p>
          </p:txBody>
        </p:sp>
        <p:sp>
          <p:nvSpPr>
            <p:cNvPr id="330" name="SubTopic"/>
            <p:cNvSpPr/>
            <p:nvPr/>
          </p:nvSpPr>
          <p:spPr>
            <a:xfrm>
              <a:off x="5981568" y="87156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哲学与大系统观</a:t>
              </a:r>
              <a:endParaRPr sz="788" dirty="0">
                <a:solidFill>
                  <a:srgbClr val="303030"/>
                </a:solidFill>
                <a:latin typeface="幼圆"/>
              </a:endParaRPr>
            </a:p>
          </p:txBody>
        </p:sp>
        <p:sp>
          <p:nvSpPr>
            <p:cNvPr id="331" name="SubTopic"/>
            <p:cNvSpPr/>
            <p:nvPr/>
          </p:nvSpPr>
          <p:spPr>
            <a:xfrm>
              <a:off x="5981568" y="1009270"/>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第一性原理</a:t>
              </a:r>
              <a:endParaRPr sz="788" dirty="0">
                <a:solidFill>
                  <a:srgbClr val="303030"/>
                </a:solidFill>
                <a:latin typeface="幼圆"/>
              </a:endParaRPr>
            </a:p>
          </p:txBody>
        </p:sp>
        <p:sp>
          <p:nvSpPr>
            <p:cNvPr id="332" name="SubTopic"/>
            <p:cNvSpPr/>
            <p:nvPr/>
          </p:nvSpPr>
          <p:spPr>
            <a:xfrm>
              <a:off x="5981568" y="116068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数据-大数据-全息</a:t>
              </a:r>
              <a:endParaRPr sz="788" dirty="0">
                <a:solidFill>
                  <a:srgbClr val="303030"/>
                </a:solidFill>
                <a:latin typeface="幼圆"/>
              </a:endParaRPr>
            </a:p>
          </p:txBody>
        </p:sp>
        <p:sp>
          <p:nvSpPr>
            <p:cNvPr id="333" name="SubTopic"/>
            <p:cNvSpPr/>
            <p:nvPr/>
          </p:nvSpPr>
          <p:spPr>
            <a:xfrm>
              <a:off x="5981568" y="720153"/>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系统观的层次</a:t>
              </a:r>
              <a:endParaRPr sz="788" dirty="0">
                <a:solidFill>
                  <a:srgbClr val="303030"/>
                </a:solidFill>
                <a:latin typeface="幼圆"/>
              </a:endParaRPr>
            </a:p>
          </p:txBody>
        </p:sp>
        <p:sp>
          <p:nvSpPr>
            <p:cNvPr id="334" name="SubTopic"/>
            <p:cNvSpPr/>
            <p:nvPr/>
          </p:nvSpPr>
          <p:spPr>
            <a:xfrm>
              <a:off x="5992003" y="329040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全息原理</a:t>
              </a:r>
            </a:p>
          </p:txBody>
        </p:sp>
        <p:sp>
          <p:nvSpPr>
            <p:cNvPr id="335" name="SubTopic"/>
            <p:cNvSpPr/>
            <p:nvPr/>
          </p:nvSpPr>
          <p:spPr>
            <a:xfrm>
              <a:off x="5992003" y="3434967"/>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块茎结构原理</a:t>
              </a:r>
            </a:p>
          </p:txBody>
        </p:sp>
        <p:sp>
          <p:nvSpPr>
            <p:cNvPr id="336" name="SubTopic"/>
            <p:cNvSpPr/>
            <p:nvPr/>
          </p:nvSpPr>
          <p:spPr>
            <a:xfrm>
              <a:off x="5992003" y="357952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全息有机系统</a:t>
              </a:r>
            </a:p>
          </p:txBody>
        </p:sp>
        <p:sp>
          <p:nvSpPr>
            <p:cNvPr id="337" name="SubTopic"/>
            <p:cNvSpPr/>
            <p:nvPr/>
          </p:nvSpPr>
          <p:spPr>
            <a:xfrm>
              <a:off x="5992003" y="372408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全息激光战队</a:t>
              </a:r>
            </a:p>
          </p:txBody>
        </p:sp>
        <p:sp>
          <p:nvSpPr>
            <p:cNvPr id="338" name="SubTopic"/>
            <p:cNvSpPr/>
            <p:nvPr/>
          </p:nvSpPr>
          <p:spPr>
            <a:xfrm>
              <a:off x="2340512" y="113533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黄金序律</a:t>
              </a:r>
              <a:r>
                <a:rPr sz="788" dirty="0">
                  <a:solidFill>
                    <a:srgbClr val="303030"/>
                  </a:solidFill>
                  <a:latin typeface="幼圆"/>
                </a:rPr>
                <a:t> O = 7</a:t>
              </a:r>
            </a:p>
          </p:txBody>
        </p:sp>
        <p:sp>
          <p:nvSpPr>
            <p:cNvPr id="339" name="SubTopic"/>
            <p:cNvSpPr/>
            <p:nvPr/>
          </p:nvSpPr>
          <p:spPr>
            <a:xfrm>
              <a:off x="2531312" y="128674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熵增原理</a:t>
              </a:r>
              <a:endParaRPr sz="788" dirty="0">
                <a:solidFill>
                  <a:srgbClr val="303030"/>
                </a:solidFill>
                <a:latin typeface="幼圆"/>
              </a:endParaRPr>
            </a:p>
          </p:txBody>
        </p:sp>
        <p:sp>
          <p:nvSpPr>
            <p:cNvPr id="340" name="SubTopic"/>
            <p:cNvSpPr/>
            <p:nvPr/>
          </p:nvSpPr>
          <p:spPr>
            <a:xfrm>
              <a:off x="2276912" y="1431308"/>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系统结构功能原理</a:t>
              </a:r>
            </a:p>
          </p:txBody>
        </p:sp>
        <p:sp>
          <p:nvSpPr>
            <p:cNvPr id="341" name="SubTopic"/>
            <p:cNvSpPr/>
            <p:nvPr/>
          </p:nvSpPr>
          <p:spPr>
            <a:xfrm>
              <a:off x="2531312" y="1575867"/>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涌现原理</a:t>
              </a:r>
            </a:p>
          </p:txBody>
        </p:sp>
        <p:sp>
          <p:nvSpPr>
            <p:cNvPr id="342" name="SubTopic"/>
            <p:cNvSpPr/>
            <p:nvPr/>
          </p:nvSpPr>
          <p:spPr>
            <a:xfrm>
              <a:off x="2082680" y="2750742"/>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吸引子能动性原理</a:t>
              </a:r>
            </a:p>
          </p:txBody>
        </p:sp>
        <p:sp>
          <p:nvSpPr>
            <p:cNvPr id="343" name="SummaryTopic"/>
            <p:cNvSpPr/>
            <p:nvPr/>
          </p:nvSpPr>
          <p:spPr>
            <a:xfrm>
              <a:off x="7496812" y="1596623"/>
              <a:ext cx="1271011" cy="1400382"/>
            </a:xfrm>
            <a:custGeom>
              <a:avLst/>
              <a:gdLst>
                <a:gd name="rtl" fmla="*/ 26500 w 854542"/>
                <a:gd name="rtt" fmla="*/ 37630 h 1696000"/>
                <a:gd name="rtr" fmla="*/ 828042 w 854542"/>
                <a:gd name="rtb" fmla="*/ 1670030 h 1696000"/>
              </a:gdLst>
              <a:ahLst/>
              <a:cxnLst/>
              <a:rect l="rtl" t="rtt" r="rtr" b="rtb"/>
              <a:pathLst>
                <a:path w="854542" h="1696000">
                  <a:moveTo>
                    <a:pt x="21200" y="0"/>
                  </a:moveTo>
                  <a:lnTo>
                    <a:pt x="833342" y="0"/>
                  </a:lnTo>
                  <a:cubicBezTo>
                    <a:pt x="845045" y="0"/>
                    <a:pt x="854542" y="9498"/>
                    <a:pt x="854542" y="21200"/>
                  </a:cubicBezTo>
                  <a:lnTo>
                    <a:pt x="854542" y="1674800"/>
                  </a:lnTo>
                  <a:cubicBezTo>
                    <a:pt x="854542" y="1686502"/>
                    <a:pt x="845045" y="1696000"/>
                    <a:pt x="833342" y="1696000"/>
                  </a:cubicBezTo>
                  <a:lnTo>
                    <a:pt x="21200" y="1696000"/>
                  </a:lnTo>
                  <a:cubicBezTo>
                    <a:pt x="9498" y="1696000"/>
                    <a:pt x="0" y="1686502"/>
                    <a:pt x="0" y="16748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大系统观将各种系统</a:t>
              </a:r>
              <a:r>
                <a:rPr lang="zh-CN" altLang="en-US" sz="825" dirty="0">
                  <a:solidFill>
                    <a:srgbClr val="303030"/>
                  </a:solidFill>
                  <a:latin typeface="幼圆" panose="02010509060101010101" pitchFamily="49" charset="-122"/>
                  <a:ea typeface="幼圆" panose="02010509060101010101" pitchFamily="49" charset="-122"/>
                </a:rPr>
                <a:t>理论</a:t>
              </a:r>
              <a:r>
                <a:rPr sz="825" dirty="0">
                  <a:solidFill>
                    <a:srgbClr val="303030"/>
                  </a:solidFill>
                  <a:latin typeface="幼圆" panose="02010509060101010101" pitchFamily="49" charset="-122"/>
                  <a:ea typeface="幼圆" panose="02010509060101010101" pitchFamily="49" charset="-122"/>
                </a:rPr>
                <a:t>、系统工程的原理和工具综合起来，避免片面的理解和狭隘的局部思维，注重知行合一，反对机械系统观、教条主义、虚无主义，倡导大系统实践，将大系统思维应用到各行各业、各级系统中去。</a:t>
              </a:r>
            </a:p>
          </p:txBody>
        </p:sp>
        <p:sp>
          <p:nvSpPr>
            <p:cNvPr id="344" name="SummaryTopic"/>
            <p:cNvSpPr/>
            <p:nvPr/>
          </p:nvSpPr>
          <p:spPr>
            <a:xfrm>
              <a:off x="354483" y="3060301"/>
              <a:ext cx="1128078" cy="1241529"/>
            </a:xfrm>
            <a:custGeom>
              <a:avLst/>
              <a:gdLst>
                <a:gd name="rtl" fmla="*/ 26500 w 862575"/>
                <a:gd name="rtt" fmla="*/ 37630 h 1229600"/>
                <a:gd name="rtr" fmla="*/ 836075 w 862575"/>
                <a:gd name="rtb" fmla="*/ 1203630 h 1229600"/>
              </a:gdLst>
              <a:ahLst/>
              <a:cxnLst/>
              <a:rect l="rtl" t="rtt" r="rtr" b="rtb"/>
              <a:pathLst>
                <a:path w="862575" h="1229600">
                  <a:moveTo>
                    <a:pt x="21200" y="0"/>
                  </a:moveTo>
                  <a:lnTo>
                    <a:pt x="841375" y="0"/>
                  </a:lnTo>
                  <a:cubicBezTo>
                    <a:pt x="853077" y="0"/>
                    <a:pt x="862575" y="9498"/>
                    <a:pt x="862575" y="21200"/>
                  </a:cubicBezTo>
                  <a:lnTo>
                    <a:pt x="862575" y="1208400"/>
                  </a:lnTo>
                  <a:cubicBezTo>
                    <a:pt x="862575" y="1220102"/>
                    <a:pt x="853077" y="1229600"/>
                    <a:pt x="841375" y="1229600"/>
                  </a:cubicBezTo>
                  <a:lnTo>
                    <a:pt x="21200" y="1229600"/>
                  </a:lnTo>
                  <a:cubicBezTo>
                    <a:pt x="9498" y="1229600"/>
                    <a:pt x="0" y="1220102"/>
                    <a:pt x="0" y="12084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吸引子是系统的核心</a:t>
              </a:r>
              <a:r>
                <a:rPr lang="zh-CN" altLang="en-US" sz="825" dirty="0">
                  <a:solidFill>
                    <a:srgbClr val="303030"/>
                  </a:solidFill>
                  <a:latin typeface="幼圆" panose="02010509060101010101" pitchFamily="49" charset="-122"/>
                  <a:ea typeface="幼圆" panose="02010509060101010101" pitchFamily="49" charset="-122"/>
                </a:rPr>
                <a:t>与</a:t>
              </a:r>
              <a:r>
                <a:rPr sz="825" dirty="0" err="1">
                  <a:solidFill>
                    <a:srgbClr val="303030"/>
                  </a:solidFill>
                  <a:latin typeface="幼圆" panose="02010509060101010101" pitchFamily="49" charset="-122"/>
                  <a:ea typeface="幼圆" panose="02010509060101010101" pitchFamily="49" charset="-122"/>
                </a:rPr>
                <a:t>灵魂</a:t>
              </a:r>
              <a:r>
                <a:rPr sz="825" dirty="0">
                  <a:solidFill>
                    <a:srgbClr val="303030"/>
                  </a:solidFill>
                  <a:latin typeface="幼圆" panose="02010509060101010101" pitchFamily="49" charset="-122"/>
                  <a:ea typeface="幼圆" panose="02010509060101010101" pitchFamily="49" charset="-122"/>
                </a:rPr>
                <a:t>，</a:t>
              </a:r>
              <a:r>
                <a:rPr lang="zh-CN" altLang="en-US" sz="825" dirty="0">
                  <a:solidFill>
                    <a:srgbClr val="303030"/>
                  </a:solidFill>
                  <a:latin typeface="幼圆" panose="02010509060101010101" pitchFamily="49" charset="-122"/>
                  <a:ea typeface="幼圆" panose="02010509060101010101" pitchFamily="49" charset="-122"/>
                </a:rPr>
                <a:t>也是</a:t>
              </a:r>
              <a:r>
                <a:rPr sz="825" dirty="0" err="1">
                  <a:solidFill>
                    <a:srgbClr val="303030"/>
                  </a:solidFill>
                  <a:latin typeface="幼圆" panose="02010509060101010101" pitchFamily="49" charset="-122"/>
                  <a:ea typeface="幼圆" panose="02010509060101010101" pitchFamily="49" charset="-122"/>
                </a:rPr>
                <a:t>系统存在的意义和依据，承载着系统使命。吸引子通过耗散信息来主导系统生存、发展；系统体通过耗散质能而生长</a:t>
              </a:r>
              <a:r>
                <a:rPr sz="825" dirty="0">
                  <a:solidFill>
                    <a:srgbClr val="303030"/>
                  </a:solidFill>
                  <a:latin typeface="幼圆" panose="02010509060101010101" pitchFamily="49" charset="-122"/>
                  <a:ea typeface="幼圆" panose="02010509060101010101" pitchFamily="49" charset="-122"/>
                </a:rPr>
                <a:t>。</a:t>
              </a:r>
            </a:p>
          </p:txBody>
        </p:sp>
        <p:sp>
          <p:nvSpPr>
            <p:cNvPr id="345" name="SummaryTopic"/>
            <p:cNvSpPr/>
            <p:nvPr/>
          </p:nvSpPr>
          <p:spPr>
            <a:xfrm>
              <a:off x="6975584" y="468701"/>
              <a:ext cx="1345494" cy="993893"/>
            </a:xfrm>
            <a:custGeom>
              <a:avLst/>
              <a:gdLst>
                <a:gd name="rtl" fmla="*/ 26500 w 1252125"/>
                <a:gd name="rtt" fmla="*/ 37630 h 763200"/>
                <a:gd name="rtr" fmla="*/ 1225625 w 1252125"/>
                <a:gd name="rtb" fmla="*/ 737230 h 763200"/>
              </a:gdLst>
              <a:ahLst/>
              <a:cxnLst/>
              <a:rect l="rtl" t="rtt" r="rtr" b="rtb"/>
              <a:pathLst>
                <a:path w="1252125" h="763200">
                  <a:moveTo>
                    <a:pt x="21200" y="0"/>
                  </a:moveTo>
                  <a:lnTo>
                    <a:pt x="1230925" y="0"/>
                  </a:lnTo>
                  <a:cubicBezTo>
                    <a:pt x="1242627" y="0"/>
                    <a:pt x="1252125" y="9498"/>
                    <a:pt x="1252125" y="21200"/>
                  </a:cubicBezTo>
                  <a:lnTo>
                    <a:pt x="1252125" y="742000"/>
                  </a:lnTo>
                  <a:cubicBezTo>
                    <a:pt x="1252125" y="753702"/>
                    <a:pt x="1242627" y="763200"/>
                    <a:pt x="1230925"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放弃传统哲学主体和客体的对立思维，把人和世界都作为系统看待，将人融入到世界这个大系统中去，紧密互动，和谐发展</a:t>
              </a:r>
              <a:r>
                <a:rPr sz="825" dirty="0">
                  <a:solidFill>
                    <a:srgbClr val="303030"/>
                  </a:solidFill>
                  <a:latin typeface="幼圆" panose="02010509060101010101" pitchFamily="49" charset="-122"/>
                </a:rPr>
                <a:t>。</a:t>
              </a:r>
            </a:p>
          </p:txBody>
        </p:sp>
        <p:sp>
          <p:nvSpPr>
            <p:cNvPr id="346" name="SummaryTopic"/>
            <p:cNvSpPr/>
            <p:nvPr/>
          </p:nvSpPr>
          <p:spPr>
            <a:xfrm>
              <a:off x="7337137" y="3224829"/>
              <a:ext cx="1474353" cy="1235579"/>
            </a:xfrm>
            <a:custGeom>
              <a:avLst/>
              <a:gdLst>
                <a:gd name="rtl" fmla="*/ 26500 w 1204342"/>
                <a:gd name="rtt" fmla="*/ 37630 h 1346200"/>
                <a:gd name="rtr" fmla="*/ 1177842 w 1204342"/>
                <a:gd name="rtb" fmla="*/ 1320230 h 1346200"/>
              </a:gdLst>
              <a:ahLst/>
              <a:cxnLst/>
              <a:rect l="rtl" t="rtt" r="rtr" b="rtb"/>
              <a:pathLst>
                <a:path w="1204342" h="1346200">
                  <a:moveTo>
                    <a:pt x="21200" y="0"/>
                  </a:moveTo>
                  <a:lnTo>
                    <a:pt x="1183142" y="0"/>
                  </a:lnTo>
                  <a:cubicBezTo>
                    <a:pt x="1194845" y="0"/>
                    <a:pt x="1204342" y="9498"/>
                    <a:pt x="1204342" y="21200"/>
                  </a:cubicBezTo>
                  <a:lnTo>
                    <a:pt x="1204342" y="1325000"/>
                  </a:lnTo>
                  <a:cubicBezTo>
                    <a:pt x="1204342" y="1336702"/>
                    <a:pt x="1194845" y="1346200"/>
                    <a:pt x="1183142" y="1346200"/>
                  </a:cubicBezTo>
                  <a:lnTo>
                    <a:pt x="21200" y="1346200"/>
                  </a:lnTo>
                  <a:cubicBezTo>
                    <a:pt x="9498" y="1346200"/>
                    <a:pt x="0" y="1336702"/>
                    <a:pt x="0" y="1325000"/>
                  </a:cubicBezTo>
                  <a:lnTo>
                    <a:pt x="0" y="21200"/>
                  </a:lnTo>
                  <a:cubicBezTo>
                    <a:pt x="0" y="9498"/>
                    <a:pt x="9498" y="0"/>
                    <a:pt x="21200" y="0"/>
                  </a:cubicBezTo>
                  <a:close/>
                </a:path>
              </a:pathLst>
            </a:custGeom>
            <a:noFill/>
            <a:ln w="5300" cap="flat">
              <a:solidFill>
                <a:srgbClr val="FFCD55"/>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a:solidFill>
                    <a:srgbClr val="303030"/>
                  </a:solidFill>
                  <a:latin typeface="幼圆" panose="02010509060101010101" pitchFamily="49" charset="-122"/>
                </a:rPr>
                <a:t>信息，是大系统的关键，全息就是完全的信息，是智慧的基础。掌握信息越多，对系统控制越有效；若掌握全息，即可完全控制系统。但世界是高维度的，100%地掌握全息在现实中是难以实现的。因此，要努力追求全息，但也要适度。</a:t>
              </a:r>
            </a:p>
          </p:txBody>
        </p:sp>
        <p:sp>
          <p:nvSpPr>
            <p:cNvPr id="347" name="SummaryTopic"/>
            <p:cNvSpPr/>
            <p:nvPr/>
          </p:nvSpPr>
          <p:spPr>
            <a:xfrm>
              <a:off x="621482" y="1292428"/>
              <a:ext cx="1159004" cy="877493"/>
            </a:xfrm>
            <a:custGeom>
              <a:avLst/>
              <a:gdLst>
                <a:gd name="rtl" fmla="*/ 26500 w 936858"/>
                <a:gd name="rtt" fmla="*/ 37630 h 763200"/>
                <a:gd name="rtr" fmla="*/ 910358 w 936858"/>
                <a:gd name="rtb" fmla="*/ 737230 h 763200"/>
              </a:gdLst>
              <a:ahLst/>
              <a:cxnLst/>
              <a:rect l="rtl" t="rtt" r="rtr" b="rtb"/>
              <a:pathLst>
                <a:path w="936858" h="763200">
                  <a:moveTo>
                    <a:pt x="21200" y="0"/>
                  </a:moveTo>
                  <a:lnTo>
                    <a:pt x="915658" y="0"/>
                  </a:lnTo>
                  <a:cubicBezTo>
                    <a:pt x="927360" y="0"/>
                    <a:pt x="936858" y="9498"/>
                    <a:pt x="936858" y="21200"/>
                  </a:cubicBezTo>
                  <a:lnTo>
                    <a:pt x="936858" y="742000"/>
                  </a:lnTo>
                  <a:cubicBezTo>
                    <a:pt x="936858" y="753702"/>
                    <a:pt x="927360" y="763200"/>
                    <a:pt x="915658"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总结老三论、新三论等前人成果，奠定系统论和大系统观的科学基础。系统论是科技与哲学之间的桥梁</a:t>
              </a:r>
              <a:r>
                <a:rPr sz="825" dirty="0">
                  <a:solidFill>
                    <a:srgbClr val="303030"/>
                  </a:solidFill>
                  <a:latin typeface="幼圆" panose="02010509060101010101" pitchFamily="49" charset="-122"/>
                </a:rPr>
                <a:t>。</a:t>
              </a:r>
            </a:p>
          </p:txBody>
        </p:sp>
        <p:sp>
          <p:nvSpPr>
            <p:cNvPr id="348" name="SubTopic"/>
            <p:cNvSpPr/>
            <p:nvPr/>
          </p:nvSpPr>
          <p:spPr>
            <a:xfrm>
              <a:off x="2404112" y="1720425"/>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信息熵减原理</a:t>
              </a:r>
              <a:endParaRPr sz="788" dirty="0">
                <a:solidFill>
                  <a:srgbClr val="303030"/>
                </a:solidFill>
                <a:latin typeface="幼圆"/>
              </a:endParaRPr>
            </a:p>
          </p:txBody>
        </p:sp>
        <p:sp>
          <p:nvSpPr>
            <p:cNvPr id="349" name="SubTopic"/>
            <p:cNvSpPr/>
            <p:nvPr/>
          </p:nvSpPr>
          <p:spPr>
            <a:xfrm>
              <a:off x="2404112" y="201678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开放耗散原理</a:t>
              </a:r>
              <a:endParaRPr sz="788" dirty="0">
                <a:solidFill>
                  <a:srgbClr val="303030"/>
                </a:solidFill>
                <a:latin typeface="幼圆"/>
              </a:endParaRPr>
            </a:p>
          </p:txBody>
        </p:sp>
        <p:sp>
          <p:nvSpPr>
            <p:cNvPr id="350" name="SubTopic"/>
            <p:cNvSpPr/>
            <p:nvPr/>
          </p:nvSpPr>
          <p:spPr>
            <a:xfrm>
              <a:off x="2340512" y="216134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序参量支配原理</a:t>
              </a:r>
            </a:p>
          </p:txBody>
        </p:sp>
        <p:sp>
          <p:nvSpPr>
            <p:cNvPr id="351" name="SubTopic"/>
            <p:cNvSpPr/>
            <p:nvPr/>
          </p:nvSpPr>
          <p:spPr>
            <a:xfrm>
              <a:off x="2308712" y="2305905"/>
              <a:ext cx="492900" cy="105501"/>
            </a:xfrm>
            <a:custGeom>
              <a:avLst/>
              <a:gdLst>
                <a:gd name="rtl" fmla="*/ 47700 w 657200"/>
                <a:gd name="rtt" fmla="*/ 9275 h 124550"/>
                <a:gd name="rtr" fmla="*/ 657200 w 657200"/>
                <a:gd name="rtb" fmla="*/ 104675 h 124550"/>
              </a:gdLst>
              <a:ahLst/>
              <a:cxnLst/>
              <a:rect l="rtl" t="rtt" r="rtr" b="rtb"/>
              <a:pathLst>
                <a:path w="657200" h="124550" stroke="0">
                  <a:moveTo>
                    <a:pt x="0" y="0"/>
                  </a:moveTo>
                  <a:lnTo>
                    <a:pt x="657200" y="0"/>
                  </a:lnTo>
                  <a:lnTo>
                    <a:pt x="657200" y="124550"/>
                  </a:lnTo>
                  <a:lnTo>
                    <a:pt x="0" y="124550"/>
                  </a:lnTo>
                  <a:lnTo>
                    <a:pt x="0" y="0"/>
                  </a:lnTo>
                  <a:close/>
                </a:path>
                <a:path w="657200" h="124550" fill="none">
                  <a:moveTo>
                    <a:pt x="0" y="124550"/>
                  </a:moveTo>
                  <a:lnTo>
                    <a:pt x="6572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组织+自组织原理</a:t>
              </a:r>
            </a:p>
          </p:txBody>
        </p:sp>
        <p:sp>
          <p:nvSpPr>
            <p:cNvPr id="352" name="SubTopic"/>
            <p:cNvSpPr/>
            <p:nvPr/>
          </p:nvSpPr>
          <p:spPr>
            <a:xfrm>
              <a:off x="2213312" y="245046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KISS原则(简化原理)</a:t>
              </a:r>
            </a:p>
          </p:txBody>
        </p:sp>
        <p:sp>
          <p:nvSpPr>
            <p:cNvPr id="353" name="SubTopic"/>
            <p:cNvSpPr/>
            <p:nvPr/>
          </p:nvSpPr>
          <p:spPr>
            <a:xfrm>
              <a:off x="2273480" y="3473535"/>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耦合度定理</a:t>
              </a:r>
            </a:p>
          </p:txBody>
        </p:sp>
        <p:sp>
          <p:nvSpPr>
            <p:cNvPr id="354" name="SubTopic"/>
            <p:cNvSpPr/>
            <p:nvPr/>
          </p:nvSpPr>
          <p:spPr>
            <a:xfrm>
              <a:off x="2019080" y="361809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系统驱动力合成原理</a:t>
              </a:r>
            </a:p>
          </p:txBody>
        </p:sp>
        <p:sp>
          <p:nvSpPr>
            <p:cNvPr id="355" name="SubTopic"/>
            <p:cNvSpPr/>
            <p:nvPr/>
          </p:nvSpPr>
          <p:spPr>
            <a:xfrm>
              <a:off x="2082680" y="376265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系统作用累积原理</a:t>
              </a:r>
            </a:p>
          </p:txBody>
        </p:sp>
        <p:sp>
          <p:nvSpPr>
            <p:cNvPr id="356" name="SubTopic"/>
            <p:cNvSpPr/>
            <p:nvPr/>
          </p:nvSpPr>
          <p:spPr>
            <a:xfrm>
              <a:off x="1955480" y="390721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系统参量边际作用原理</a:t>
              </a:r>
            </a:p>
          </p:txBody>
        </p:sp>
        <p:sp>
          <p:nvSpPr>
            <p:cNvPr id="357" name="SubTopic"/>
            <p:cNvSpPr/>
            <p:nvPr/>
          </p:nvSpPr>
          <p:spPr>
            <a:xfrm>
              <a:off x="2209880" y="405177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系统共振原理</a:t>
              </a:r>
            </a:p>
          </p:txBody>
        </p:sp>
        <p:sp>
          <p:nvSpPr>
            <p:cNvPr id="358" name="SubTopic"/>
            <p:cNvSpPr/>
            <p:nvPr/>
          </p:nvSpPr>
          <p:spPr>
            <a:xfrm>
              <a:off x="2146280" y="419632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系统体增长原理</a:t>
              </a:r>
            </a:p>
          </p:txBody>
        </p:sp>
        <p:sp>
          <p:nvSpPr>
            <p:cNvPr id="359" name="SubTopic"/>
            <p:cNvSpPr/>
            <p:nvPr/>
          </p:nvSpPr>
          <p:spPr>
            <a:xfrm>
              <a:off x="2082680" y="4340887"/>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局部比较优势原理</a:t>
              </a:r>
            </a:p>
          </p:txBody>
        </p:sp>
        <p:sp>
          <p:nvSpPr>
            <p:cNvPr id="360" name="SubTopic"/>
            <p:cNvSpPr/>
            <p:nvPr/>
          </p:nvSpPr>
          <p:spPr>
            <a:xfrm>
              <a:off x="2209880" y="448544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远交近攻原理</a:t>
              </a:r>
            </a:p>
          </p:txBody>
        </p:sp>
        <p:sp>
          <p:nvSpPr>
            <p:cNvPr id="361" name="SubTopic"/>
            <p:cNvSpPr/>
            <p:nvPr/>
          </p:nvSpPr>
          <p:spPr>
            <a:xfrm>
              <a:off x="2209880" y="463000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系统失败原理</a:t>
              </a:r>
            </a:p>
          </p:txBody>
        </p:sp>
        <p:sp>
          <p:nvSpPr>
            <p:cNvPr id="362" name="SubTopic"/>
            <p:cNvSpPr/>
            <p:nvPr/>
          </p:nvSpPr>
          <p:spPr>
            <a:xfrm>
              <a:off x="2082680" y="477456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系统涨落作用原理</a:t>
              </a:r>
            </a:p>
          </p:txBody>
        </p:sp>
        <p:sp>
          <p:nvSpPr>
            <p:cNvPr id="363" name="SubTopic"/>
            <p:cNvSpPr/>
            <p:nvPr/>
          </p:nvSpPr>
          <p:spPr>
            <a:xfrm>
              <a:off x="2209880" y="491912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系统聚集原理</a:t>
              </a:r>
            </a:p>
          </p:txBody>
        </p:sp>
        <p:sp>
          <p:nvSpPr>
            <p:cNvPr id="364" name="SubTopic"/>
            <p:cNvSpPr/>
            <p:nvPr/>
          </p:nvSpPr>
          <p:spPr>
            <a:xfrm>
              <a:off x="5992003" y="3868643"/>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无边界系统</a:t>
              </a:r>
            </a:p>
          </p:txBody>
        </p:sp>
        <p:sp>
          <p:nvSpPr>
            <p:cNvPr id="365" name="SubTopic"/>
            <p:cNvSpPr/>
            <p:nvPr/>
          </p:nvSpPr>
          <p:spPr>
            <a:xfrm>
              <a:off x="5992003" y="401320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自我实现原理</a:t>
              </a:r>
            </a:p>
          </p:txBody>
        </p:sp>
        <p:sp>
          <p:nvSpPr>
            <p:cNvPr id="366" name="SubTopic"/>
            <p:cNvSpPr/>
            <p:nvPr/>
          </p:nvSpPr>
          <p:spPr>
            <a:xfrm>
              <a:off x="5992003" y="4157760"/>
              <a:ext cx="779100" cy="105501"/>
            </a:xfrm>
            <a:custGeom>
              <a:avLst/>
              <a:gdLst>
                <a:gd name="rtl" fmla="*/ 47700 w 1038800"/>
                <a:gd name="rtt" fmla="*/ 9275 h 124550"/>
                <a:gd name="rtr" fmla="*/ 1038800 w 1038800"/>
                <a:gd name="rtb" fmla="*/ 104675 h 124550"/>
              </a:gdLst>
              <a:ahLst/>
              <a:cxnLst/>
              <a:rect l="rtl" t="rtt" r="rtr" b="rtb"/>
              <a:pathLst>
                <a:path w="1038800" h="124550" stroke="0">
                  <a:moveTo>
                    <a:pt x="0" y="0"/>
                  </a:moveTo>
                  <a:lnTo>
                    <a:pt x="1038800" y="0"/>
                  </a:lnTo>
                  <a:lnTo>
                    <a:pt x="1038800" y="124550"/>
                  </a:lnTo>
                  <a:lnTo>
                    <a:pt x="0" y="124550"/>
                  </a:lnTo>
                  <a:lnTo>
                    <a:pt x="0" y="0"/>
                  </a:lnTo>
                  <a:close/>
                </a:path>
                <a:path w="1038800" h="124550" fill="none">
                  <a:moveTo>
                    <a:pt x="0" y="124550"/>
                  </a:moveTo>
                  <a:lnTo>
                    <a:pt x="1038800" y="124550"/>
                  </a:lnTo>
                </a:path>
              </a:pathLst>
            </a:custGeom>
            <a:noFill/>
            <a:ln w="5300" cap="flat">
              <a:solidFill>
                <a:srgbClr val="FFCD55"/>
              </a:solidFill>
              <a:round/>
            </a:ln>
          </p:spPr>
          <p:txBody>
            <a:bodyPr wrap="none" lIns="0" tIns="0" rIns="0" bIns="0" rtlCol="0" anchor="ctr"/>
            <a:lstStyle/>
            <a:p>
              <a:pPr>
                <a:lnSpc>
                  <a:spcPct val="100000"/>
                </a:lnSpc>
              </a:pPr>
              <a:r>
                <a:rPr sz="788" dirty="0" err="1">
                  <a:solidFill>
                    <a:srgbClr val="303030"/>
                  </a:solidFill>
                  <a:latin typeface="幼圆"/>
                </a:rPr>
                <a:t>基于不确定性的确定性原理</a:t>
              </a:r>
              <a:endParaRPr sz="788" dirty="0">
                <a:solidFill>
                  <a:srgbClr val="303030"/>
                </a:solidFill>
                <a:latin typeface="幼圆"/>
              </a:endParaRPr>
            </a:p>
          </p:txBody>
        </p:sp>
        <p:sp>
          <p:nvSpPr>
            <p:cNvPr id="367" name="SubTopic"/>
            <p:cNvSpPr/>
            <p:nvPr/>
          </p:nvSpPr>
          <p:spPr>
            <a:xfrm>
              <a:off x="5973618" y="2161325"/>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数字油田</a:t>
              </a:r>
            </a:p>
          </p:txBody>
        </p:sp>
        <p:sp>
          <p:nvSpPr>
            <p:cNvPr id="368" name="SubTopic"/>
            <p:cNvSpPr/>
            <p:nvPr/>
          </p:nvSpPr>
          <p:spPr>
            <a:xfrm>
              <a:off x="5973618" y="2305883"/>
              <a:ext cx="556500" cy="105501"/>
            </a:xfrm>
            <a:custGeom>
              <a:avLst/>
              <a:gdLst>
                <a:gd name="rtl" fmla="*/ 47700 w 742000"/>
                <a:gd name="rtt" fmla="*/ 9275 h 124550"/>
                <a:gd name="rtr" fmla="*/ 742000 w 742000"/>
                <a:gd name="rtb" fmla="*/ 104675 h 124550"/>
              </a:gdLst>
              <a:ahLst/>
              <a:cxnLst/>
              <a:rect l="rtl" t="rtt" r="rtr" b="rtb"/>
              <a:pathLst>
                <a:path w="742000" h="124550" stroke="0">
                  <a:moveTo>
                    <a:pt x="0" y="0"/>
                  </a:moveTo>
                  <a:lnTo>
                    <a:pt x="742000" y="0"/>
                  </a:lnTo>
                  <a:lnTo>
                    <a:pt x="742000" y="124550"/>
                  </a:lnTo>
                  <a:lnTo>
                    <a:pt x="0" y="124550"/>
                  </a:lnTo>
                  <a:lnTo>
                    <a:pt x="0" y="0"/>
                  </a:lnTo>
                  <a:close/>
                </a:path>
                <a:path w="742000" h="124550" fill="none">
                  <a:moveTo>
                    <a:pt x="0" y="124550"/>
                  </a:moveTo>
                  <a:lnTo>
                    <a:pt x="742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互联网+的精神实质</a:t>
              </a:r>
            </a:p>
          </p:txBody>
        </p:sp>
        <p:sp>
          <p:nvSpPr>
            <p:cNvPr id="369" name="SubTopic"/>
            <p:cNvSpPr/>
            <p:nvPr/>
          </p:nvSpPr>
          <p:spPr>
            <a:xfrm>
              <a:off x="5973618" y="2450442"/>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信息化生产函数</a:t>
              </a:r>
            </a:p>
          </p:txBody>
        </p:sp>
        <p:sp>
          <p:nvSpPr>
            <p:cNvPr id="370" name="SubTopic"/>
            <p:cNvSpPr/>
            <p:nvPr/>
          </p:nvSpPr>
          <p:spPr>
            <a:xfrm>
              <a:off x="5973618" y="259500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信息生产力与生产关系</a:t>
              </a:r>
            </a:p>
          </p:txBody>
        </p:sp>
        <p:sp>
          <p:nvSpPr>
            <p:cNvPr id="371" name="SubTopic"/>
            <p:cNvSpPr/>
            <p:nvPr/>
          </p:nvSpPr>
          <p:spPr>
            <a:xfrm>
              <a:off x="5973618" y="273955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大信息观</a:t>
              </a:r>
            </a:p>
          </p:txBody>
        </p:sp>
        <p:sp>
          <p:nvSpPr>
            <p:cNvPr id="372" name="SubTopic"/>
            <p:cNvSpPr/>
            <p:nvPr/>
          </p:nvSpPr>
          <p:spPr>
            <a:xfrm>
              <a:off x="5973618" y="2945807"/>
              <a:ext cx="1128900" cy="105501"/>
            </a:xfrm>
            <a:custGeom>
              <a:avLst/>
              <a:gdLst>
                <a:gd name="rtl" fmla="*/ 47700 w 1505200"/>
                <a:gd name="rtt" fmla="*/ 9275 h 124550"/>
                <a:gd name="rtr" fmla="*/ 1505200 w 1505200"/>
                <a:gd name="rtb" fmla="*/ 104675 h 124550"/>
              </a:gdLst>
              <a:ahLst/>
              <a:cxnLst/>
              <a:rect l="rtl" t="rtt" r="rtr" b="rtb"/>
              <a:pathLst>
                <a:path w="1505200" h="124550" stroke="0">
                  <a:moveTo>
                    <a:pt x="0" y="0"/>
                  </a:moveTo>
                  <a:lnTo>
                    <a:pt x="1505200" y="0"/>
                  </a:lnTo>
                  <a:lnTo>
                    <a:pt x="1505200" y="124550"/>
                  </a:lnTo>
                  <a:lnTo>
                    <a:pt x="0" y="124550"/>
                  </a:lnTo>
                  <a:lnTo>
                    <a:pt x="0" y="0"/>
                  </a:lnTo>
                  <a:close/>
                </a:path>
                <a:path w="1505200" h="124550" fill="none">
                  <a:moveTo>
                    <a:pt x="0" y="124550"/>
                  </a:moveTo>
                  <a:lnTo>
                    <a:pt x="1505200" y="124550"/>
                  </a:lnTo>
                </a:path>
              </a:pathLst>
            </a:custGeom>
            <a:noFill/>
            <a:ln w="5300" cap="flat">
              <a:solidFill>
                <a:srgbClr val="5FB7F1"/>
              </a:solidFill>
              <a:round/>
            </a:ln>
          </p:spPr>
          <p:txBody>
            <a:bodyPr wrap="none" lIns="0" tIns="0" rIns="0" bIns="0" rtlCol="0" anchor="ctr"/>
            <a:lstStyle/>
            <a:p>
              <a:pPr>
                <a:lnSpc>
                  <a:spcPct val="100000"/>
                </a:lnSpc>
              </a:pPr>
              <a:r>
                <a:rPr sz="788" dirty="0" err="1">
                  <a:solidFill>
                    <a:srgbClr val="303030"/>
                  </a:solidFill>
                  <a:latin typeface="幼圆"/>
                </a:rPr>
                <a:t>数字油田-智能油田-智慧油田</a:t>
              </a:r>
              <a:r>
                <a:rPr lang="en-US" sz="788" dirty="0">
                  <a:solidFill>
                    <a:srgbClr val="303030"/>
                  </a:solidFill>
                  <a:latin typeface="幼圆"/>
                </a:rPr>
                <a:t/>
              </a:r>
              <a:br>
                <a:rPr lang="en-US" sz="788" dirty="0">
                  <a:solidFill>
                    <a:srgbClr val="303030"/>
                  </a:solidFill>
                  <a:latin typeface="幼圆"/>
                </a:rPr>
              </a:br>
              <a:r>
                <a:rPr lang="en-US" sz="788" dirty="0">
                  <a:solidFill>
                    <a:srgbClr val="303030"/>
                  </a:solidFill>
                  <a:latin typeface="幼圆"/>
                </a:rPr>
                <a:t>                 </a:t>
              </a:r>
              <a:r>
                <a:rPr sz="788" dirty="0">
                  <a:solidFill>
                    <a:srgbClr val="303030"/>
                  </a:solidFill>
                  <a:latin typeface="幼圆"/>
                </a:rPr>
                <a:t>-</a:t>
              </a:r>
              <a:r>
                <a:rPr sz="788" dirty="0" err="1">
                  <a:solidFill>
                    <a:srgbClr val="303030"/>
                  </a:solidFill>
                  <a:latin typeface="幼圆"/>
                </a:rPr>
                <a:t>全息油田</a:t>
              </a:r>
              <a:endParaRPr sz="788" dirty="0">
                <a:solidFill>
                  <a:srgbClr val="303030"/>
                </a:solidFill>
                <a:latin typeface="幼圆"/>
              </a:endParaRPr>
            </a:p>
          </p:txBody>
        </p:sp>
        <p:sp>
          <p:nvSpPr>
            <p:cNvPr id="373" name="文本框 372"/>
            <p:cNvSpPr txBox="1"/>
            <p:nvPr/>
          </p:nvSpPr>
          <p:spPr>
            <a:xfrm>
              <a:off x="287415" y="360041"/>
              <a:ext cx="3570208" cy="600164"/>
            </a:xfrm>
            <a:prstGeom prst="rect">
              <a:avLst/>
            </a:prstGeom>
            <a:noFill/>
          </p:spPr>
          <p:txBody>
            <a:bodyPr wrap="none" rtlCol="0">
              <a:spAutoFit/>
            </a:bodyPr>
            <a:lstStyle/>
            <a:p>
              <a:r>
                <a:rPr lang="zh-CN" altLang="en-US" sz="33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大系统观思维导图</a:t>
              </a:r>
            </a:p>
          </p:txBody>
        </p:sp>
        <p:sp>
          <p:nvSpPr>
            <p:cNvPr id="374" name="文本框 373"/>
            <p:cNvSpPr txBox="1"/>
            <p:nvPr/>
          </p:nvSpPr>
          <p:spPr>
            <a:xfrm>
              <a:off x="7946072" y="4802624"/>
              <a:ext cx="888385" cy="300082"/>
            </a:xfrm>
            <a:prstGeom prst="rect">
              <a:avLst/>
            </a:prstGeom>
            <a:noFill/>
          </p:spPr>
          <p:txBody>
            <a:bodyPr wrap="none" rtlCol="0">
              <a:spAutoFit/>
            </a:bodyPr>
            <a:lstStyle/>
            <a:p>
              <a:r>
                <a:rPr lang="en-US" altLang="zh-CN" sz="1350" dirty="0">
                  <a:solidFill>
                    <a:schemeClr val="bg1">
                      <a:lumMod val="65000"/>
                    </a:schemeClr>
                  </a:solidFill>
                  <a:ea typeface="方正粗宋简体" panose="03000509000000000000" pitchFamily="65" charset="-122"/>
                </a:rPr>
                <a:t>2018.7.11</a:t>
              </a:r>
              <a:endParaRPr lang="zh-CN" altLang="en-US" sz="1350" dirty="0">
                <a:solidFill>
                  <a:schemeClr val="bg1">
                    <a:lumMod val="65000"/>
                  </a:schemeClr>
                </a:solidFill>
                <a:ea typeface="方正粗宋简体" panose="03000509000000000000" pitchFamily="65" charset="-122"/>
              </a:endParaRPr>
            </a:p>
          </p:txBody>
        </p:sp>
        <p:sp>
          <p:nvSpPr>
            <p:cNvPr id="375" name="MMConnector"/>
            <p:cNvSpPr/>
            <p:nvPr/>
          </p:nvSpPr>
          <p:spPr>
            <a:xfrm>
              <a:off x="2865697" y="2348043"/>
              <a:ext cx="150800" cy="673355"/>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sp>
          <p:nvSpPr>
            <p:cNvPr id="376" name="SubTopic"/>
            <p:cNvSpPr/>
            <p:nvPr/>
          </p:nvSpPr>
          <p:spPr>
            <a:xfrm>
              <a:off x="2216838" y="2580849"/>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sz="788">
                  <a:solidFill>
                    <a:srgbClr val="303030"/>
                  </a:solidFill>
                  <a:latin typeface="幼圆"/>
                </a:rPr>
                <a:t>钱学森系统科学体系</a:t>
              </a:r>
            </a:p>
          </p:txBody>
        </p:sp>
        <p:sp>
          <p:nvSpPr>
            <p:cNvPr id="377" name="SubTopic"/>
            <p:cNvSpPr/>
            <p:nvPr/>
          </p:nvSpPr>
          <p:spPr>
            <a:xfrm>
              <a:off x="2213312" y="1874837"/>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lang="zh-CN" altLang="en-US" sz="788" dirty="0">
                  <a:solidFill>
                    <a:srgbClr val="303030"/>
                  </a:solidFill>
                  <a:latin typeface="幼圆" panose="02010509060101010101" pitchFamily="49" charset="-122"/>
                  <a:ea typeface="幼圆" panose="02010509060101010101" pitchFamily="49" charset="-122"/>
                </a:rPr>
                <a:t>迭代精进原理</a:t>
              </a:r>
              <a:endParaRPr sz="788" dirty="0">
                <a:solidFill>
                  <a:srgbClr val="303030"/>
                </a:solidFill>
                <a:latin typeface="幼圆" panose="02010509060101010101" pitchFamily="49" charset="-122"/>
                <a:ea typeface="幼圆" panose="02010509060101010101" pitchFamily="49" charset="-122"/>
              </a:endParaRPr>
            </a:p>
          </p:txBody>
        </p:sp>
      </p:grpSp>
      <p:sp>
        <p:nvSpPr>
          <p:cNvPr id="246"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2" name="任意多边形 1"/>
          <p:cNvSpPr/>
          <p:nvPr/>
        </p:nvSpPr>
        <p:spPr>
          <a:xfrm>
            <a:off x="161778" y="963637"/>
            <a:ext cx="8883748" cy="4149969"/>
          </a:xfrm>
          <a:custGeom>
            <a:avLst/>
            <a:gdLst>
              <a:gd name="connsiteX0" fmla="*/ 0 w 8883748"/>
              <a:gd name="connsiteY0" fmla="*/ 0 h 4149969"/>
              <a:gd name="connsiteX1" fmla="*/ 0 w 8883748"/>
              <a:gd name="connsiteY1" fmla="*/ 4149969 h 4149969"/>
              <a:gd name="connsiteX2" fmla="*/ 8883748 w 8883748"/>
              <a:gd name="connsiteY2" fmla="*/ 4149969 h 4149969"/>
              <a:gd name="connsiteX3" fmla="*/ 8883748 w 8883748"/>
              <a:gd name="connsiteY3" fmla="*/ 576775 h 4149969"/>
              <a:gd name="connsiteX4" fmla="*/ 4037428 w 8883748"/>
              <a:gd name="connsiteY4" fmla="*/ 576775 h 4149969"/>
              <a:gd name="connsiteX5" fmla="*/ 4037428 w 8883748"/>
              <a:gd name="connsiteY5" fmla="*/ 49237 h 4149969"/>
              <a:gd name="connsiteX6" fmla="*/ 0 w 8883748"/>
              <a:gd name="connsiteY6" fmla="*/ 0 h 414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3748" h="4149969">
                <a:moveTo>
                  <a:pt x="0" y="0"/>
                </a:moveTo>
                <a:lnTo>
                  <a:pt x="0" y="4149969"/>
                </a:lnTo>
                <a:lnTo>
                  <a:pt x="8883748" y="4149969"/>
                </a:lnTo>
                <a:lnTo>
                  <a:pt x="8883748" y="576775"/>
                </a:lnTo>
                <a:lnTo>
                  <a:pt x="4037428" y="576775"/>
                </a:lnTo>
                <a:lnTo>
                  <a:pt x="4037428" y="49237"/>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sp>
        <p:nvSpPr>
          <p:cNvPr id="140" name="TextBox 1"/>
          <p:cNvSpPr txBox="1"/>
          <p:nvPr/>
        </p:nvSpPr>
        <p:spPr>
          <a:xfrm>
            <a:off x="3808856" y="2136242"/>
            <a:ext cx="4727024" cy="707886"/>
          </a:xfrm>
          <a:prstGeom prst="rect">
            <a:avLst/>
          </a:prstGeom>
          <a:noFill/>
        </p:spPr>
        <p:txBody>
          <a:bodyPr wrap="square" rtlCol="0">
            <a:spAutoFit/>
          </a:bodyPr>
          <a:lstStyle/>
          <a:p>
            <a:r>
              <a:rPr lang="zh-CN" altLang="en-US" sz="4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a:t>
            </a:r>
          </a:p>
        </p:txBody>
      </p:sp>
      <p:pic>
        <p:nvPicPr>
          <p:cNvPr id="153" name="图片 152"/>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36198" y="1188339"/>
            <a:ext cx="3199698" cy="3615659"/>
          </a:xfrm>
          <a:prstGeom prst="rect">
            <a:avLst/>
          </a:prstGeom>
          <a:ln w="3175">
            <a:solidFill>
              <a:schemeClr val="tx1"/>
            </a:solidFill>
          </a:ln>
        </p:spPr>
      </p:pic>
      <p:grpSp>
        <p:nvGrpSpPr>
          <p:cNvPr id="154" name="组合 153"/>
          <p:cNvGrpSpPr/>
          <p:nvPr/>
        </p:nvGrpSpPr>
        <p:grpSpPr>
          <a:xfrm>
            <a:off x="4554893" y="161271"/>
            <a:ext cx="4808675" cy="3439978"/>
            <a:chOff x="966104" y="1057427"/>
            <a:chExt cx="4808675" cy="3439978"/>
          </a:xfrm>
        </p:grpSpPr>
        <p:sp>
          <p:nvSpPr>
            <p:cNvPr id="155" name="圆角矩形 154"/>
            <p:cNvSpPr/>
            <p:nvPr/>
          </p:nvSpPr>
          <p:spPr>
            <a:xfrm>
              <a:off x="966104" y="1057427"/>
              <a:ext cx="4490987" cy="1762151"/>
            </a:xfrm>
            <a:prstGeom prst="roundRect">
              <a:avLst/>
            </a:prstGeom>
            <a:noFill/>
            <a:ln w="76200">
              <a:gradFill flip="none" rotWithShape="1">
                <a:gsLst>
                  <a:gs pos="33000">
                    <a:srgbClr val="FFC000"/>
                  </a:gs>
                  <a:gs pos="100000">
                    <a:schemeClr val="tx1"/>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56" name="图片 15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3637901" y="2121769"/>
              <a:ext cx="2136878" cy="2375636"/>
            </a:xfrm>
            <a:prstGeom prst="rect">
              <a:avLst/>
            </a:prstGeom>
          </p:spPr>
        </p:pic>
      </p:grpSp>
      <p:sp>
        <p:nvSpPr>
          <p:cNvPr id="3" name="文本框 2">
            <a:extLst>
              <a:ext uri="{FF2B5EF4-FFF2-40B4-BE49-F238E27FC236}">
                <a16:creationId xmlns:a16="http://schemas.microsoft.com/office/drawing/2014/main" xmlns="" id="{63D35E3D-3B98-9C92-B2EB-AAF0E9F78543}"/>
              </a:ext>
            </a:extLst>
          </p:cNvPr>
          <p:cNvSpPr txBox="1"/>
          <p:nvPr/>
        </p:nvSpPr>
        <p:spPr>
          <a:xfrm>
            <a:off x="4114372" y="2820891"/>
            <a:ext cx="3724096" cy="1938992"/>
          </a:xfrm>
          <a:prstGeom prst="rect">
            <a:avLst/>
          </a:prstGeom>
          <a:noFill/>
        </p:spPr>
        <p:txBody>
          <a:bodyPr wrap="none" rtlCol="0">
            <a:spAutoFit/>
          </a:bodyPr>
          <a:lstStyle/>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哲学是到底是个啥？</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西方科学哲学简史</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大系统观讲什么哲学？</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一些问题的探讨</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讨论</a:t>
            </a:r>
          </a:p>
        </p:txBody>
      </p:sp>
    </p:spTree>
    <p:extLst>
      <p:ext uri="{BB962C8B-B14F-4D97-AF65-F5344CB8AC3E}">
        <p14:creationId xmlns:p14="http://schemas.microsoft.com/office/powerpoint/2010/main" val="68972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randombar(horizontal)">
                                      <p:cBhvr>
                                        <p:cTn id="1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565386" y="1203598"/>
            <a:ext cx="3019000" cy="254012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88963" y="1707654"/>
            <a:ext cx="4572000" cy="1569660"/>
          </a:xfrm>
          <a:prstGeom prst="rect">
            <a:avLst/>
          </a:prstGeom>
        </p:spPr>
        <p:txBody>
          <a:bodyPr>
            <a:spAutoFit/>
          </a:bodyPr>
          <a:lstStyle/>
          <a:p>
            <a:pPr indent="358775" algn="just"/>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系统论将在马克思主义哲学的正确指导下继续发展，也将成为越来越重要的组成部分。</a:t>
            </a:r>
            <a:endPar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8775" algn="just"/>
            <a:endPar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8775" algn="just"/>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系统论和系统科学也必将为国民经济和和谐社会的建设与发展做出应有的贡献，为实现中华民族伟大复兴和全人类的解放做出应有的贡献。</a:t>
            </a:r>
          </a:p>
        </p:txBody>
      </p:sp>
    </p:spTree>
    <p:extLst>
      <p:ext uri="{BB962C8B-B14F-4D97-AF65-F5344CB8AC3E}">
        <p14:creationId xmlns:p14="http://schemas.microsoft.com/office/powerpoint/2010/main" val="39431849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rrowheads="1"/>
          </p:cNvPicPr>
          <p:nvPr/>
        </p:nvPicPr>
        <p:blipFill rotWithShape="1">
          <a:blip r:embed="rId2" cstate="screen">
            <a:extLst>
              <a:ext uri="{28A0092B-C50C-407E-A947-70E740481C1C}">
                <a14:useLocalDpi xmlns:a14="http://schemas.microsoft.com/office/drawing/2010/main"/>
              </a:ext>
            </a:extLst>
          </a:blip>
          <a:srcRect b="6285"/>
          <a:stretch/>
        </p:blipFill>
        <p:spPr bwMode="auto">
          <a:xfrm>
            <a:off x="5436096" y="843813"/>
            <a:ext cx="1296144" cy="1586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2555776" y="843558"/>
            <a:ext cx="1296144" cy="1586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u=3279163751,2699569016&amp;fm=0&amp;gp=38">
            <a:hlinkClick r:id="rId4"/>
          </p:cNvPr>
          <p:cNvPicPr>
            <a:picLocks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555776" y="2859782"/>
            <a:ext cx="1296144" cy="1586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0" name="组合 19"/>
          <p:cNvGrpSpPr/>
          <p:nvPr/>
        </p:nvGrpSpPr>
        <p:grpSpPr>
          <a:xfrm>
            <a:off x="899592" y="3514837"/>
            <a:ext cx="1467068" cy="744207"/>
            <a:chOff x="251520" y="3514837"/>
            <a:chExt cx="1467068" cy="744207"/>
          </a:xfrm>
        </p:grpSpPr>
        <p:sp>
          <p:nvSpPr>
            <p:cNvPr id="4" name="文本框 3"/>
            <p:cNvSpPr txBox="1"/>
            <p:nvPr/>
          </p:nvSpPr>
          <p:spPr>
            <a:xfrm>
              <a:off x="251520" y="3858934"/>
              <a:ext cx="1467068" cy="400110"/>
            </a:xfrm>
            <a:prstGeom prst="rect">
              <a:avLst/>
            </a:prstGeom>
            <a:noFill/>
            <a:ln w="3175">
              <a:solidFill>
                <a:schemeClr val="tx1"/>
              </a:solidFill>
            </a:ln>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古代系统论</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TextBox 8"/>
            <p:cNvSpPr txBox="1"/>
            <p:nvPr/>
          </p:nvSpPr>
          <p:spPr bwMode="auto">
            <a:xfrm>
              <a:off x="372986" y="3514837"/>
              <a:ext cx="1224136" cy="307777"/>
            </a:xfrm>
            <a:prstGeom prst="rect">
              <a:avLst/>
            </a:prstGeom>
            <a:noFill/>
          </p:spPr>
          <p:txBody>
            <a:bodyPr wrap="square">
              <a:spAutoFit/>
            </a:bodyPr>
            <a:lstStyle/>
            <a:p>
              <a:pPr algn="ctr" defTabSz="914290">
                <a:defRPr/>
              </a:pPr>
              <a:r>
                <a:rPr lang="zh-CN" altLang="en-US" sz="1400" dirty="0">
                  <a:solidFill>
                    <a:prstClr val="black"/>
                  </a:solidFill>
                  <a:latin typeface="幼圆" pitchFamily="49" charset="-122"/>
                  <a:ea typeface="幼圆" pitchFamily="49" charset="-122"/>
                </a:rPr>
                <a:t>亚里士多德</a:t>
              </a:r>
            </a:p>
          </p:txBody>
        </p:sp>
      </p:grpSp>
      <p:pic>
        <p:nvPicPr>
          <p:cNvPr id="10" name="Picture 2" descr="http://img5.imgtn.bdimg.com/it/u=3968274499,2257907996&amp;fm=21&amp;gp=0.jpg"/>
          <p:cNvPicPr>
            <a:picLocks noChangeArrowheads="1"/>
          </p:cNvPicPr>
          <p:nvPr/>
        </p:nvPicPr>
        <p:blipFill>
          <a:blip r:embed="rId6" cstate="print"/>
          <a:srcRect/>
          <a:stretch>
            <a:fillRect/>
          </a:stretch>
        </p:blipFill>
        <p:spPr bwMode="auto">
          <a:xfrm>
            <a:off x="5436096" y="2859782"/>
            <a:ext cx="1296144" cy="1586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9" name="组合 18"/>
          <p:cNvGrpSpPr/>
          <p:nvPr/>
        </p:nvGrpSpPr>
        <p:grpSpPr>
          <a:xfrm>
            <a:off x="899592" y="1506685"/>
            <a:ext cx="1467069" cy="744207"/>
            <a:chOff x="340043" y="1506685"/>
            <a:chExt cx="1467069" cy="744207"/>
          </a:xfrm>
        </p:grpSpPr>
        <p:sp>
          <p:nvSpPr>
            <p:cNvPr id="11" name="文本框 10"/>
            <p:cNvSpPr txBox="1"/>
            <p:nvPr/>
          </p:nvSpPr>
          <p:spPr>
            <a:xfrm>
              <a:off x="340043" y="1850782"/>
              <a:ext cx="1467069" cy="400110"/>
            </a:xfrm>
            <a:prstGeom prst="rect">
              <a:avLst/>
            </a:prstGeom>
            <a:noFill/>
            <a:ln w="3175">
              <a:solidFill>
                <a:schemeClr val="tx1"/>
              </a:solidFill>
            </a:ln>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现代系统论</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2" name="TextBox 8"/>
            <p:cNvSpPr txBox="1"/>
            <p:nvPr/>
          </p:nvSpPr>
          <p:spPr bwMode="auto">
            <a:xfrm>
              <a:off x="461509" y="1506685"/>
              <a:ext cx="1224136" cy="307777"/>
            </a:xfrm>
            <a:prstGeom prst="rect">
              <a:avLst/>
            </a:prstGeom>
            <a:noFill/>
          </p:spPr>
          <p:txBody>
            <a:bodyPr wrap="square">
              <a:spAutoFit/>
            </a:bodyPr>
            <a:lstStyle/>
            <a:p>
              <a:pPr algn="ctr" defTabSz="914290">
                <a:defRPr/>
              </a:pPr>
              <a:r>
                <a:rPr lang="zh-CN" altLang="en-US" sz="1400" dirty="0">
                  <a:solidFill>
                    <a:prstClr val="black"/>
                  </a:solidFill>
                  <a:latin typeface="幼圆" pitchFamily="49" charset="-122"/>
                  <a:ea typeface="幼圆" pitchFamily="49" charset="-122"/>
                </a:rPr>
                <a:t>贝塔朗菲</a:t>
              </a:r>
            </a:p>
          </p:txBody>
        </p:sp>
      </p:grpSp>
      <p:grpSp>
        <p:nvGrpSpPr>
          <p:cNvPr id="22" name="组合 21"/>
          <p:cNvGrpSpPr/>
          <p:nvPr/>
        </p:nvGrpSpPr>
        <p:grpSpPr>
          <a:xfrm>
            <a:off x="6893672" y="3514837"/>
            <a:ext cx="1224136" cy="744207"/>
            <a:chOff x="7021728" y="3551157"/>
            <a:chExt cx="1224136" cy="744207"/>
          </a:xfrm>
        </p:grpSpPr>
        <p:sp>
          <p:nvSpPr>
            <p:cNvPr id="13" name="文本框 12"/>
            <p:cNvSpPr txBox="1"/>
            <p:nvPr/>
          </p:nvSpPr>
          <p:spPr>
            <a:xfrm>
              <a:off x="7028502" y="3895254"/>
              <a:ext cx="1210589" cy="400110"/>
            </a:xfrm>
            <a:prstGeom prst="rect">
              <a:avLst/>
            </a:prstGeom>
            <a:noFill/>
            <a:ln w="3175">
              <a:solidFill>
                <a:schemeClr val="tx1"/>
              </a:solidFill>
            </a:ln>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大同世界</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4" name="TextBox 8"/>
            <p:cNvSpPr txBox="1"/>
            <p:nvPr/>
          </p:nvSpPr>
          <p:spPr bwMode="auto">
            <a:xfrm>
              <a:off x="7021728" y="3551157"/>
              <a:ext cx="1224136" cy="307777"/>
            </a:xfrm>
            <a:prstGeom prst="rect">
              <a:avLst/>
            </a:prstGeom>
            <a:noFill/>
          </p:spPr>
          <p:txBody>
            <a:bodyPr wrap="square">
              <a:spAutoFit/>
            </a:bodyPr>
            <a:lstStyle/>
            <a:p>
              <a:pPr algn="ctr" defTabSz="914290">
                <a:defRPr/>
              </a:pPr>
              <a:r>
                <a:rPr lang="zh-CN" altLang="en-US" sz="1400" dirty="0">
                  <a:solidFill>
                    <a:prstClr val="black"/>
                  </a:solidFill>
                  <a:latin typeface="幼圆" pitchFamily="49" charset="-122"/>
                  <a:ea typeface="幼圆" pitchFamily="49" charset="-122"/>
                </a:rPr>
                <a:t>孔子</a:t>
              </a:r>
            </a:p>
          </p:txBody>
        </p:sp>
      </p:grpSp>
      <p:grpSp>
        <p:nvGrpSpPr>
          <p:cNvPr id="21" name="组合 20"/>
          <p:cNvGrpSpPr/>
          <p:nvPr/>
        </p:nvGrpSpPr>
        <p:grpSpPr>
          <a:xfrm>
            <a:off x="6893672" y="1506685"/>
            <a:ext cx="1224136" cy="744207"/>
            <a:chOff x="7021728" y="1543005"/>
            <a:chExt cx="1224136" cy="744207"/>
          </a:xfrm>
        </p:grpSpPr>
        <p:sp>
          <p:nvSpPr>
            <p:cNvPr id="15" name="文本框 14"/>
            <p:cNvSpPr txBox="1"/>
            <p:nvPr/>
          </p:nvSpPr>
          <p:spPr>
            <a:xfrm>
              <a:off x="7028502" y="1887102"/>
              <a:ext cx="1210589" cy="400110"/>
            </a:xfrm>
            <a:prstGeom prst="rect">
              <a:avLst/>
            </a:prstGeom>
            <a:noFill/>
            <a:ln w="3175">
              <a:solidFill>
                <a:schemeClr val="tx1"/>
              </a:solidFill>
            </a:ln>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共产主义</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6" name="TextBox 8"/>
            <p:cNvSpPr txBox="1"/>
            <p:nvPr/>
          </p:nvSpPr>
          <p:spPr bwMode="auto">
            <a:xfrm>
              <a:off x="7021728" y="1543005"/>
              <a:ext cx="1224136" cy="307777"/>
            </a:xfrm>
            <a:prstGeom prst="rect">
              <a:avLst/>
            </a:prstGeom>
            <a:noFill/>
          </p:spPr>
          <p:txBody>
            <a:bodyPr wrap="square">
              <a:spAutoFit/>
            </a:bodyPr>
            <a:lstStyle/>
            <a:p>
              <a:pPr algn="ctr" defTabSz="914290">
                <a:defRPr/>
              </a:pPr>
              <a:r>
                <a:rPr lang="zh-CN" altLang="en-US" sz="1400" dirty="0">
                  <a:solidFill>
                    <a:prstClr val="black"/>
                  </a:solidFill>
                  <a:latin typeface="幼圆" pitchFamily="49" charset="-122"/>
                  <a:ea typeface="幼圆" pitchFamily="49" charset="-122"/>
                </a:rPr>
                <a:t>马克思</a:t>
              </a:r>
            </a:p>
          </p:txBody>
        </p:sp>
      </p:grpSp>
      <p:sp>
        <p:nvSpPr>
          <p:cNvPr id="23" name="上箭头 22"/>
          <p:cNvSpPr/>
          <p:nvPr/>
        </p:nvSpPr>
        <p:spPr>
          <a:xfrm>
            <a:off x="4041035" y="483518"/>
            <a:ext cx="1226855" cy="4248472"/>
          </a:xfrm>
          <a:prstGeom prst="upArrow">
            <a:avLst>
              <a:gd name="adj1" fmla="val 82261"/>
              <a:gd name="adj2" fmla="val 2552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殊</a:t>
            </a:r>
            <a:endParaRPr lang="en-US" altLang="zh-CN"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途</a:t>
            </a:r>
            <a:endParaRPr lang="en-US" altLang="zh-CN"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同</a:t>
            </a:r>
            <a:endParaRPr lang="en-US" altLang="zh-CN"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归</a:t>
            </a:r>
          </a:p>
        </p:txBody>
      </p:sp>
      <p:sp>
        <p:nvSpPr>
          <p:cNvPr id="24" name="文本框 23"/>
          <p:cNvSpPr txBox="1"/>
          <p:nvPr/>
        </p:nvSpPr>
        <p:spPr>
          <a:xfrm>
            <a:off x="467544" y="273591"/>
            <a:ext cx="2364750" cy="353943"/>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我们一起继续探索</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endPar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8199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3528" y="1851670"/>
            <a:ext cx="3096344" cy="3054173"/>
          </a:xfrm>
          <a:prstGeom prst="rect">
            <a:avLst/>
          </a:prstGeom>
          <a:scene3d>
            <a:camera prst="perspectiveContrastingRightFacing"/>
            <a:lightRig rig="threePt" dir="t"/>
          </a:scene3d>
        </p:spPr>
      </p:pic>
      <p:sp>
        <p:nvSpPr>
          <p:cNvPr id="4" name="文本框 3"/>
          <p:cNvSpPr txBox="1"/>
          <p:nvPr/>
        </p:nvSpPr>
        <p:spPr>
          <a:xfrm>
            <a:off x="683568" y="699542"/>
            <a:ext cx="4802918" cy="83099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量子力学强化了马克思主义哲学的</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物质第一性原理</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p:txBody>
      </p:sp>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31840" y="2067694"/>
            <a:ext cx="2552700" cy="209752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4"/>
          <a:stretch>
            <a:fillRect/>
          </a:stretch>
        </p:blipFill>
        <p:spPr>
          <a:xfrm>
            <a:off x="6156176" y="2130412"/>
            <a:ext cx="2610492" cy="21695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a:off x="843067" y="3579862"/>
            <a:ext cx="2031325" cy="1231106"/>
          </a:xfrm>
          <a:prstGeom prst="rect">
            <a:avLst/>
          </a:prstGeom>
          <a:solidFill>
            <a:schemeClr val="bg1">
              <a:alpha val="79000"/>
            </a:schemeClr>
          </a:solidFill>
        </p:spPr>
        <p:txBody>
          <a:bodyPr wrap="none" rtlCol="0">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辩证唯物主义</a:t>
            </a:r>
            <a:endParaRPr lang="en-US" altLang="zh-CN"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物质决定意识</a:t>
            </a:r>
            <a:endPar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意识反作用于物质</a:t>
            </a:r>
          </a:p>
        </p:txBody>
      </p:sp>
      <p:sp>
        <p:nvSpPr>
          <p:cNvPr id="10" name="文本框 9"/>
          <p:cNvSpPr txBox="1"/>
          <p:nvPr/>
        </p:nvSpPr>
        <p:spPr>
          <a:xfrm>
            <a:off x="3085027" y="3579862"/>
            <a:ext cx="3185487" cy="1231106"/>
          </a:xfrm>
          <a:prstGeom prst="rect">
            <a:avLst/>
          </a:prstGeom>
          <a:solidFill>
            <a:schemeClr val="bg1">
              <a:alpha val="79000"/>
            </a:schemeClr>
          </a:solidFill>
        </p:spPr>
        <p:txBody>
          <a:bodyPr wrap="none" rtlCol="0">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量子力学：</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波函数坍缩</a:t>
            </a:r>
            <a:endParaRPr lang="en-US" altLang="zh-CN"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波函数从叠加态坍缩符合</a:t>
            </a:r>
            <a:endPar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系统最大熵</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最大信息量</a:t>
            </a:r>
            <a:r>
              <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原理</a:t>
            </a:r>
          </a:p>
        </p:txBody>
      </p:sp>
      <p:sp>
        <p:nvSpPr>
          <p:cNvPr id="11" name="文本框 10"/>
          <p:cNvSpPr txBox="1"/>
          <p:nvPr/>
        </p:nvSpPr>
        <p:spPr>
          <a:xfrm>
            <a:off x="6497056" y="3579862"/>
            <a:ext cx="2031325" cy="1231106"/>
          </a:xfrm>
          <a:prstGeom prst="rect">
            <a:avLst/>
          </a:prstGeom>
          <a:solidFill>
            <a:schemeClr val="bg1">
              <a:alpha val="79000"/>
            </a:schemeClr>
          </a:solidFill>
        </p:spPr>
        <p:txBody>
          <a:bodyPr wrap="none" rtlCol="0">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信息的物质性</a:t>
            </a:r>
            <a:endParaRPr lang="en-US" altLang="zh-CN"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信息的产生和传递</a:t>
            </a:r>
            <a:endPar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依赖于物质</a:t>
            </a:r>
          </a:p>
        </p:txBody>
      </p:sp>
      <p:sp>
        <p:nvSpPr>
          <p:cNvPr id="13" name="文本框 12"/>
          <p:cNvSpPr txBox="1"/>
          <p:nvPr/>
        </p:nvSpPr>
        <p:spPr>
          <a:xfrm>
            <a:off x="6300192" y="267494"/>
            <a:ext cx="2376264" cy="615553"/>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spTree>
    <p:extLst>
      <p:ext uri="{BB962C8B-B14F-4D97-AF65-F5344CB8AC3E}">
        <p14:creationId xmlns:p14="http://schemas.microsoft.com/office/powerpoint/2010/main" val="24922997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504" y="2441381"/>
            <a:ext cx="3528393" cy="309634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16010" y="3103101"/>
            <a:ext cx="5172314" cy="1913756"/>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文本框 3"/>
          <p:cNvSpPr txBox="1"/>
          <p:nvPr/>
        </p:nvSpPr>
        <p:spPr>
          <a:xfrm>
            <a:off x="683568" y="699542"/>
            <a:ext cx="5726248" cy="83099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全息系统论是马克思主义哲学</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世界普遍联系原理</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”的继承和发展</a:t>
            </a:r>
          </a:p>
        </p:txBody>
      </p:sp>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48264" y="2194649"/>
            <a:ext cx="2448272" cy="2822208"/>
          </a:xfrm>
          <a:prstGeom prst="rect">
            <a:avLst/>
          </a:prstGeom>
          <a:scene3d>
            <a:camera prst="perspectiveContrastingLeftFacing"/>
            <a:lightRig rig="threePt" dir="t"/>
          </a:scene3d>
          <a:sp3d extrusionH="241300" contourW="12700" prstMaterial="matte">
            <a:bevelT w="0" h="0"/>
            <a:bevelB w="38100" h="0"/>
            <a:contourClr>
              <a:schemeClr val="bg2"/>
            </a:contourClr>
          </a:sp3d>
        </p:spPr>
      </p:pic>
      <p:sp>
        <p:nvSpPr>
          <p:cNvPr id="3" name="文本框 2"/>
          <p:cNvSpPr txBox="1"/>
          <p:nvPr/>
        </p:nvSpPr>
        <p:spPr>
          <a:xfrm>
            <a:off x="738380" y="1779662"/>
            <a:ext cx="2808312" cy="1323439"/>
          </a:xfrm>
          <a:prstGeom prst="rect">
            <a:avLst/>
          </a:prstGeom>
          <a:noFill/>
        </p:spPr>
        <p:txBody>
          <a:bodyPr wrap="square" rtlCol="0">
            <a:spAutoFit/>
          </a:bodyPr>
          <a:lstStyle/>
          <a:p>
            <a:r>
              <a:rPr lang="en-US" altLang="zh-CN"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n </a:t>
            </a:r>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越大，</a:t>
            </a:r>
            <a:endParaRPr lang="en-US" altLang="zh-CN"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系统的维度就越多，</a:t>
            </a:r>
            <a:endParaRPr lang="en-US" altLang="zh-CN"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可获得的信息也越全，</a:t>
            </a:r>
            <a:endParaRPr lang="en-US" altLang="zh-CN"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联系也就越普遍。</a:t>
            </a:r>
          </a:p>
        </p:txBody>
      </p:sp>
      <p:sp>
        <p:nvSpPr>
          <p:cNvPr id="13" name="文本框 12"/>
          <p:cNvSpPr txBox="1"/>
          <p:nvPr/>
        </p:nvSpPr>
        <p:spPr>
          <a:xfrm>
            <a:off x="6300192" y="267494"/>
            <a:ext cx="2376264" cy="615553"/>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pic>
        <p:nvPicPr>
          <p:cNvPr id="5" name="图片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618023" y="3961726"/>
            <a:ext cx="1571396" cy="1088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6071101" y="4643027"/>
            <a:ext cx="877163" cy="369332"/>
          </a:xfrm>
          <a:prstGeom prst="rect">
            <a:avLst/>
          </a:prstGeom>
          <a:noFill/>
        </p:spPr>
        <p:txBody>
          <a:bodyPr wrap="none" rtlCol="0">
            <a:spAutoFit/>
          </a:bodyPr>
          <a:lstStyle/>
          <a:p>
            <a:r>
              <a:rPr lang="zh-CN" altLang="en-US" dirty="0">
                <a:solidFill>
                  <a:schemeClr val="bg1"/>
                </a:solidFill>
                <a:latin typeface="幼圆" panose="02010509060101010101" pitchFamily="49" charset="-122"/>
                <a:ea typeface="幼圆" panose="02010509060101010101" pitchFamily="49" charset="-122"/>
              </a:rPr>
              <a:t>苏士侃</a:t>
            </a:r>
          </a:p>
        </p:txBody>
      </p:sp>
      <p:grpSp>
        <p:nvGrpSpPr>
          <p:cNvPr id="10" name="组合 9"/>
          <p:cNvGrpSpPr/>
          <p:nvPr/>
        </p:nvGrpSpPr>
        <p:grpSpPr>
          <a:xfrm>
            <a:off x="3491880" y="1766964"/>
            <a:ext cx="2744098" cy="1005277"/>
            <a:chOff x="3491880" y="1766964"/>
            <a:chExt cx="2744098" cy="1005277"/>
          </a:xfrm>
        </p:grpSpPr>
        <p:sp>
          <p:nvSpPr>
            <p:cNvPr id="8" name="文本框 7"/>
            <p:cNvSpPr txBox="1"/>
            <p:nvPr/>
          </p:nvSpPr>
          <p:spPr>
            <a:xfrm>
              <a:off x="3592306" y="2125910"/>
              <a:ext cx="2643672" cy="646331"/>
            </a:xfrm>
            <a:prstGeom prst="rect">
              <a:avLst/>
            </a:prstGeom>
            <a:noFill/>
            <a:ln w="3175">
              <a:solidFill>
                <a:schemeClr val="tx1"/>
              </a:solidFill>
            </a:ln>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弦论：</a:t>
              </a: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11</a:t>
              </a: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维</a:t>
              </a:r>
            </a:p>
          </p:txBody>
        </p:sp>
        <p:sp>
          <p:nvSpPr>
            <p:cNvPr id="9" name="文本框 8"/>
            <p:cNvSpPr txBox="1"/>
            <p:nvPr/>
          </p:nvSpPr>
          <p:spPr>
            <a:xfrm>
              <a:off x="3491880" y="1766964"/>
              <a:ext cx="1569660"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最新理论物理</a:t>
              </a:r>
            </a:p>
          </p:txBody>
        </p:sp>
      </p:grpSp>
    </p:spTree>
    <p:extLst>
      <p:ext uri="{BB962C8B-B14F-4D97-AF65-F5344CB8AC3E}">
        <p14:creationId xmlns:p14="http://schemas.microsoft.com/office/powerpoint/2010/main" val="1615272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868144" y="4083918"/>
            <a:ext cx="3096344" cy="584775"/>
          </a:xfrm>
          <a:prstGeom prst="rect">
            <a:avLst/>
          </a:prstGeom>
        </p:spPr>
        <p:txBody>
          <a:bodyPr wrap="square">
            <a:spAutoFit/>
          </a:bodyPr>
          <a:lstStyle/>
          <a:p>
            <a:r>
              <a:rPr lang="en-US" altLang="zh-CN" sz="1600" dirty="0">
                <a:latin typeface="幼圆" panose="02010509060101010101" pitchFamily="49" charset="-122"/>
                <a:ea typeface="幼圆" panose="02010509060101010101" pitchFamily="49" charset="-122"/>
              </a:rPr>
              <a:t>2015</a:t>
            </a:r>
            <a:r>
              <a:rPr lang="zh-CN" altLang="en-US" sz="1600" dirty="0">
                <a:latin typeface="幼圆" panose="02010509060101010101" pitchFamily="49" charset="-122"/>
                <a:ea typeface="幼圆" panose="02010509060101010101" pitchFamily="49" charset="-122"/>
              </a:rPr>
              <a:t>年</a:t>
            </a:r>
            <a:r>
              <a:rPr lang="en-US" altLang="zh-CN" sz="1600" dirty="0">
                <a:latin typeface="幼圆" panose="02010509060101010101" pitchFamily="49" charset="-122"/>
                <a:ea typeface="幼圆" panose="02010509060101010101" pitchFamily="49" charset="-122"/>
              </a:rPr>
              <a:t>1</a:t>
            </a:r>
            <a:r>
              <a:rPr lang="zh-CN" altLang="en-US" sz="1600" dirty="0">
                <a:latin typeface="幼圆" panose="02010509060101010101" pitchFamily="49" charset="-122"/>
                <a:ea typeface="幼圆" panose="02010509060101010101" pitchFamily="49" charset="-122"/>
              </a:rPr>
              <a:t>月</a:t>
            </a:r>
            <a:r>
              <a:rPr lang="en-US" altLang="zh-CN" sz="1600" dirty="0">
                <a:latin typeface="幼圆" panose="02010509060101010101" pitchFamily="49" charset="-122"/>
                <a:ea typeface="幼圆" panose="02010509060101010101" pitchFamily="49" charset="-122"/>
              </a:rPr>
              <a:t>23</a:t>
            </a:r>
            <a:r>
              <a:rPr lang="zh-CN" altLang="en-US" sz="1600" dirty="0">
                <a:latin typeface="幼圆" panose="02010509060101010101" pitchFamily="49" charset="-122"/>
                <a:ea typeface="幼圆" panose="02010509060101010101" pitchFamily="49" charset="-122"/>
              </a:rPr>
              <a:t>日，中共中央政治局进行第二十次集体学习。</a:t>
            </a:r>
          </a:p>
        </p:txBody>
      </p:sp>
      <p:sp>
        <p:nvSpPr>
          <p:cNvPr id="6" name="矩形 5"/>
          <p:cNvSpPr/>
          <p:nvPr/>
        </p:nvSpPr>
        <p:spPr>
          <a:xfrm>
            <a:off x="5868144" y="1424870"/>
            <a:ext cx="2808312" cy="2477601"/>
          </a:xfrm>
          <a:prstGeom prst="rect">
            <a:avLst/>
          </a:prstGeom>
        </p:spPr>
        <p:txBody>
          <a:bodyPr wrap="square">
            <a:spAutoFit/>
          </a:bodyPr>
          <a:lstStyle/>
          <a:p>
            <a:pPr indent="357188" algn="just"/>
            <a:r>
              <a:rPr lang="zh-CN" altLang="en-US" sz="1800" dirty="0">
                <a:latin typeface="方正粗宋简体" panose="03000509000000000000" pitchFamily="65" charset="-122"/>
                <a:ea typeface="方正粗宋简体" panose="03000509000000000000" pitchFamily="65" charset="-122"/>
              </a:rPr>
              <a:t>习近平讲辩证唯物主义基本原理和方法：</a:t>
            </a:r>
            <a:endParaRPr lang="en-US" altLang="zh-CN" sz="1800" dirty="0">
              <a:latin typeface="方正粗宋简体" panose="03000509000000000000" pitchFamily="65" charset="-122"/>
              <a:ea typeface="方正粗宋简体" panose="03000509000000000000" pitchFamily="65" charset="-122"/>
            </a:endParaRPr>
          </a:p>
          <a:p>
            <a:pPr indent="357188" algn="just"/>
            <a:endParaRPr lang="zh-CN" altLang="en-US" sz="1000" dirty="0">
              <a:latin typeface="幼圆" panose="02010509060101010101" pitchFamily="49" charset="-122"/>
              <a:ea typeface="幼圆" panose="02010509060101010101" pitchFamily="49" charset="-122"/>
            </a:endParaRPr>
          </a:p>
          <a:p>
            <a:pPr indent="357188" algn="just"/>
            <a:r>
              <a:rPr lang="zh-CN" altLang="en-US" dirty="0">
                <a:latin typeface="幼圆" panose="02010509060101010101" pitchFamily="49" charset="-122"/>
                <a:ea typeface="幼圆" panose="02010509060101010101" pitchFamily="49" charset="-122"/>
              </a:rPr>
              <a:t>要学习掌握世界统一于物质、物质决定意识的原理，要准确把握我国不同发展阶段的</a:t>
            </a:r>
            <a:r>
              <a:rPr lang="zh-CN" altLang="en-US"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新变化新特点</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使主观世界更好符合客观实际</a:t>
            </a: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92280" y="411510"/>
            <a:ext cx="1152128" cy="874028"/>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1560" y="1707654"/>
            <a:ext cx="5076825" cy="28575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364593" y="848524"/>
            <a:ext cx="5570757" cy="523220"/>
          </a:xfrm>
          <a:prstGeom prst="rect">
            <a:avLst/>
          </a:prstGeom>
          <a:noFill/>
        </p:spPr>
        <p:txBody>
          <a:bodyPr wrap="non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新发展理念蕴含着深刻的系统思维</a:t>
            </a:r>
          </a:p>
        </p:txBody>
      </p:sp>
    </p:spTree>
    <p:extLst>
      <p:ext uri="{BB962C8B-B14F-4D97-AF65-F5344CB8AC3E}">
        <p14:creationId xmlns:p14="http://schemas.microsoft.com/office/powerpoint/2010/main" val="19734827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4" name="Picture 2" descr="http://www.chachaba.com/news/uploads/allimg/160506/4200_160506014851_1.jpg"/>
          <p:cNvPicPr>
            <a:picLocks noChangeAspect="1" noChangeArrowheads="1"/>
          </p:cNvPicPr>
          <p:nvPr/>
        </p:nvPicPr>
        <p:blipFill>
          <a:blip r:embed="rId2"/>
          <a:srcRect/>
          <a:stretch>
            <a:fillRect/>
          </a:stretch>
        </p:blipFill>
        <p:spPr bwMode="auto">
          <a:xfrm>
            <a:off x="4716016" y="2643758"/>
            <a:ext cx="3857652" cy="23053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矩形 13"/>
          <p:cNvSpPr/>
          <p:nvPr/>
        </p:nvSpPr>
        <p:spPr>
          <a:xfrm>
            <a:off x="5334005" y="3868464"/>
            <a:ext cx="3643322" cy="1077218"/>
          </a:xfrm>
          <a:prstGeom prst="rect">
            <a:avLst/>
          </a:prstGeom>
        </p:spPr>
        <p:txBody>
          <a:bodyPr wrap="square">
            <a:spAutoFit/>
          </a:bodyPr>
          <a:lstStyle/>
          <a:p>
            <a:pPr algn="r"/>
            <a:r>
              <a:rPr lang="zh-CN" altLang="en-US" sz="2000" b="1" spc="50" dirty="0">
                <a:ln w="12700" cmpd="sng">
                  <a:solidFill>
                    <a:schemeClr val="accent6">
                      <a:satMod val="120000"/>
                      <a:shade val="80000"/>
                    </a:schemeClr>
                  </a:solidFill>
                  <a:prstDash val="solid"/>
                </a:ln>
                <a:solidFill>
                  <a:schemeClr val="accent6">
                    <a:tint val="1000"/>
                  </a:schemeClr>
                </a:solidFill>
                <a:effectLst>
                  <a:glow rad="101600">
                    <a:schemeClr val="accent2">
                      <a:satMod val="175000"/>
                      <a:alpha val="40000"/>
                    </a:schemeClr>
                  </a:glow>
                </a:effectLst>
                <a:latin typeface="方正超粗黑简体" panose="03000509000000000000" pitchFamily="65" charset="-122"/>
                <a:ea typeface="方正超粗黑简体" panose="03000509000000000000" pitchFamily="65" charset="-122"/>
              </a:rPr>
              <a:t>子非鱼，安知鱼之乐？</a:t>
            </a:r>
          </a:p>
          <a:p>
            <a:pPr algn="r"/>
            <a:r>
              <a:rPr lang="zh-CN" altLang="en-US" sz="2000" b="1" spc="50" dirty="0">
                <a:ln w="12700" cmpd="sng">
                  <a:solidFill>
                    <a:schemeClr val="accent6">
                      <a:satMod val="120000"/>
                      <a:shade val="80000"/>
                    </a:schemeClr>
                  </a:solidFill>
                  <a:prstDash val="solid"/>
                </a:ln>
                <a:solidFill>
                  <a:schemeClr val="accent6">
                    <a:tint val="1000"/>
                  </a:schemeClr>
                </a:solidFill>
                <a:effectLst>
                  <a:glow rad="101600">
                    <a:schemeClr val="accent2">
                      <a:satMod val="175000"/>
                      <a:alpha val="40000"/>
                    </a:schemeClr>
                  </a:glow>
                </a:effectLst>
                <a:latin typeface="方正超粗黑简体" panose="03000509000000000000" pitchFamily="65" charset="-122"/>
                <a:ea typeface="方正超粗黑简体" panose="03000509000000000000" pitchFamily="65" charset="-122"/>
              </a:rPr>
              <a:t>子非我，安知我不知鱼之乐？</a:t>
            </a:r>
            <a:endParaRPr lang="en-US" altLang="zh-CN" sz="2000" b="1" spc="50" dirty="0">
              <a:ln w="12700" cmpd="sng">
                <a:solidFill>
                  <a:schemeClr val="accent6">
                    <a:satMod val="120000"/>
                    <a:shade val="80000"/>
                  </a:schemeClr>
                </a:solidFill>
                <a:prstDash val="solid"/>
              </a:ln>
              <a:solidFill>
                <a:schemeClr val="accent6">
                  <a:tint val="1000"/>
                </a:schemeClr>
              </a:solidFill>
              <a:effectLst>
                <a:glow rad="101600">
                  <a:schemeClr val="accent2">
                    <a:satMod val="175000"/>
                    <a:alpha val="40000"/>
                  </a:schemeClr>
                </a:glow>
              </a:effectLst>
              <a:latin typeface="方正超粗黑简体" panose="03000509000000000000" pitchFamily="65" charset="-122"/>
              <a:ea typeface="方正超粗黑简体" panose="03000509000000000000" pitchFamily="65" charset="-122"/>
            </a:endParaRPr>
          </a:p>
          <a:p>
            <a:pPr algn="r"/>
            <a:r>
              <a:rPr lang="zh-CN" altLang="en-US" sz="2400" b="1" dirty="0">
                <a:ln w="1905"/>
                <a:solidFill>
                  <a:srgbClr val="FF0000"/>
                </a:solidFill>
                <a:effectLst>
                  <a:glow rad="139700">
                    <a:schemeClr val="accent5">
                      <a:satMod val="175000"/>
                      <a:alpha val="40000"/>
                    </a:schemeClr>
                  </a:glow>
                  <a:innerShdw blurRad="69850" dist="43180" dir="5400000">
                    <a:srgbClr val="000000">
                      <a:alpha val="65000"/>
                    </a:srgbClr>
                  </a:innerShdw>
                </a:effectLst>
                <a:latin typeface="方正超粗黑简体" panose="03000509000000000000" pitchFamily="65" charset="-122"/>
                <a:ea typeface="方正超粗黑简体" panose="03000509000000000000" pitchFamily="65" charset="-122"/>
              </a:rPr>
              <a:t>子非系统，安知系统之道？</a:t>
            </a:r>
          </a:p>
        </p:txBody>
      </p:sp>
      <p:sp>
        <p:nvSpPr>
          <p:cNvPr id="15" name="TextBox 14"/>
          <p:cNvSpPr txBox="1"/>
          <p:nvPr/>
        </p:nvSpPr>
        <p:spPr>
          <a:xfrm>
            <a:off x="5220072" y="857238"/>
            <a:ext cx="3781052" cy="150810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系统思维</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用系统的角度观察世界，</a:t>
            </a:r>
            <a:endParaRPr lang="en-US" altLang="zh-CN"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2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把自己也作为系统，融入世界大系统，分析问题，解决问题。</a:t>
            </a:r>
          </a:p>
        </p:txBody>
      </p:sp>
      <p:sp>
        <p:nvSpPr>
          <p:cNvPr id="3" name="文本框 2"/>
          <p:cNvSpPr txBox="1"/>
          <p:nvPr/>
        </p:nvSpPr>
        <p:spPr>
          <a:xfrm>
            <a:off x="571679" y="1238558"/>
            <a:ext cx="4288353"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②化身系统，融入宇宙</a:t>
            </a:r>
          </a:p>
        </p:txBody>
      </p:sp>
      <p:pic>
        <p:nvPicPr>
          <p:cNvPr id="4098" name="Picture 2" descr="https://gimg2.baidu.com/image_search/src=http%3A%2F%2Fdingyue.ws.126.net%2F2020%2F0510%2F5414d114j00qa44ck0023c000hs00g0c.jpg&amp;refer=http%3A%2F%2Fdingyue.ws.126.net&amp;app=2002&amp;size=f9999,10000&amp;q=a80&amp;n=0&amp;g=0n&amp;fmt=jpeg?sec=1637130428&amp;t=eed9f976568ef10eba54bc3e0ad10b7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87623" y="2209378"/>
            <a:ext cx="3696345" cy="27363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1">
            <a:extLst>
              <a:ext uri="{FF2B5EF4-FFF2-40B4-BE49-F238E27FC236}">
                <a16:creationId xmlns:a16="http://schemas.microsoft.com/office/drawing/2014/main" xmlns="" id="{EB891F52-70CD-2867-E33D-AF9056B8FBF1}"/>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4540339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artisticCrisscrossEtching trans="27000" pressure="100"/>
                    </a14:imgEffect>
                  </a14:imgLayer>
                </a14:imgProps>
              </a:ext>
              <a:ext uri="{28A0092B-C50C-407E-A947-70E740481C1C}">
                <a14:useLocalDpi xmlns:a14="http://schemas.microsoft.com/office/drawing/2010/main"/>
              </a:ext>
            </a:extLst>
          </a:blip>
          <a:stretch>
            <a:fillRect/>
          </a:stretch>
        </p:blipFill>
        <p:spPr>
          <a:xfrm>
            <a:off x="3328847" y="1203598"/>
            <a:ext cx="5761856" cy="3240000"/>
          </a:xfrm>
          <a:prstGeom prst="ellipse">
            <a:avLst/>
          </a:prstGeom>
          <a:ln>
            <a:noFill/>
          </a:ln>
          <a:effectLst>
            <a:softEdge rad="635000"/>
          </a:effectLst>
        </p:spPr>
      </p:pic>
      <p:sp>
        <p:nvSpPr>
          <p:cNvPr id="6" name="文本框 5"/>
          <p:cNvSpPr txBox="1"/>
          <p:nvPr/>
        </p:nvSpPr>
        <p:spPr>
          <a:xfrm>
            <a:off x="513611" y="1308031"/>
            <a:ext cx="1826141" cy="156966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我是谁？</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从哪来？</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到哪去？</a:t>
            </a:r>
          </a:p>
        </p:txBody>
      </p:sp>
      <p:grpSp>
        <p:nvGrpSpPr>
          <p:cNvPr id="8" name="组合 7"/>
          <p:cNvGrpSpPr/>
          <p:nvPr/>
        </p:nvGrpSpPr>
        <p:grpSpPr>
          <a:xfrm>
            <a:off x="2523097" y="1086335"/>
            <a:ext cx="3852716" cy="3589752"/>
            <a:chOff x="2483767" y="1257011"/>
            <a:chExt cx="3852716" cy="3589752"/>
          </a:xfrm>
        </p:grpSpPr>
        <p:sp>
          <p:nvSpPr>
            <p:cNvPr id="7" name="矩形 6"/>
            <p:cNvSpPr/>
            <p:nvPr/>
          </p:nvSpPr>
          <p:spPr>
            <a:xfrm>
              <a:off x="2483767" y="1635645"/>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现象</a:t>
              </a:r>
            </a:p>
          </p:txBody>
        </p:sp>
        <p:sp>
          <p:nvSpPr>
            <p:cNvPr id="14" name="矩形 13"/>
            <p:cNvSpPr/>
            <p:nvPr/>
          </p:nvSpPr>
          <p:spPr>
            <a:xfrm>
              <a:off x="3131839" y="1347613"/>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本质</a:t>
              </a:r>
            </a:p>
          </p:txBody>
        </p:sp>
        <p:sp>
          <p:nvSpPr>
            <p:cNvPr id="17" name="矩形 16"/>
            <p:cNvSpPr/>
            <p:nvPr/>
          </p:nvSpPr>
          <p:spPr>
            <a:xfrm>
              <a:off x="2885241" y="240720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本体</a:t>
              </a:r>
            </a:p>
          </p:txBody>
        </p:sp>
        <p:sp>
          <p:nvSpPr>
            <p:cNvPr id="19" name="矩形 18"/>
            <p:cNvSpPr/>
            <p:nvPr/>
          </p:nvSpPr>
          <p:spPr>
            <a:xfrm>
              <a:off x="2971256" y="2960915"/>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我</a:t>
              </a:r>
            </a:p>
          </p:txBody>
        </p:sp>
        <p:sp>
          <p:nvSpPr>
            <p:cNvPr id="20" name="矩形 19"/>
            <p:cNvSpPr/>
            <p:nvPr/>
          </p:nvSpPr>
          <p:spPr>
            <a:xfrm>
              <a:off x="3984438" y="1272429"/>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认识</a:t>
              </a:r>
            </a:p>
          </p:txBody>
        </p:sp>
        <p:sp>
          <p:nvSpPr>
            <p:cNvPr id="21" name="矩形 20"/>
            <p:cNvSpPr/>
            <p:nvPr/>
          </p:nvSpPr>
          <p:spPr>
            <a:xfrm>
              <a:off x="4749186" y="283838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精神</a:t>
              </a:r>
            </a:p>
          </p:txBody>
        </p:sp>
        <p:sp>
          <p:nvSpPr>
            <p:cNvPr id="22" name="矩形 21"/>
            <p:cNvSpPr/>
            <p:nvPr/>
          </p:nvSpPr>
          <p:spPr>
            <a:xfrm>
              <a:off x="5499320" y="125701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怀疑</a:t>
              </a:r>
            </a:p>
          </p:txBody>
        </p:sp>
        <p:sp>
          <p:nvSpPr>
            <p:cNvPr id="23" name="矩形 22"/>
            <p:cNvSpPr/>
            <p:nvPr/>
          </p:nvSpPr>
          <p:spPr>
            <a:xfrm>
              <a:off x="4788023" y="358628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超我</a:t>
              </a:r>
            </a:p>
          </p:txBody>
        </p:sp>
        <p:sp>
          <p:nvSpPr>
            <p:cNvPr id="24" name="矩形 23"/>
            <p:cNvSpPr/>
            <p:nvPr/>
          </p:nvSpPr>
          <p:spPr>
            <a:xfrm>
              <a:off x="4007276" y="3507506"/>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自我</a:t>
              </a:r>
            </a:p>
          </p:txBody>
        </p:sp>
        <p:sp>
          <p:nvSpPr>
            <p:cNvPr id="25" name="矩形 24"/>
            <p:cNvSpPr/>
            <p:nvPr/>
          </p:nvSpPr>
          <p:spPr>
            <a:xfrm>
              <a:off x="3596183" y="185971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存在</a:t>
              </a:r>
            </a:p>
          </p:txBody>
        </p:sp>
        <p:sp>
          <p:nvSpPr>
            <p:cNvPr id="26" name="矩形 25"/>
            <p:cNvSpPr/>
            <p:nvPr/>
          </p:nvSpPr>
          <p:spPr>
            <a:xfrm>
              <a:off x="4401933" y="188575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目的</a:t>
              </a:r>
            </a:p>
          </p:txBody>
        </p:sp>
        <p:sp>
          <p:nvSpPr>
            <p:cNvPr id="27" name="矩形 26"/>
            <p:cNvSpPr/>
            <p:nvPr/>
          </p:nvSpPr>
          <p:spPr>
            <a:xfrm>
              <a:off x="3624307" y="2773099"/>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物质</a:t>
              </a:r>
            </a:p>
          </p:txBody>
        </p:sp>
        <p:sp>
          <p:nvSpPr>
            <p:cNvPr id="28" name="矩形 27"/>
            <p:cNvSpPr/>
            <p:nvPr/>
          </p:nvSpPr>
          <p:spPr>
            <a:xfrm>
              <a:off x="4056718" y="305464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意识</a:t>
              </a:r>
            </a:p>
          </p:txBody>
        </p:sp>
        <p:sp>
          <p:nvSpPr>
            <p:cNvPr id="29" name="矩形 28"/>
            <p:cNvSpPr/>
            <p:nvPr/>
          </p:nvSpPr>
          <p:spPr>
            <a:xfrm>
              <a:off x="4459392" y="2412207"/>
              <a:ext cx="811271" cy="4251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dirty="0">
                  <a:solidFill>
                    <a:srgbClr val="FF0000"/>
                  </a:solidFill>
                  <a:latin typeface="方正粗宋简体" panose="03000509000000000000" pitchFamily="65" charset="-122"/>
                  <a:ea typeface="方正粗宋简体" panose="03000509000000000000" pitchFamily="65" charset="-122"/>
                </a:rPr>
                <a:t>客体</a:t>
              </a:r>
            </a:p>
          </p:txBody>
        </p:sp>
        <p:sp>
          <p:nvSpPr>
            <p:cNvPr id="30" name="矩形 29"/>
            <p:cNvSpPr/>
            <p:nvPr/>
          </p:nvSpPr>
          <p:spPr>
            <a:xfrm>
              <a:off x="2672794" y="3577760"/>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唯心</a:t>
              </a:r>
            </a:p>
          </p:txBody>
        </p:sp>
        <p:sp>
          <p:nvSpPr>
            <p:cNvPr id="31" name="矩形 30"/>
            <p:cNvSpPr/>
            <p:nvPr/>
          </p:nvSpPr>
          <p:spPr>
            <a:xfrm>
              <a:off x="3320866" y="328972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唯物</a:t>
              </a:r>
            </a:p>
          </p:txBody>
        </p:sp>
        <p:sp>
          <p:nvSpPr>
            <p:cNvPr id="32" name="矩形 31"/>
            <p:cNvSpPr/>
            <p:nvPr/>
          </p:nvSpPr>
          <p:spPr>
            <a:xfrm>
              <a:off x="2633465" y="4003746"/>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悖论</a:t>
              </a:r>
            </a:p>
          </p:txBody>
        </p:sp>
        <p:sp>
          <p:nvSpPr>
            <p:cNvPr id="33" name="矩形 32"/>
            <p:cNvSpPr/>
            <p:nvPr/>
          </p:nvSpPr>
          <p:spPr>
            <a:xfrm>
              <a:off x="3033061" y="429427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整体</a:t>
              </a:r>
            </a:p>
          </p:txBody>
        </p:sp>
        <p:sp>
          <p:nvSpPr>
            <p:cNvPr id="34" name="矩形 33"/>
            <p:cNvSpPr/>
            <p:nvPr/>
          </p:nvSpPr>
          <p:spPr>
            <a:xfrm>
              <a:off x="3331590" y="3843799"/>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灵魂</a:t>
              </a:r>
            </a:p>
          </p:txBody>
        </p:sp>
        <p:sp>
          <p:nvSpPr>
            <p:cNvPr id="35" name="矩形 34"/>
            <p:cNvSpPr/>
            <p:nvPr/>
          </p:nvSpPr>
          <p:spPr>
            <a:xfrm>
              <a:off x="4157160" y="3906573"/>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矛盾</a:t>
              </a:r>
            </a:p>
          </p:txBody>
        </p:sp>
        <p:sp>
          <p:nvSpPr>
            <p:cNvPr id="36" name="矩形 35"/>
            <p:cNvSpPr/>
            <p:nvPr/>
          </p:nvSpPr>
          <p:spPr>
            <a:xfrm>
              <a:off x="3903559" y="445906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辩证</a:t>
              </a:r>
            </a:p>
          </p:txBody>
        </p:sp>
        <p:sp>
          <p:nvSpPr>
            <p:cNvPr id="37" name="矩形 36"/>
            <p:cNvSpPr/>
            <p:nvPr/>
          </p:nvSpPr>
          <p:spPr>
            <a:xfrm>
              <a:off x="4749186" y="1457077"/>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自我</a:t>
              </a:r>
            </a:p>
          </p:txBody>
        </p:sp>
        <p:sp>
          <p:nvSpPr>
            <p:cNvPr id="38" name="矩形 37"/>
            <p:cNvSpPr/>
            <p:nvPr/>
          </p:nvSpPr>
          <p:spPr>
            <a:xfrm>
              <a:off x="5506612" y="235453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意志</a:t>
              </a:r>
            </a:p>
          </p:txBody>
        </p:sp>
        <p:sp>
          <p:nvSpPr>
            <p:cNvPr id="39" name="矩形 38"/>
            <p:cNvSpPr/>
            <p:nvPr/>
          </p:nvSpPr>
          <p:spPr>
            <a:xfrm>
              <a:off x="5679222" y="373489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同一</a:t>
              </a:r>
            </a:p>
          </p:txBody>
        </p:sp>
        <p:sp>
          <p:nvSpPr>
            <p:cNvPr id="40" name="矩形 39"/>
            <p:cNvSpPr/>
            <p:nvPr/>
          </p:nvSpPr>
          <p:spPr>
            <a:xfrm>
              <a:off x="5067253" y="425284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因果</a:t>
              </a:r>
            </a:p>
          </p:txBody>
        </p:sp>
        <p:sp>
          <p:nvSpPr>
            <p:cNvPr id="16" name="矩形 15"/>
            <p:cNvSpPr/>
            <p:nvPr/>
          </p:nvSpPr>
          <p:spPr>
            <a:xfrm>
              <a:off x="3517437" y="2324279"/>
              <a:ext cx="811271" cy="4251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dirty="0">
                  <a:solidFill>
                    <a:srgbClr val="FF0000"/>
                  </a:solidFill>
                  <a:latin typeface="方正粗宋简体" panose="03000509000000000000" pitchFamily="65" charset="-122"/>
                  <a:ea typeface="方正粗宋简体" panose="03000509000000000000" pitchFamily="65" charset="-122"/>
                </a:rPr>
                <a:t>主体</a:t>
              </a:r>
            </a:p>
          </p:txBody>
        </p:sp>
      </p:grpSp>
      <p:sp>
        <p:nvSpPr>
          <p:cNvPr id="12" name="文本框 11"/>
          <p:cNvSpPr txBox="1"/>
          <p:nvPr/>
        </p:nvSpPr>
        <p:spPr>
          <a:xfrm>
            <a:off x="6840831" y="1073124"/>
            <a:ext cx="2031325" cy="1200329"/>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人与世界</a:t>
            </a:r>
            <a:endPar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的关系</a:t>
            </a:r>
          </a:p>
        </p:txBody>
      </p:sp>
      <p:sp>
        <p:nvSpPr>
          <p:cNvPr id="42" name="文本框 41">
            <a:hlinkClick r:id="rId4" action="ppaction://hlinksldjump"/>
          </p:cNvPr>
          <p:cNvSpPr txBox="1"/>
          <p:nvPr/>
        </p:nvSpPr>
        <p:spPr>
          <a:xfrm>
            <a:off x="7856493" y="153083"/>
            <a:ext cx="1082401" cy="276999"/>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200" dirty="0">
                <a:solidFill>
                  <a:schemeClr val="bg1"/>
                </a:solidFill>
                <a:latin typeface="Arial Narrow" panose="020B0606020202030204" pitchFamily="34" charset="0"/>
                <a:ea typeface="方正粗宋简体" panose="03000509000000000000" pitchFamily="65" charset="-122"/>
              </a:rPr>
              <a:t>BSV6ZXDXTG</a:t>
            </a:r>
            <a:endParaRPr lang="zh-CN" altLang="en-US" sz="1200" dirty="0">
              <a:solidFill>
                <a:schemeClr val="bg1"/>
              </a:solidFill>
              <a:latin typeface="Arial Narrow" panose="020B0606020202030204" pitchFamily="34" charset="0"/>
              <a:ea typeface="方正粗宋简体" panose="03000509000000000000" pitchFamily="65" charset="-122"/>
            </a:endParaRPr>
          </a:p>
        </p:txBody>
      </p:sp>
    </p:spTree>
    <p:extLst>
      <p:ext uri="{BB962C8B-B14F-4D97-AF65-F5344CB8AC3E}">
        <p14:creationId xmlns:p14="http://schemas.microsoft.com/office/powerpoint/2010/main" val="187670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pic>
        <p:nvPicPr>
          <p:cNvPr id="5" name="图片 4"/>
          <p:cNvPicPr>
            <a:picLocks noChangeAspect="1"/>
          </p:cNvPicPr>
          <p:nvPr/>
        </p:nvPicPr>
        <p:blipFill>
          <a:blip r:embed="rId2">
            <a:extLst>
              <a:ext uri="{BEBA8EAE-BF5A-486C-A8C5-ECC9F3942E4B}">
                <a14:imgProps xmlns:a14="http://schemas.microsoft.com/office/drawing/2010/main">
                  <a14:imgLayer r:embed="rId3">
                    <a14:imgEffect>
                      <a14:artisticCrisscrossEtching trans="27000" pressure="100"/>
                    </a14:imgEffect>
                  </a14:imgLayer>
                </a14:imgProps>
              </a:ext>
              <a:ext uri="{28A0092B-C50C-407E-A947-70E740481C1C}">
                <a14:useLocalDpi xmlns:a14="http://schemas.microsoft.com/office/drawing/2010/main"/>
              </a:ext>
            </a:extLst>
          </a:blip>
          <a:stretch>
            <a:fillRect/>
          </a:stretch>
        </p:blipFill>
        <p:spPr>
          <a:xfrm>
            <a:off x="3328847" y="1203598"/>
            <a:ext cx="5761856" cy="3240000"/>
          </a:xfrm>
          <a:prstGeom prst="ellipse">
            <a:avLst/>
          </a:prstGeom>
          <a:ln>
            <a:noFill/>
          </a:ln>
          <a:effectLst>
            <a:softEdge rad="635000"/>
          </a:effectLst>
        </p:spPr>
      </p:pic>
      <p:sp>
        <p:nvSpPr>
          <p:cNvPr id="6" name="文本框 5"/>
          <p:cNvSpPr txBox="1"/>
          <p:nvPr/>
        </p:nvSpPr>
        <p:spPr>
          <a:xfrm>
            <a:off x="513611" y="1308031"/>
            <a:ext cx="1826141" cy="156966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我是谁？</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从哪来？</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到哪去？</a:t>
            </a:r>
          </a:p>
        </p:txBody>
      </p:sp>
      <p:grpSp>
        <p:nvGrpSpPr>
          <p:cNvPr id="8" name="组合 7"/>
          <p:cNvGrpSpPr/>
          <p:nvPr/>
        </p:nvGrpSpPr>
        <p:grpSpPr>
          <a:xfrm>
            <a:off x="2444438" y="1257011"/>
            <a:ext cx="3892045" cy="3589752"/>
            <a:chOff x="2444438" y="1257011"/>
            <a:chExt cx="3892045" cy="3589752"/>
          </a:xfrm>
        </p:grpSpPr>
        <p:sp>
          <p:nvSpPr>
            <p:cNvPr id="7" name="矩形 6"/>
            <p:cNvSpPr/>
            <p:nvPr/>
          </p:nvSpPr>
          <p:spPr>
            <a:xfrm>
              <a:off x="2483767" y="1635645"/>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现象</a:t>
              </a:r>
            </a:p>
          </p:txBody>
        </p:sp>
        <p:sp>
          <p:nvSpPr>
            <p:cNvPr id="14" name="矩形 13"/>
            <p:cNvSpPr/>
            <p:nvPr/>
          </p:nvSpPr>
          <p:spPr>
            <a:xfrm>
              <a:off x="3131839" y="1347613"/>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本质</a:t>
              </a:r>
            </a:p>
          </p:txBody>
        </p:sp>
        <p:sp>
          <p:nvSpPr>
            <p:cNvPr id="16" name="矩形 15"/>
            <p:cNvSpPr/>
            <p:nvPr/>
          </p:nvSpPr>
          <p:spPr>
            <a:xfrm>
              <a:off x="2444438" y="206163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主体</a:t>
              </a:r>
            </a:p>
          </p:txBody>
        </p:sp>
        <p:sp>
          <p:nvSpPr>
            <p:cNvPr id="17" name="矩形 16"/>
            <p:cNvSpPr/>
            <p:nvPr/>
          </p:nvSpPr>
          <p:spPr>
            <a:xfrm>
              <a:off x="2885241" y="240720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本体</a:t>
              </a:r>
            </a:p>
          </p:txBody>
        </p:sp>
        <p:sp>
          <p:nvSpPr>
            <p:cNvPr id="18" name="矩形 17"/>
            <p:cNvSpPr/>
            <p:nvPr/>
          </p:nvSpPr>
          <p:spPr>
            <a:xfrm>
              <a:off x="3085719" y="183601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客体</a:t>
              </a:r>
            </a:p>
          </p:txBody>
        </p:sp>
        <p:sp>
          <p:nvSpPr>
            <p:cNvPr id="19" name="矩形 18"/>
            <p:cNvSpPr/>
            <p:nvPr/>
          </p:nvSpPr>
          <p:spPr>
            <a:xfrm>
              <a:off x="3191093" y="2895605"/>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我</a:t>
              </a:r>
            </a:p>
          </p:txBody>
        </p:sp>
        <p:sp>
          <p:nvSpPr>
            <p:cNvPr id="20" name="矩形 19"/>
            <p:cNvSpPr/>
            <p:nvPr/>
          </p:nvSpPr>
          <p:spPr>
            <a:xfrm>
              <a:off x="3984438" y="1272429"/>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认识</a:t>
              </a:r>
            </a:p>
          </p:txBody>
        </p:sp>
        <p:sp>
          <p:nvSpPr>
            <p:cNvPr id="21" name="矩形 20"/>
            <p:cNvSpPr/>
            <p:nvPr/>
          </p:nvSpPr>
          <p:spPr>
            <a:xfrm>
              <a:off x="4580157" y="2681335"/>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精神</a:t>
              </a:r>
            </a:p>
          </p:txBody>
        </p:sp>
        <p:sp>
          <p:nvSpPr>
            <p:cNvPr id="22" name="矩形 21"/>
            <p:cNvSpPr/>
            <p:nvPr/>
          </p:nvSpPr>
          <p:spPr>
            <a:xfrm>
              <a:off x="5499320" y="125701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怀疑</a:t>
              </a:r>
            </a:p>
          </p:txBody>
        </p:sp>
        <p:sp>
          <p:nvSpPr>
            <p:cNvPr id="23" name="矩形 22"/>
            <p:cNvSpPr/>
            <p:nvPr/>
          </p:nvSpPr>
          <p:spPr>
            <a:xfrm>
              <a:off x="4788023" y="3586281"/>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超我</a:t>
              </a:r>
            </a:p>
          </p:txBody>
        </p:sp>
        <p:sp>
          <p:nvSpPr>
            <p:cNvPr id="24" name="矩形 23"/>
            <p:cNvSpPr/>
            <p:nvPr/>
          </p:nvSpPr>
          <p:spPr>
            <a:xfrm>
              <a:off x="4007276" y="3507506"/>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自我</a:t>
              </a:r>
            </a:p>
          </p:txBody>
        </p:sp>
        <p:sp>
          <p:nvSpPr>
            <p:cNvPr id="25" name="矩形 24"/>
            <p:cNvSpPr/>
            <p:nvPr/>
          </p:nvSpPr>
          <p:spPr>
            <a:xfrm>
              <a:off x="3753861" y="217378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存在</a:t>
              </a:r>
            </a:p>
          </p:txBody>
        </p:sp>
        <p:sp>
          <p:nvSpPr>
            <p:cNvPr id="26" name="矩形 25"/>
            <p:cNvSpPr/>
            <p:nvPr/>
          </p:nvSpPr>
          <p:spPr>
            <a:xfrm>
              <a:off x="4401933" y="188575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目的</a:t>
              </a:r>
            </a:p>
          </p:txBody>
        </p:sp>
        <p:sp>
          <p:nvSpPr>
            <p:cNvPr id="27" name="矩形 26"/>
            <p:cNvSpPr/>
            <p:nvPr/>
          </p:nvSpPr>
          <p:spPr>
            <a:xfrm>
              <a:off x="3714532" y="2599770"/>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物质</a:t>
              </a:r>
            </a:p>
          </p:txBody>
        </p:sp>
        <p:sp>
          <p:nvSpPr>
            <p:cNvPr id="28" name="矩形 27"/>
            <p:cNvSpPr/>
            <p:nvPr/>
          </p:nvSpPr>
          <p:spPr>
            <a:xfrm>
              <a:off x="4056718" y="305464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意识</a:t>
              </a:r>
            </a:p>
          </p:txBody>
        </p:sp>
        <p:sp>
          <p:nvSpPr>
            <p:cNvPr id="29" name="矩形 28"/>
            <p:cNvSpPr/>
            <p:nvPr/>
          </p:nvSpPr>
          <p:spPr>
            <a:xfrm>
              <a:off x="4355813" y="2374153"/>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客体</a:t>
              </a:r>
            </a:p>
          </p:txBody>
        </p:sp>
        <p:sp>
          <p:nvSpPr>
            <p:cNvPr id="30" name="矩形 29"/>
            <p:cNvSpPr/>
            <p:nvPr/>
          </p:nvSpPr>
          <p:spPr>
            <a:xfrm>
              <a:off x="2672794" y="3577760"/>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唯心</a:t>
              </a:r>
            </a:p>
          </p:txBody>
        </p:sp>
        <p:sp>
          <p:nvSpPr>
            <p:cNvPr id="31" name="矩形 30"/>
            <p:cNvSpPr/>
            <p:nvPr/>
          </p:nvSpPr>
          <p:spPr>
            <a:xfrm>
              <a:off x="3320866" y="328972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唯物</a:t>
              </a:r>
            </a:p>
          </p:txBody>
        </p:sp>
        <p:sp>
          <p:nvSpPr>
            <p:cNvPr id="32" name="矩形 31"/>
            <p:cNvSpPr/>
            <p:nvPr/>
          </p:nvSpPr>
          <p:spPr>
            <a:xfrm>
              <a:off x="2633465" y="4003746"/>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悖论</a:t>
              </a:r>
            </a:p>
          </p:txBody>
        </p:sp>
        <p:sp>
          <p:nvSpPr>
            <p:cNvPr id="33" name="矩形 32"/>
            <p:cNvSpPr/>
            <p:nvPr/>
          </p:nvSpPr>
          <p:spPr>
            <a:xfrm>
              <a:off x="3033061" y="4294274"/>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整体</a:t>
              </a:r>
            </a:p>
          </p:txBody>
        </p:sp>
        <p:sp>
          <p:nvSpPr>
            <p:cNvPr id="34" name="矩形 33"/>
            <p:cNvSpPr/>
            <p:nvPr/>
          </p:nvSpPr>
          <p:spPr>
            <a:xfrm>
              <a:off x="3331590" y="3843799"/>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灵魂</a:t>
              </a:r>
            </a:p>
          </p:txBody>
        </p:sp>
        <p:sp>
          <p:nvSpPr>
            <p:cNvPr id="35" name="矩形 34"/>
            <p:cNvSpPr/>
            <p:nvPr/>
          </p:nvSpPr>
          <p:spPr>
            <a:xfrm>
              <a:off x="4157160" y="3906573"/>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矛盾</a:t>
              </a:r>
            </a:p>
          </p:txBody>
        </p:sp>
        <p:sp>
          <p:nvSpPr>
            <p:cNvPr id="36" name="矩形 35"/>
            <p:cNvSpPr/>
            <p:nvPr/>
          </p:nvSpPr>
          <p:spPr>
            <a:xfrm>
              <a:off x="3903559" y="445906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辩证</a:t>
              </a:r>
            </a:p>
          </p:txBody>
        </p:sp>
        <p:sp>
          <p:nvSpPr>
            <p:cNvPr id="37" name="矩形 36"/>
            <p:cNvSpPr/>
            <p:nvPr/>
          </p:nvSpPr>
          <p:spPr>
            <a:xfrm>
              <a:off x="4749186" y="1457077"/>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自我</a:t>
              </a:r>
            </a:p>
          </p:txBody>
        </p:sp>
        <p:sp>
          <p:nvSpPr>
            <p:cNvPr id="38" name="矩形 37"/>
            <p:cNvSpPr/>
            <p:nvPr/>
          </p:nvSpPr>
          <p:spPr>
            <a:xfrm>
              <a:off x="5506612" y="235453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意志</a:t>
              </a:r>
            </a:p>
          </p:txBody>
        </p:sp>
        <p:sp>
          <p:nvSpPr>
            <p:cNvPr id="39" name="矩形 38"/>
            <p:cNvSpPr/>
            <p:nvPr/>
          </p:nvSpPr>
          <p:spPr>
            <a:xfrm>
              <a:off x="5679222" y="3734898"/>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同一</a:t>
              </a:r>
            </a:p>
          </p:txBody>
        </p:sp>
        <p:sp>
          <p:nvSpPr>
            <p:cNvPr id="40" name="矩形 39"/>
            <p:cNvSpPr/>
            <p:nvPr/>
          </p:nvSpPr>
          <p:spPr>
            <a:xfrm>
              <a:off x="5067253" y="4252842"/>
              <a:ext cx="657261" cy="387701"/>
            </a:xfrm>
            <a:prstGeom prst="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dirty="0">
                  <a:latin typeface="幼圆" panose="02010509060101010101" pitchFamily="49" charset="-122"/>
                  <a:ea typeface="幼圆" panose="02010509060101010101" pitchFamily="49" charset="-122"/>
                </a:rPr>
                <a:t>因果</a:t>
              </a:r>
            </a:p>
          </p:txBody>
        </p:sp>
      </p:grpSp>
      <p:pic>
        <p:nvPicPr>
          <p:cNvPr id="11" name="图片 10"/>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21345" y="1215136"/>
            <a:ext cx="6769015" cy="3804886"/>
          </a:xfrm>
          <a:prstGeom prst="rect">
            <a:avLst/>
          </a:prstGeom>
        </p:spPr>
      </p:pic>
      <p:pic>
        <p:nvPicPr>
          <p:cNvPr id="4" name="图片 3"/>
          <p:cNvPicPr>
            <a:picLocks noChangeAspect="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artisticMarker/>
                    </a14:imgEffect>
                  </a14:imgLayer>
                </a14:imgProps>
              </a:ext>
              <a:ext uri="{28A0092B-C50C-407E-A947-70E740481C1C}">
                <a14:useLocalDpi xmlns:a14="http://schemas.microsoft.com/office/drawing/2010/main"/>
              </a:ext>
            </a:extLst>
          </a:blip>
          <a:stretch>
            <a:fillRect/>
          </a:stretch>
        </p:blipFill>
        <p:spPr>
          <a:xfrm>
            <a:off x="34941" y="2165188"/>
            <a:ext cx="3787839" cy="2840879"/>
          </a:xfrm>
          <a:prstGeom prst="rect">
            <a:avLst/>
          </a:prstGeom>
        </p:spPr>
      </p:pic>
      <p:sp>
        <p:nvSpPr>
          <p:cNvPr id="41" name="文本框 40"/>
          <p:cNvSpPr txBox="1"/>
          <p:nvPr/>
        </p:nvSpPr>
        <p:spPr>
          <a:xfrm>
            <a:off x="6840831" y="1073124"/>
            <a:ext cx="2031325" cy="1200329"/>
          </a:xfrm>
          <a:prstGeom prst="rect">
            <a:avLst/>
          </a:prstGeom>
          <a:noFill/>
          <a:effectLst>
            <a:glow rad="127000">
              <a:schemeClr val="accent1"/>
            </a:glow>
            <a:softEdge rad="571500"/>
          </a:effectLst>
        </p:spPr>
        <p:txBody>
          <a:bodyPr wrap="none" rtlCol="0">
            <a:spAutoFit/>
          </a:bodyPr>
          <a:lstStyle/>
          <a:p>
            <a:pPr algn="ctr"/>
            <a:r>
              <a:rPr lang="zh-CN" alt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方正超粗黑简体" panose="03000509000000000000" pitchFamily="65" charset="-122"/>
                <a:ea typeface="方正超粗黑简体" panose="03000509000000000000" pitchFamily="65" charset="-122"/>
              </a:rPr>
              <a:t>人与世界</a:t>
            </a:r>
            <a:endParaRPr lang="en-US" altLang="zh-CN"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方正超粗黑简体" panose="03000509000000000000" pitchFamily="65" charset="-122"/>
              <a:ea typeface="方正超粗黑简体" panose="03000509000000000000" pitchFamily="65" charset="-122"/>
            </a:endParaRPr>
          </a:p>
          <a:p>
            <a:pPr algn="ctr"/>
            <a:r>
              <a:rPr lang="zh-CN" altLang="en-US" sz="3600" b="1"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latin typeface="方正超粗黑简体" panose="03000509000000000000" pitchFamily="65" charset="-122"/>
                <a:ea typeface="方正超粗黑简体" panose="03000509000000000000" pitchFamily="65" charset="-122"/>
              </a:rPr>
              <a:t>的关系</a:t>
            </a:r>
          </a:p>
        </p:txBody>
      </p:sp>
      <p:sp>
        <p:nvSpPr>
          <p:cNvPr id="9" name="文本框 8"/>
          <p:cNvSpPr txBox="1"/>
          <p:nvPr/>
        </p:nvSpPr>
        <p:spPr>
          <a:xfrm>
            <a:off x="1620695" y="2436921"/>
            <a:ext cx="7007046" cy="1785104"/>
          </a:xfrm>
          <a:prstGeom prst="rect">
            <a:avLst/>
          </a:prstGeom>
          <a:noFill/>
        </p:spPr>
        <p:txBody>
          <a:bodyPr wrap="none" rtlCol="0">
            <a:spAutoFit/>
          </a:bodyPr>
          <a:lstStyle/>
          <a:p>
            <a:pPr algn="ctr"/>
            <a:r>
              <a:rPr lang="zh-CN" altLang="en-US" sz="5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把人与世界对立</a:t>
            </a:r>
            <a:endParaRPr lang="en-US" altLang="zh-CN" sz="5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传统哲学陷入困境的根本原因</a:t>
            </a:r>
            <a:endPar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特别是西方哲学，东方的</a:t>
            </a:r>
            <a:r>
              <a:rPr lang="zh-CN" altLang="en-US"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天人合一</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稍好一些</a:t>
            </a:r>
          </a:p>
        </p:txBody>
      </p:sp>
      <p:sp>
        <p:nvSpPr>
          <p:cNvPr id="42"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grpSp>
        <p:nvGrpSpPr>
          <p:cNvPr id="43" name="组合 42"/>
          <p:cNvGrpSpPr/>
          <p:nvPr/>
        </p:nvGrpSpPr>
        <p:grpSpPr>
          <a:xfrm>
            <a:off x="3075061" y="1198953"/>
            <a:ext cx="3866764" cy="474335"/>
            <a:chOff x="3075061" y="1198953"/>
            <a:chExt cx="3866764" cy="474335"/>
          </a:xfrm>
        </p:grpSpPr>
        <p:sp>
          <p:nvSpPr>
            <p:cNvPr id="10" name="文本框 9"/>
            <p:cNvSpPr txBox="1"/>
            <p:nvPr/>
          </p:nvSpPr>
          <p:spPr>
            <a:xfrm>
              <a:off x="3075061" y="1198953"/>
              <a:ext cx="3866764" cy="461665"/>
            </a:xfrm>
            <a:prstGeom prst="rect">
              <a:avLst/>
            </a:prstGeom>
            <a:ln>
              <a:noFill/>
            </a:ln>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2400" b="1"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主体：人          客体：世界</a:t>
              </a:r>
            </a:p>
          </p:txBody>
        </p:sp>
        <p:sp>
          <p:nvSpPr>
            <p:cNvPr id="13" name="左右箭头 12"/>
            <p:cNvSpPr/>
            <p:nvPr/>
          </p:nvSpPr>
          <p:spPr>
            <a:xfrm>
              <a:off x="4485790" y="1198953"/>
              <a:ext cx="734282" cy="474335"/>
            </a:xfrm>
            <a:prstGeom prst="leftRightArrow">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552142" y="1222655"/>
              <a:ext cx="646331" cy="369332"/>
            </a:xfrm>
            <a:prstGeom prst="rect">
              <a:avLst/>
            </a:prstGeom>
            <a:noFill/>
          </p:spPr>
          <p:txBody>
            <a:bodyPr wrap="none" rtlCol="0">
              <a:spAutoFit/>
            </a:bodyPr>
            <a:lstStyle/>
            <a:p>
              <a:pPr algn="ctr"/>
              <a:r>
                <a:rPr lang="zh-CN" altLang="en-US" b="1" dirty="0">
                  <a:latin typeface="幼圆" panose="02010509060101010101" pitchFamily="49" charset="-122"/>
                  <a:ea typeface="幼圆" panose="02010509060101010101" pitchFamily="49" charset="-122"/>
                </a:rPr>
                <a:t>对立</a:t>
              </a:r>
            </a:p>
          </p:txBody>
        </p:sp>
      </p:grpSp>
      <p:grpSp>
        <p:nvGrpSpPr>
          <p:cNvPr id="47" name="组合 46"/>
          <p:cNvGrpSpPr/>
          <p:nvPr/>
        </p:nvGrpSpPr>
        <p:grpSpPr>
          <a:xfrm>
            <a:off x="3091090" y="1699579"/>
            <a:ext cx="3829541" cy="712320"/>
            <a:chOff x="3091090" y="1699579"/>
            <a:chExt cx="3829541" cy="712320"/>
          </a:xfrm>
        </p:grpSpPr>
        <p:pic>
          <p:nvPicPr>
            <p:cNvPr id="44" name="图片 4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91090" y="1699579"/>
              <a:ext cx="565333" cy="71232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5" name="圆角矩形标注 44"/>
            <p:cNvSpPr/>
            <p:nvPr/>
          </p:nvSpPr>
          <p:spPr>
            <a:xfrm>
              <a:off x="4233083" y="1785367"/>
              <a:ext cx="2687548" cy="512146"/>
            </a:xfrm>
            <a:prstGeom prst="wedgeRoundRectCallout">
              <a:avLst>
                <a:gd name="adj1" fmla="val -67896"/>
                <a:gd name="adj2" fmla="val -4460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46" name="文本框 45"/>
            <p:cNvSpPr txBox="1"/>
            <p:nvPr/>
          </p:nvSpPr>
          <p:spPr>
            <a:xfrm>
              <a:off x="4437429" y="1858095"/>
              <a:ext cx="2262158"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黑格尔</a:t>
              </a:r>
              <a:r>
                <a:rPr lang="zh-CN" altLang="en-US" dirty="0">
                  <a:effectLst>
                    <a:outerShdw blurRad="38100" dist="38100" dir="2700000" algn="tl">
                      <a:srgbClr val="000000">
                        <a:alpha val="43137"/>
                      </a:srgbClr>
                    </a:outerShdw>
                  </a:effectLst>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客体即主体</a:t>
              </a:r>
            </a:p>
          </p:txBody>
        </p:sp>
      </p:grpSp>
      <p:sp>
        <p:nvSpPr>
          <p:cNvPr id="48" name="文本框 47"/>
          <p:cNvSpPr txBox="1"/>
          <p:nvPr/>
        </p:nvSpPr>
        <p:spPr>
          <a:xfrm>
            <a:off x="928327" y="4394152"/>
            <a:ext cx="7571303"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没什么主体、客体，都是系统</a:t>
            </a:r>
          </a:p>
        </p:txBody>
      </p:sp>
    </p:spTree>
    <p:extLst>
      <p:ext uri="{BB962C8B-B14F-4D97-AF65-F5344CB8AC3E}">
        <p14:creationId xmlns:p14="http://schemas.microsoft.com/office/powerpoint/2010/main" val="395726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randombar(horizontal)">
                                      <p:cBhvr>
                                        <p:cTn id="11" dur="500"/>
                                        <p:tgtEl>
                                          <p:spTgt spid="43"/>
                                        </p:tgtEl>
                                      </p:cBhvr>
                                    </p:animEffect>
                                  </p:childTnLst>
                                </p:cTn>
                              </p:par>
                            </p:childTnLst>
                          </p:cTn>
                        </p:par>
                        <p:par>
                          <p:cTn id="12" fill="hold">
                            <p:stCondLst>
                              <p:cond delay="1250"/>
                            </p:stCondLst>
                            <p:childTnLst>
                              <p:par>
                                <p:cTn id="13" presetID="14" presetClass="entr" presetSubtype="1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randombar(horizontal)">
                                      <p:cBhvr>
                                        <p:cTn id="15" dur="500"/>
                                        <p:tgtEl>
                                          <p:spTgt spid="47"/>
                                        </p:tgtEl>
                                      </p:cBhvr>
                                    </p:animEffect>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250"/>
                                        <p:tgtEl>
                                          <p:spTgt spid="9"/>
                                        </p:tgtEl>
                                      </p:cBhvr>
                                    </p:animEffect>
                                    <p:anim calcmode="lin" valueType="num">
                                      <p:cBhvr>
                                        <p:cTn id="20" dur="250" fill="hold"/>
                                        <p:tgtEl>
                                          <p:spTgt spid="9"/>
                                        </p:tgtEl>
                                        <p:attrNameLst>
                                          <p:attrName>ppt_x</p:attrName>
                                        </p:attrNameLst>
                                      </p:cBhvr>
                                      <p:tavLst>
                                        <p:tav tm="0">
                                          <p:val>
                                            <p:strVal val="#ppt_x"/>
                                          </p:val>
                                        </p:tav>
                                        <p:tav tm="100000">
                                          <p:val>
                                            <p:strVal val="#ppt_x"/>
                                          </p:val>
                                        </p:tav>
                                      </p:tavLst>
                                    </p:anim>
                                    <p:anim calcmode="lin" valueType="num">
                                      <p:cBhvr>
                                        <p:cTn id="21" dur="25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randombar(horizontal)">
                                      <p:cBhvr>
                                        <p:cTn id="3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sp>
        <p:nvSpPr>
          <p:cNvPr id="6" name="文本框 5"/>
          <p:cNvSpPr txBox="1"/>
          <p:nvPr/>
        </p:nvSpPr>
        <p:spPr>
          <a:xfrm>
            <a:off x="513611" y="1308031"/>
            <a:ext cx="1826141" cy="156966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我是谁？</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从哪来？</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到哪去？</a:t>
            </a:r>
          </a:p>
        </p:txBody>
      </p:sp>
      <p:grpSp>
        <p:nvGrpSpPr>
          <p:cNvPr id="49" name="组合 48"/>
          <p:cNvGrpSpPr/>
          <p:nvPr/>
        </p:nvGrpSpPr>
        <p:grpSpPr>
          <a:xfrm>
            <a:off x="823792" y="1355998"/>
            <a:ext cx="8419311" cy="3579974"/>
            <a:chOff x="823792" y="1355998"/>
            <a:chExt cx="8419311" cy="3579974"/>
          </a:xfrm>
        </p:grpSpPr>
        <p:pic>
          <p:nvPicPr>
            <p:cNvPr id="48" name="图片 47"/>
            <p:cNvPicPr>
              <a:picLocks noChangeAspect="1"/>
            </p:cNvPicPr>
            <p:nvPr/>
          </p:nvPicPr>
          <p:blipFill>
            <a:blip r:embed="rId2">
              <a:extLst>
                <a:ext uri="{BEBA8EAE-BF5A-486C-A8C5-ECC9F3942E4B}">
                  <a14:imgProps xmlns:a14="http://schemas.microsoft.com/office/drawing/2010/main">
                    <a14:imgLayer r:embed="rId3">
                      <a14:imgEffect>
                        <a14:artisticCrisscrossEtching trans="27000" pressure="100"/>
                      </a14:imgEffect>
                    </a14:imgLayer>
                  </a14:imgProps>
                </a:ext>
                <a:ext uri="{28A0092B-C50C-407E-A947-70E740481C1C}">
                  <a14:useLocalDpi xmlns:a14="http://schemas.microsoft.com/office/drawing/2010/main"/>
                </a:ext>
              </a:extLst>
            </a:blip>
            <a:stretch>
              <a:fillRect/>
            </a:stretch>
          </p:blipFill>
          <p:spPr>
            <a:xfrm>
              <a:off x="3481247" y="1355998"/>
              <a:ext cx="5761856" cy="3240000"/>
            </a:xfrm>
            <a:prstGeom prst="ellipse">
              <a:avLst/>
            </a:prstGeom>
            <a:ln>
              <a:noFill/>
            </a:ln>
            <a:effectLst>
              <a:softEdge rad="635000"/>
            </a:effectLst>
          </p:spPr>
        </p:pic>
        <p:sp>
          <p:nvSpPr>
            <p:cNvPr id="47" name="文本框 46"/>
            <p:cNvSpPr txBox="1"/>
            <p:nvPr/>
          </p:nvSpPr>
          <p:spPr>
            <a:xfrm>
              <a:off x="4196231" y="2416026"/>
              <a:ext cx="2954655" cy="92333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5400"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迎刃而解</a:t>
              </a:r>
            </a:p>
          </p:txBody>
        </p:sp>
        <p:pic>
          <p:nvPicPr>
            <p:cNvPr id="42" name="图片 4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3792" y="1851670"/>
              <a:ext cx="2358029" cy="3084302"/>
            </a:xfrm>
            <a:prstGeom prst="rect">
              <a:avLst/>
            </a:prstGeom>
          </p:spPr>
        </p:pic>
      </p:grpSp>
      <p:sp>
        <p:nvSpPr>
          <p:cNvPr id="9"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Tree>
    <p:extLst>
      <p:ext uri="{BB962C8B-B14F-4D97-AF65-F5344CB8AC3E}">
        <p14:creationId xmlns:p14="http://schemas.microsoft.com/office/powerpoint/2010/main" val="89697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2">
            <a:extLst>
              <a:ext uri="{BEBA8EAE-BF5A-486C-A8C5-ECC9F3942E4B}">
                <a14:imgProps xmlns:a14="http://schemas.microsoft.com/office/drawing/2010/main">
                  <a14:imgLayer r:embed="rId3">
                    <a14:imgEffect>
                      <a14:artisticCrisscrossEtching trans="27000" pressure="100"/>
                    </a14:imgEffect>
                  </a14:imgLayer>
                </a14:imgProps>
              </a:ext>
              <a:ext uri="{28A0092B-C50C-407E-A947-70E740481C1C}">
                <a14:useLocalDpi xmlns:a14="http://schemas.microsoft.com/office/drawing/2010/main"/>
              </a:ext>
            </a:extLst>
          </a:blip>
          <a:stretch>
            <a:fillRect/>
          </a:stretch>
        </p:blipFill>
        <p:spPr>
          <a:xfrm>
            <a:off x="3481247" y="1355998"/>
            <a:ext cx="5761856" cy="3240000"/>
          </a:xfrm>
          <a:prstGeom prst="ellipse">
            <a:avLst/>
          </a:prstGeom>
          <a:ln>
            <a:noFill/>
          </a:ln>
          <a:effectLst>
            <a:softEdge rad="635000"/>
          </a:effectLst>
        </p:spPr>
      </p:pic>
      <p:sp>
        <p:nvSpPr>
          <p:cNvPr id="47" name="文本框 46"/>
          <p:cNvSpPr txBox="1"/>
          <p:nvPr/>
        </p:nvSpPr>
        <p:spPr>
          <a:xfrm>
            <a:off x="4196231" y="2416026"/>
            <a:ext cx="2954655" cy="92333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5400"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迎刃而解</a:t>
            </a:r>
          </a:p>
        </p:txBody>
      </p:sp>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sp>
        <p:nvSpPr>
          <p:cNvPr id="6" name="文本框 5"/>
          <p:cNvSpPr txBox="1"/>
          <p:nvPr/>
        </p:nvSpPr>
        <p:spPr>
          <a:xfrm>
            <a:off x="513611" y="1308031"/>
            <a:ext cx="3057247" cy="1569660"/>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我是系统</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我从混沌来</a:t>
            </a:r>
            <a:endPar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我要去抵抗熵增</a:t>
            </a:r>
          </a:p>
        </p:txBody>
      </p:sp>
      <p:pic>
        <p:nvPicPr>
          <p:cNvPr id="42" name="图片 41"/>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23793" y="2670536"/>
            <a:ext cx="1731984" cy="2265435"/>
          </a:xfrm>
          <a:prstGeom prst="rect">
            <a:avLst/>
          </a:prstGeom>
        </p:spPr>
      </p:pic>
      <p:pic>
        <p:nvPicPr>
          <p:cNvPr id="44" name="图片 4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28847" y="1203598"/>
            <a:ext cx="5761856" cy="3240000"/>
          </a:xfrm>
          <a:prstGeom prst="ellipse">
            <a:avLst/>
          </a:prstGeom>
          <a:ln>
            <a:noFill/>
          </a:ln>
          <a:effectLst>
            <a:softEdge rad="112500"/>
          </a:effectLst>
        </p:spPr>
      </p:pic>
      <p:sp>
        <p:nvSpPr>
          <p:cNvPr id="46" name="文本框 45"/>
          <p:cNvSpPr txBox="1"/>
          <p:nvPr/>
        </p:nvSpPr>
        <p:spPr>
          <a:xfrm>
            <a:off x="3059832" y="1150389"/>
            <a:ext cx="5976664" cy="3293209"/>
          </a:xfrm>
          <a:prstGeom prst="rect">
            <a:avLst/>
          </a:prstGeom>
          <a:noFill/>
        </p:spPr>
        <p:txBody>
          <a:bodyPr wrap="square" rtlCol="0">
            <a:spAutoFit/>
          </a:bodyPr>
          <a:lstStyle/>
          <a:p>
            <a:pPr algn="ctr"/>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用系统的思维去认识世界</a:t>
            </a:r>
            <a:endParaRPr lang="en-US" altLang="zh-CN"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世界是个系统，我也是个系统</a:t>
            </a:r>
            <a:endParaRPr lang="en-US" altLang="zh-CN"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我是世界的子系统、一部分</a:t>
            </a:r>
            <a:endParaRPr lang="en-US" altLang="zh-CN"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抛弃对立思维</a:t>
            </a:r>
            <a:endParaRPr lang="en-US" altLang="zh-CN"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endParaRPr>
          </a:p>
          <a:p>
            <a:pPr algn="ctr"/>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用系统的方式与世界互动</a:t>
            </a:r>
            <a:endParaRPr lang="en-US" altLang="zh-CN"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融入世界、改造世界</a:t>
            </a:r>
            <a:endParaRPr lang="en-US" altLang="zh-CN"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形成命运共同体</a:t>
            </a:r>
            <a:endParaRPr lang="en-US" altLang="zh-CN"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endParaRPr>
          </a:p>
          <a:p>
            <a:pPr algn="ctr"/>
            <a:r>
              <a:rPr lang="zh-CN" altLang="en-US" sz="2400" dirty="0">
                <a:ln>
                  <a:solidFill>
                    <a:srgbClr val="CCECFF"/>
                  </a:solidFill>
                </a:ln>
                <a:effectLst>
                  <a:glow rad="101600">
                    <a:schemeClr val="accent5">
                      <a:satMod val="175000"/>
                      <a:alpha val="40000"/>
                    </a:schemeClr>
                  </a:glow>
                </a:effectLst>
                <a:latin typeface="方正超粗黑简体" panose="03000509000000000000" pitchFamily="65" charset="-122"/>
                <a:ea typeface="方正超粗黑简体" panose="03000509000000000000" pitchFamily="65" charset="-122"/>
              </a:rPr>
              <a:t>与世界一起发展</a:t>
            </a:r>
          </a:p>
        </p:txBody>
      </p:sp>
      <p:sp>
        <p:nvSpPr>
          <p:cNvPr id="10"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2" name="文本框 1"/>
          <p:cNvSpPr txBox="1"/>
          <p:nvPr/>
        </p:nvSpPr>
        <p:spPr>
          <a:xfrm>
            <a:off x="146622" y="4648228"/>
            <a:ext cx="9187130"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人类怎样对待外星人</a:t>
            </a:r>
            <a:r>
              <a:rPr lang="zh-CN" altLang="en-US" dirty="0">
                <a:latin typeface="幼圆" panose="02010509060101010101" pitchFamily="49" charset="-122"/>
                <a:ea typeface="幼圆" panose="02010509060101010101" pitchFamily="49" charset="-122"/>
              </a:rPr>
              <a:t>？不要把它当人（主体）看，不要把它当客体看，要把它当系统看。</a:t>
            </a:r>
          </a:p>
        </p:txBody>
      </p:sp>
    </p:spTree>
    <p:extLst>
      <p:ext uri="{BB962C8B-B14F-4D97-AF65-F5344CB8AC3E}">
        <p14:creationId xmlns:p14="http://schemas.microsoft.com/office/powerpoint/2010/main" val="194969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randombar(horizontal)">
                                      <p:cBhvr>
                                        <p:cTn id="7" dur="1000"/>
                                        <p:tgtEl>
                                          <p:spTgt spid="44"/>
                                        </p:tgtEl>
                                      </p:cBhvr>
                                    </p:animEffect>
                                  </p:childTnLst>
                                </p:cTn>
                              </p:par>
                            </p:childTnLst>
                          </p:cTn>
                        </p:par>
                        <p:par>
                          <p:cTn id="8" fill="hold">
                            <p:stCondLst>
                              <p:cond delay="1000"/>
                            </p:stCondLst>
                            <p:childTnLst>
                              <p:par>
                                <p:cTn id="9" presetID="26" presetClass="emph" presetSubtype="0" fill="hold" grpId="0" nodeType="afterEffect">
                                  <p:stCondLst>
                                    <p:cond delay="0"/>
                                  </p:stCondLst>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DB64F05C-677E-6AAB-63B4-432A62746B0F}"/>
              </a:ext>
            </a:extLst>
          </p:cNvPr>
          <p:cNvPicPr>
            <a:picLocks noChangeAspect="1"/>
          </p:cNvPicPr>
          <p:nvPr/>
        </p:nvPicPr>
        <p:blipFill rotWithShape="1">
          <a:blip r:embed="rId2"/>
          <a:srcRect l="17435" t="15498" r="15730" b="14761"/>
          <a:stretch/>
        </p:blipFill>
        <p:spPr>
          <a:xfrm>
            <a:off x="212407" y="843558"/>
            <a:ext cx="3312369" cy="194421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7" name="文本框 6">
            <a:extLst>
              <a:ext uri="{FF2B5EF4-FFF2-40B4-BE49-F238E27FC236}">
                <a16:creationId xmlns:a16="http://schemas.microsoft.com/office/drawing/2014/main" xmlns="" id="{F9DED1C7-6F05-AE86-2B60-A2821962421A}"/>
              </a:ext>
            </a:extLst>
          </p:cNvPr>
          <p:cNvSpPr txBox="1"/>
          <p:nvPr/>
        </p:nvSpPr>
        <p:spPr>
          <a:xfrm>
            <a:off x="539552" y="483518"/>
            <a:ext cx="7571303" cy="584775"/>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先亮观点，欢迎各位老师和同学们批判。</a:t>
            </a:r>
          </a:p>
        </p:txBody>
      </p:sp>
      <p:pic>
        <p:nvPicPr>
          <p:cNvPr id="8" name="图片 7">
            <a:extLst>
              <a:ext uri="{FF2B5EF4-FFF2-40B4-BE49-F238E27FC236}">
                <a16:creationId xmlns:a16="http://schemas.microsoft.com/office/drawing/2014/main" xmlns="" id="{DC86CB48-47DE-3ADB-7043-96DC81CA876D}"/>
              </a:ext>
            </a:extLst>
          </p:cNvPr>
          <p:cNvPicPr>
            <a:picLocks noChangeAspect="1"/>
          </p:cNvPicPr>
          <p:nvPr/>
        </p:nvPicPr>
        <p:blipFill>
          <a:blip r:embed="rId3" cstate="screen"/>
          <a:stretch>
            <a:fillRect/>
          </a:stretch>
        </p:blipFill>
        <p:spPr>
          <a:xfrm>
            <a:off x="8028384" y="967532"/>
            <a:ext cx="752822" cy="752822"/>
          </a:xfrm>
          <a:prstGeom prst="rect">
            <a:avLst/>
          </a:prstGeom>
        </p:spPr>
      </p:pic>
      <p:sp>
        <p:nvSpPr>
          <p:cNvPr id="9" name="文本框 8">
            <a:extLst>
              <a:ext uri="{FF2B5EF4-FFF2-40B4-BE49-F238E27FC236}">
                <a16:creationId xmlns:a16="http://schemas.microsoft.com/office/drawing/2014/main" xmlns="" id="{39FEDD6D-36FC-C585-3BE7-C2B1554E6725}"/>
              </a:ext>
            </a:extLst>
          </p:cNvPr>
          <p:cNvSpPr txBox="1"/>
          <p:nvPr/>
        </p:nvSpPr>
        <p:spPr>
          <a:xfrm>
            <a:off x="3923929" y="1419622"/>
            <a:ext cx="4032448" cy="2862322"/>
          </a:xfrm>
          <a:prstGeom prst="wedgeRectCallout">
            <a:avLst>
              <a:gd name="adj1" fmla="val 54596"/>
              <a:gd name="adj2" fmla="val -38663"/>
            </a:avLst>
          </a:prstGeom>
          <a:ln w="3175"/>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Wingdings" panose="05000000000000000000" pitchFamily="2" charset="2"/>
              <a:buChar char="p"/>
            </a:pP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哲学没死，而且永远不会死，而且会永远指导科学等发展。</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marL="285750" indent="-285750">
              <a:buFont typeface="Wingdings" panose="05000000000000000000" pitchFamily="2" charset="2"/>
              <a:buChar char="p"/>
            </a:pP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不是哲学死了，只是你的哲学死了。是实用主义蒙蔽了你的双眼。</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marL="285750" indent="-285750">
              <a:buFont typeface="Wingdings" panose="05000000000000000000" pitchFamily="2" charset="2"/>
              <a:buChar char="p"/>
            </a:pP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当代西方虽然也陷入“哲学贫困”的境地，但仍然在发展，仍然比我们先进，我们的哲学确实有些停滞。</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marL="285750" indent="-285750">
              <a:buFont typeface="Wingdings" panose="05000000000000000000" pitchFamily="2" charset="2"/>
              <a:buChar char="p"/>
            </a:pP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当今，我国研究哲学的人大部分是哲学史学者，或者是重复</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最多是深化前人的思想，鲜有创新。</a:t>
            </a:r>
          </a:p>
        </p:txBody>
      </p:sp>
      <p:sp>
        <p:nvSpPr>
          <p:cNvPr id="16" name="文本框 15">
            <a:extLst>
              <a:ext uri="{FF2B5EF4-FFF2-40B4-BE49-F238E27FC236}">
                <a16:creationId xmlns:a16="http://schemas.microsoft.com/office/drawing/2014/main" xmlns="" id="{98BE2472-7FB3-09FD-7F65-643B518634C5}"/>
              </a:ext>
            </a:extLst>
          </p:cNvPr>
          <p:cNvSpPr txBox="1"/>
          <p:nvPr/>
        </p:nvSpPr>
        <p:spPr>
          <a:xfrm>
            <a:off x="74615" y="4515966"/>
            <a:ext cx="8994770" cy="400110"/>
          </a:xfrm>
          <a:prstGeom prst="rect">
            <a:avLst/>
          </a:prstGeom>
          <a:noFill/>
        </p:spPr>
        <p:txBody>
          <a:bodyPr wrap="none" rtlCol="0">
            <a:spAutoFit/>
          </a:bodyPr>
          <a:lstStyle/>
          <a:p>
            <a:pPr algn="ctr"/>
            <a:r>
              <a:rPr lang="zh-CN" altLang="en-US"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递弱代偿 </a:t>
            </a:r>
            <a:r>
              <a:rPr lang="en-US" altLang="zh-CN"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高级的熵减以更多的低级的熵增为代价 </a:t>
            </a:r>
            <a:r>
              <a:rPr lang="en-US" altLang="zh-CN"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越精美越脆弱（突变论）</a:t>
            </a:r>
          </a:p>
        </p:txBody>
      </p:sp>
      <p:grpSp>
        <p:nvGrpSpPr>
          <p:cNvPr id="19" name="组合 18">
            <a:extLst>
              <a:ext uri="{FF2B5EF4-FFF2-40B4-BE49-F238E27FC236}">
                <a16:creationId xmlns:a16="http://schemas.microsoft.com/office/drawing/2014/main" xmlns="" id="{7B1EA095-B6BD-81FE-20AB-B59BFC1D83D2}"/>
              </a:ext>
            </a:extLst>
          </p:cNvPr>
          <p:cNvGrpSpPr/>
          <p:nvPr/>
        </p:nvGrpSpPr>
        <p:grpSpPr>
          <a:xfrm>
            <a:off x="135724" y="2901995"/>
            <a:ext cx="1538403" cy="1567720"/>
            <a:chOff x="135724" y="3046011"/>
            <a:chExt cx="1538403" cy="1567720"/>
          </a:xfrm>
        </p:grpSpPr>
        <p:pic>
          <p:nvPicPr>
            <p:cNvPr id="11" name="图片 10">
              <a:extLst>
                <a:ext uri="{FF2B5EF4-FFF2-40B4-BE49-F238E27FC236}">
                  <a16:creationId xmlns:a16="http://schemas.microsoft.com/office/drawing/2014/main" xmlns="" id="{DF285E34-5E47-9FE1-6FFD-8F40D475B9A6}"/>
                </a:ext>
              </a:extLst>
            </p:cNvPr>
            <p:cNvPicPr>
              <a:picLocks noChangeAspect="1"/>
            </p:cNvPicPr>
            <p:nvPr/>
          </p:nvPicPr>
          <p:blipFill>
            <a:blip r:embed="rId4"/>
            <a:stretch>
              <a:fillRect/>
            </a:stretch>
          </p:blipFill>
          <p:spPr>
            <a:xfrm>
              <a:off x="135724" y="3046011"/>
              <a:ext cx="1538403" cy="1250677"/>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7" name="文本框 16">
              <a:extLst>
                <a:ext uri="{FF2B5EF4-FFF2-40B4-BE49-F238E27FC236}">
                  <a16:creationId xmlns:a16="http://schemas.microsoft.com/office/drawing/2014/main" xmlns="" id="{60CFB9D4-1B7C-2F35-4CD1-F5DA2C201862}"/>
                </a:ext>
              </a:extLst>
            </p:cNvPr>
            <p:cNvSpPr txBox="1"/>
            <p:nvPr/>
          </p:nvSpPr>
          <p:spPr>
            <a:xfrm>
              <a:off x="539552" y="4305954"/>
              <a:ext cx="723275" cy="307777"/>
            </a:xfrm>
            <a:prstGeom prst="rect">
              <a:avLst/>
            </a:prstGeom>
            <a:noFill/>
          </p:spPr>
          <p:txBody>
            <a:bodyPr wrap="none" rtlCol="0">
              <a:spAutoFit/>
            </a:bodyPr>
            <a:lstStyle/>
            <a:p>
              <a:pPr algn="ctr"/>
              <a:r>
                <a:rPr lang="zh-CN" altLang="en-US" sz="1400" dirty="0">
                  <a:latin typeface="幼圆" panose="02010509060101010101" pitchFamily="49" charset="-122"/>
                  <a:ea typeface="幼圆" panose="02010509060101010101" pitchFamily="49" charset="-122"/>
                </a:rPr>
                <a:t>王德峰</a:t>
              </a:r>
            </a:p>
          </p:txBody>
        </p:sp>
      </p:grpSp>
      <p:grpSp>
        <p:nvGrpSpPr>
          <p:cNvPr id="21" name="组合 20">
            <a:extLst>
              <a:ext uri="{FF2B5EF4-FFF2-40B4-BE49-F238E27FC236}">
                <a16:creationId xmlns:a16="http://schemas.microsoft.com/office/drawing/2014/main" xmlns="" id="{AE95E625-7394-01BA-EA20-3B99D32BA218}"/>
              </a:ext>
            </a:extLst>
          </p:cNvPr>
          <p:cNvGrpSpPr/>
          <p:nvPr/>
        </p:nvGrpSpPr>
        <p:grpSpPr>
          <a:xfrm>
            <a:off x="1740465" y="2400777"/>
            <a:ext cx="1831769" cy="2063254"/>
            <a:chOff x="1740465" y="2400777"/>
            <a:chExt cx="1831769" cy="2063254"/>
          </a:xfrm>
        </p:grpSpPr>
        <p:pic>
          <p:nvPicPr>
            <p:cNvPr id="13" name="图片 12">
              <a:extLst>
                <a:ext uri="{FF2B5EF4-FFF2-40B4-BE49-F238E27FC236}">
                  <a16:creationId xmlns:a16="http://schemas.microsoft.com/office/drawing/2014/main" xmlns="" id="{2B7B67FC-C05A-E32A-30C1-764466E82AF1}"/>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3957" t="10645" r="21233" b="10320"/>
            <a:stretch/>
          </p:blipFill>
          <p:spPr>
            <a:xfrm rot="240000">
              <a:off x="2423677" y="2400777"/>
              <a:ext cx="1148557" cy="1656184"/>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5" name="图片 14">
              <a:extLst>
                <a:ext uri="{FF2B5EF4-FFF2-40B4-BE49-F238E27FC236}">
                  <a16:creationId xmlns:a16="http://schemas.microsoft.com/office/drawing/2014/main" xmlns="" id="{934CB91B-90E6-031B-84C9-F03F984F55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40000">
              <a:off x="1740465" y="3064427"/>
              <a:ext cx="1704628" cy="1132178"/>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8" name="文本框 17">
              <a:extLst>
                <a:ext uri="{FF2B5EF4-FFF2-40B4-BE49-F238E27FC236}">
                  <a16:creationId xmlns:a16="http://schemas.microsoft.com/office/drawing/2014/main" xmlns="" id="{A20E117F-79B3-90D9-F850-048C47F2BE64}"/>
                </a:ext>
              </a:extLst>
            </p:cNvPr>
            <p:cNvSpPr txBox="1"/>
            <p:nvPr/>
          </p:nvSpPr>
          <p:spPr>
            <a:xfrm>
              <a:off x="2205626" y="4156254"/>
              <a:ext cx="723276" cy="307777"/>
            </a:xfrm>
            <a:prstGeom prst="rect">
              <a:avLst/>
            </a:prstGeom>
            <a:noFill/>
          </p:spPr>
          <p:txBody>
            <a:bodyPr wrap="none" rtlCol="0">
              <a:spAutoFit/>
            </a:bodyPr>
            <a:lstStyle/>
            <a:p>
              <a:pPr algn="ctr"/>
              <a:r>
                <a:rPr lang="zh-CN" altLang="en-US" sz="1400" dirty="0">
                  <a:latin typeface="幼圆" panose="02010509060101010101" pitchFamily="49" charset="-122"/>
                  <a:ea typeface="幼圆" panose="02010509060101010101" pitchFamily="49" charset="-122"/>
                </a:rPr>
                <a:t>王东岳</a:t>
              </a:r>
            </a:p>
          </p:txBody>
        </p:sp>
      </p:grpSp>
    </p:spTree>
    <p:extLst>
      <p:ext uri="{BB962C8B-B14F-4D97-AF65-F5344CB8AC3E}">
        <p14:creationId xmlns:p14="http://schemas.microsoft.com/office/powerpoint/2010/main" val="22507340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55576" y="3726612"/>
            <a:ext cx="4049881" cy="1328023"/>
          </a:xfrm>
          <a:prstGeom prst="round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dirty="0">
                <a:latin typeface="幼圆" panose="02010509060101010101" pitchFamily="49" charset="-122"/>
                <a:ea typeface="幼圆" panose="02010509060101010101" pitchFamily="49" charset="-122"/>
              </a:rPr>
              <a:t>你可以试试：</a:t>
            </a:r>
            <a:endParaRPr lang="en-US" altLang="zh-CN" dirty="0">
              <a:latin typeface="幼圆" panose="02010509060101010101" pitchFamily="49" charset="-122"/>
              <a:ea typeface="幼圆" panose="02010509060101010101" pitchFamily="49" charset="-122"/>
            </a:endParaRPr>
          </a:p>
          <a:p>
            <a:pPr marL="742950" lvl="1" indent="-285750">
              <a:buFont typeface="Wingdings" panose="05000000000000000000" pitchFamily="2" charset="2"/>
              <a:buChar char="n"/>
            </a:pPr>
            <a:r>
              <a:rPr lang="zh-CN" altLang="en-US" dirty="0">
                <a:latin typeface="幼圆" panose="02010509060101010101" pitchFamily="49" charset="-122"/>
                <a:ea typeface="幼圆" panose="02010509060101010101" pitchFamily="49" charset="-122"/>
              </a:rPr>
              <a:t>把自己当作一个普通物体看待</a:t>
            </a:r>
            <a:endParaRPr lang="en-US" altLang="zh-CN" dirty="0">
              <a:latin typeface="幼圆" panose="02010509060101010101" pitchFamily="49" charset="-122"/>
              <a:ea typeface="幼圆" panose="02010509060101010101" pitchFamily="49" charset="-122"/>
            </a:endParaRPr>
          </a:p>
          <a:p>
            <a:pPr marL="742950" lvl="1" indent="-285750">
              <a:buFont typeface="Wingdings" panose="05000000000000000000" pitchFamily="2" charset="2"/>
              <a:buChar char="n"/>
            </a:pPr>
            <a:r>
              <a:rPr lang="zh-CN" altLang="en-US" dirty="0">
                <a:latin typeface="幼圆" panose="02010509060101010101" pitchFamily="49" charset="-122"/>
                <a:ea typeface="幼圆" panose="02010509060101010101" pitchFamily="49" charset="-122"/>
              </a:rPr>
              <a:t>以第三者的角色看，升维</a:t>
            </a:r>
            <a:endParaRPr lang="en-US" altLang="zh-CN" dirty="0">
              <a:latin typeface="幼圆" panose="02010509060101010101" pitchFamily="49" charset="-122"/>
              <a:ea typeface="幼圆" panose="02010509060101010101" pitchFamily="49" charset="-122"/>
            </a:endParaRPr>
          </a:p>
          <a:p>
            <a:pPr marL="742950" lvl="1" indent="-285750">
              <a:buFont typeface="Wingdings" panose="05000000000000000000" pitchFamily="2" charset="2"/>
              <a:buChar char="n"/>
            </a:pPr>
            <a:r>
              <a:rPr lang="zh-CN" altLang="en-US" dirty="0">
                <a:latin typeface="幼圆" panose="02010509060101010101" pitchFamily="49" charset="-122"/>
                <a:ea typeface="幼圆" panose="02010509060101010101" pitchFamily="49" charset="-122"/>
              </a:rPr>
              <a:t>转</a:t>
            </a:r>
            <a:r>
              <a:rPr lang="en-US" altLang="zh-CN" dirty="0">
                <a:latin typeface="幼圆" panose="02010509060101010101" pitchFamily="49" charset="-122"/>
                <a:ea typeface="幼圆" panose="02010509060101010101" pitchFamily="49" charset="-122"/>
              </a:rPr>
              <a:t>90</a:t>
            </a:r>
            <a:r>
              <a:rPr lang="zh-CN" altLang="en-US" dirty="0">
                <a:latin typeface="幼圆" panose="02010509060101010101" pitchFamily="49" charset="-122"/>
                <a:ea typeface="幼圆" panose="02010509060101010101" pitchFamily="49" charset="-122"/>
              </a:rPr>
              <a:t>度看</a:t>
            </a:r>
          </a:p>
        </p:txBody>
      </p:sp>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sp>
        <p:nvSpPr>
          <p:cNvPr id="6" name="文本框 5"/>
          <p:cNvSpPr txBox="1"/>
          <p:nvPr/>
        </p:nvSpPr>
        <p:spPr>
          <a:xfrm>
            <a:off x="664398" y="1059582"/>
            <a:ext cx="1826141" cy="584775"/>
          </a:xfrm>
          <a:prstGeom prst="rect">
            <a:avLst/>
          </a:prstGeom>
          <a:ln w="3175">
            <a:solidFill>
              <a:schemeClr val="tx1"/>
            </a:solid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镜子问题</a:t>
            </a:r>
          </a:p>
        </p:txBody>
      </p:sp>
      <p:sp>
        <p:nvSpPr>
          <p:cNvPr id="10"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2" name="文本框 1"/>
          <p:cNvSpPr txBox="1"/>
          <p:nvPr/>
        </p:nvSpPr>
        <p:spPr>
          <a:xfrm>
            <a:off x="664398" y="1734359"/>
            <a:ext cx="4540750" cy="2031325"/>
          </a:xfrm>
          <a:prstGeom prst="rect">
            <a:avLst/>
          </a:prstGeom>
          <a:noFill/>
        </p:spPr>
        <p:txBody>
          <a:bodyPr wrap="square" rtlCol="0">
            <a:spAutoFit/>
          </a:bodyPr>
          <a:lstStyle/>
          <a:p>
            <a:r>
              <a:rPr lang="zh-CN" altLang="en-US" dirty="0">
                <a:latin typeface="幼圆" panose="02010509060101010101" pitchFamily="49" charset="-122"/>
                <a:ea typeface="幼圆" panose="02010509060101010101" pitchFamily="49" charset="-122"/>
              </a:rPr>
              <a:t>你的</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主观意识</a:t>
            </a:r>
            <a:r>
              <a:rPr lang="zh-CN" altLang="en-US" dirty="0">
                <a:latin typeface="幼圆" panose="02010509060101010101" pitchFamily="49" charset="-122"/>
                <a:ea typeface="幼圆" panose="02010509060101010101" pitchFamily="49" charset="-122"/>
              </a:rPr>
              <a:t>在作祟，你</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混淆了主客体</a:t>
            </a:r>
            <a:r>
              <a:rPr lang="zh-CN" altLang="en-US" dirty="0">
                <a:latin typeface="幼圆" panose="02010509060101010101" pitchFamily="49" charset="-122"/>
                <a:ea typeface="幼圆" panose="02010509060101010101" pitchFamily="49" charset="-122"/>
              </a:rPr>
              <a:t>。</a:t>
            </a:r>
            <a:endParaRPr lang="en-US" altLang="zh-CN" dirty="0">
              <a:latin typeface="幼圆" panose="02010509060101010101" pitchFamily="49" charset="-122"/>
              <a:ea typeface="幼圆" panose="02010509060101010101" pitchFamily="49" charset="-122"/>
            </a:endParaRPr>
          </a:p>
          <a:p>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镜子里的你，已不再是主体，而是客体</a:t>
            </a:r>
            <a:r>
              <a:rPr lang="zh-CN" altLang="en-US" dirty="0">
                <a:latin typeface="幼圆" panose="02010509060101010101" pitchFamily="49" charset="-122"/>
                <a:ea typeface="幼圆" panose="02010509060101010101" pitchFamily="49" charset="-122"/>
              </a:rPr>
              <a:t>。</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左右，来自于你作为主体的主观。</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上下、东西南北，是客观的。</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如果你用客观的方向来看，它并没反。</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如果你把自己与镜子组成一个系统，你就不再纠结反不反。</a:t>
            </a: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42981" y="3390126"/>
            <a:ext cx="1728192" cy="1125840"/>
          </a:xfrm>
          <a:prstGeom prst="rect">
            <a:avLst/>
          </a:prstGeom>
        </p:spPr>
      </p:pic>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7004465" y="3594669"/>
            <a:ext cx="1536467" cy="1127384"/>
          </a:xfrm>
          <a:prstGeom prst="rect">
            <a:avLst/>
          </a:prstGeom>
        </p:spPr>
      </p:pic>
      <p:grpSp>
        <p:nvGrpSpPr>
          <p:cNvPr id="8" name="组合 7"/>
          <p:cNvGrpSpPr/>
          <p:nvPr/>
        </p:nvGrpSpPr>
        <p:grpSpPr>
          <a:xfrm>
            <a:off x="5342981" y="1220163"/>
            <a:ext cx="2993410" cy="2035519"/>
            <a:chOff x="545734" y="2962153"/>
            <a:chExt cx="2993410" cy="2035519"/>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5734" y="2962153"/>
              <a:ext cx="2993410" cy="2035519"/>
            </a:xfrm>
            <a:prstGeom prst="rect">
              <a:avLst/>
            </a:prstGeom>
          </p:spPr>
        </p:pic>
        <p:sp>
          <p:nvSpPr>
            <p:cNvPr id="7" name="文本框 6"/>
            <p:cNvSpPr txBox="1"/>
            <p:nvPr/>
          </p:nvSpPr>
          <p:spPr>
            <a:xfrm>
              <a:off x="2411760" y="4443958"/>
              <a:ext cx="646331" cy="369332"/>
            </a:xfrm>
            <a:prstGeom prst="rect">
              <a:avLst/>
            </a:prstGeom>
            <a:noFill/>
          </p:spPr>
          <p:txBody>
            <a:bodyPr wrap="none" rtlCol="0">
              <a:spAutoFit/>
            </a:bodyPr>
            <a:lstStyle/>
            <a:p>
              <a:r>
                <a:rPr lang="zh-CN" altLang="en-US" dirty="0">
                  <a:solidFill>
                    <a:schemeClr val="bg1"/>
                  </a:solidFill>
                  <a:latin typeface="幼圆" panose="02010509060101010101" pitchFamily="49" charset="-122"/>
                  <a:ea typeface="幼圆" panose="02010509060101010101" pitchFamily="49" charset="-122"/>
                </a:rPr>
                <a:t>主体</a:t>
              </a:r>
            </a:p>
          </p:txBody>
        </p:sp>
        <p:sp>
          <p:nvSpPr>
            <p:cNvPr id="16" name="文本框 15"/>
            <p:cNvSpPr txBox="1"/>
            <p:nvPr/>
          </p:nvSpPr>
          <p:spPr>
            <a:xfrm>
              <a:off x="1181817" y="4371950"/>
              <a:ext cx="646331" cy="369332"/>
            </a:xfrm>
            <a:prstGeom prst="rect">
              <a:avLst/>
            </a:prstGeom>
            <a:noFill/>
          </p:spPr>
          <p:txBody>
            <a:bodyPr wrap="none" rtlCol="0">
              <a:spAutoFit/>
            </a:bodyPr>
            <a:lstStyle/>
            <a:p>
              <a:r>
                <a:rPr lang="zh-CN" altLang="en-US" dirty="0">
                  <a:solidFill>
                    <a:schemeClr val="bg1"/>
                  </a:solidFill>
                  <a:latin typeface="幼圆" panose="02010509060101010101" pitchFamily="49" charset="-122"/>
                  <a:ea typeface="幼圆" panose="02010509060101010101" pitchFamily="49" charset="-122"/>
                </a:rPr>
                <a:t>客体</a:t>
              </a:r>
            </a:p>
          </p:txBody>
        </p:sp>
      </p:grpSp>
      <p:sp>
        <p:nvSpPr>
          <p:cNvPr id="11" name="文本框 10"/>
          <p:cNvSpPr txBox="1"/>
          <p:nvPr/>
        </p:nvSpPr>
        <p:spPr>
          <a:xfrm>
            <a:off x="2659681" y="1089765"/>
            <a:ext cx="2339102" cy="523220"/>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主客体的冲突</a:t>
            </a:r>
          </a:p>
        </p:txBody>
      </p:sp>
      <p:sp>
        <p:nvSpPr>
          <p:cNvPr id="12" name="文本框 11"/>
          <p:cNvSpPr txBox="1"/>
          <p:nvPr/>
        </p:nvSpPr>
        <p:spPr>
          <a:xfrm>
            <a:off x="4716016" y="4650020"/>
            <a:ext cx="2517100" cy="408623"/>
          </a:xfrm>
          <a:prstGeom prst="wedgeRoundRectCallout">
            <a:avLst>
              <a:gd name="adj1" fmla="val 50031"/>
              <a:gd name="adj2" fmla="val -98241"/>
              <a:gd name="adj3" fmla="val 16667"/>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dirty="0">
                <a:latin typeface="幼圆" panose="02010509060101010101" pitchFamily="49" charset="-122"/>
                <a:ea typeface="幼圆" panose="02010509060101010101" pitchFamily="49" charset="-122"/>
              </a:rPr>
              <a:t>左右变成上下，不反了</a:t>
            </a:r>
          </a:p>
        </p:txBody>
      </p:sp>
    </p:spTree>
    <p:extLst>
      <p:ext uri="{BB962C8B-B14F-4D97-AF65-F5344CB8AC3E}">
        <p14:creationId xmlns:p14="http://schemas.microsoft.com/office/powerpoint/2010/main" val="294777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20" y="1249927"/>
            <a:ext cx="3467616"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③与世界和谐共振</a:t>
            </a: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0720" y="2004050"/>
            <a:ext cx="3467617" cy="2941631"/>
          </a:xfrm>
          <a:prstGeom prst="rect">
            <a:avLst/>
          </a:prstGeom>
          <a:ln>
            <a:noFill/>
          </a:ln>
          <a:effectLst>
            <a:outerShdw blurRad="292100" dist="139700" dir="2700000" algn="tl" rotWithShape="0">
              <a:srgbClr val="333333">
                <a:alpha val="65000"/>
              </a:srgbClr>
            </a:outerShdw>
          </a:effectLst>
        </p:spPr>
      </p:pic>
      <p:pic>
        <p:nvPicPr>
          <p:cNvPr id="5122" name="Picture 2" descr="https://gimg2.baidu.com/image_search/src=http%3A%2F%2Fwww.xinhuanet.com%2Fworld%2F2021-03%2F09%2F1211058777_16152918291061n.jpg&amp;refer=http%3A%2F%2Fwww.xinhuanet.com&amp;app=2002&amp;size=f9999,10000&amp;q=a80&amp;n=0&amp;g=0n&amp;fmt=jpeg?sec=1637131139&amp;t=8e069a568d7ad12cf42f09602fd11c7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91170" y="2388988"/>
            <a:ext cx="4056385" cy="277628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97150" y="1156331"/>
            <a:ext cx="2410478" cy="1356742"/>
          </a:xfrm>
          <a:prstGeom prst="rect">
            <a:avLst/>
          </a:prstGeom>
        </p:spPr>
      </p:pic>
      <p:sp>
        <p:nvSpPr>
          <p:cNvPr id="6" name="文本框 5"/>
          <p:cNvSpPr txBox="1"/>
          <p:nvPr/>
        </p:nvSpPr>
        <p:spPr>
          <a:xfrm>
            <a:off x="4751243" y="1018112"/>
            <a:ext cx="1620957" cy="1815882"/>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求同存异</a:t>
            </a:r>
            <a:endParaRPr lang="en-US" altLang="zh-CN"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和而不同</a:t>
            </a:r>
            <a:endParaRPr lang="en-US" altLang="zh-CN"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与时同频</a:t>
            </a:r>
            <a:endParaRPr lang="en-US" altLang="zh-CN"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美美与共</a:t>
            </a:r>
          </a:p>
        </p:txBody>
      </p:sp>
      <p:sp>
        <p:nvSpPr>
          <p:cNvPr id="7" name="TextBox 1">
            <a:extLst>
              <a:ext uri="{FF2B5EF4-FFF2-40B4-BE49-F238E27FC236}">
                <a16:creationId xmlns:a16="http://schemas.microsoft.com/office/drawing/2014/main" xmlns="" id="{431648C3-F638-9787-FB36-C6671315E238}"/>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4447429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24128" y="396580"/>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sp>
        <p:nvSpPr>
          <p:cNvPr id="10" name="文本框 9"/>
          <p:cNvSpPr txBox="1"/>
          <p:nvPr/>
        </p:nvSpPr>
        <p:spPr>
          <a:xfrm>
            <a:off x="539552" y="1089068"/>
            <a:ext cx="4801314" cy="707886"/>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有</a:t>
            </a:r>
            <a:r>
              <a:rPr lang="zh-CN" altLang="en-US" sz="4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a:t>
            </a:r>
            <a:r>
              <a:rPr lang="zh-CN" altLang="en-US" sz="3200"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，主观的？客观的？</a:t>
            </a:r>
            <a:endParaRPr lang="en-US" altLang="zh-CN" sz="3200"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1"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8" name="文本框 7"/>
          <p:cNvSpPr txBox="1"/>
          <p:nvPr/>
        </p:nvSpPr>
        <p:spPr>
          <a:xfrm>
            <a:off x="489761" y="1911844"/>
            <a:ext cx="4852610" cy="707886"/>
          </a:xfrm>
          <a:prstGeom prst="rect">
            <a:avLst/>
          </a:prstGeom>
          <a:noFill/>
        </p:spPr>
        <p:txBody>
          <a:bodyPr wrap="none" rtlCol="0">
            <a:spAutoFit/>
          </a:bodyPr>
          <a:lstStyle/>
          <a:p>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客体</a:t>
            </a:r>
            <a:r>
              <a:rPr lang="zh-CN" altLang="en-US" dirty="0">
                <a:latin typeface="幼圆" panose="02010509060101010101" pitchFamily="49" charset="-122"/>
                <a:ea typeface="幼圆" panose="02010509060101010101" pitchFamily="49" charset="-122"/>
              </a:rPr>
              <a:t>：存在序（结构、差别），客观，物质性</a:t>
            </a:r>
            <a:endParaRPr lang="en-US" altLang="zh-CN" dirty="0">
              <a:latin typeface="幼圆" panose="02010509060101010101" pitchFamily="49" charset="-122"/>
              <a:ea typeface="幼圆" panose="02010509060101010101" pitchFamily="49" charset="-122"/>
            </a:endParaRPr>
          </a:p>
          <a:p>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主体</a:t>
            </a:r>
            <a:r>
              <a:rPr lang="zh-CN" altLang="en-US" dirty="0">
                <a:latin typeface="幼圆" panose="02010509060101010101" pitchFamily="49" charset="-122"/>
                <a:ea typeface="幼圆" panose="02010509060101010101" pitchFamily="49" charset="-122"/>
              </a:rPr>
              <a:t>：识别序，主观，意识性</a:t>
            </a:r>
          </a:p>
        </p:txBody>
      </p:sp>
      <p:sp>
        <p:nvSpPr>
          <p:cNvPr id="14" name="三十二角星 13"/>
          <p:cNvSpPr/>
          <p:nvPr/>
        </p:nvSpPr>
        <p:spPr>
          <a:xfrm>
            <a:off x="5652120" y="1103587"/>
            <a:ext cx="3024336" cy="800472"/>
          </a:xfrm>
          <a:prstGeom prst="star32">
            <a:avLst>
              <a:gd name="adj" fmla="val 47008"/>
            </a:avLst>
          </a:prstGeom>
        </p:spPr>
        <p:style>
          <a:lnRef idx="0">
            <a:schemeClr val="accent1"/>
          </a:lnRef>
          <a:fillRef idx="3">
            <a:schemeClr val="accent1"/>
          </a:fillRef>
          <a:effectRef idx="3">
            <a:schemeClr val="accent1"/>
          </a:effectRef>
          <a:fontRef idx="minor">
            <a:schemeClr val="lt1"/>
          </a:fontRef>
        </p:style>
        <p:txBody>
          <a:bodyPr wrap="none" lIns="0" tIns="0" rIns="0" bIns="0" rtlCol="0" anchor="ct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唯物主义？</a:t>
            </a:r>
          </a:p>
        </p:txBody>
      </p:sp>
      <p:sp>
        <p:nvSpPr>
          <p:cNvPr id="15" name="三十二角星 14"/>
          <p:cNvSpPr/>
          <p:nvPr/>
        </p:nvSpPr>
        <p:spPr>
          <a:xfrm>
            <a:off x="5652120" y="1919034"/>
            <a:ext cx="3024336" cy="800472"/>
          </a:xfrm>
          <a:prstGeom prst="star32">
            <a:avLst>
              <a:gd name="adj" fmla="val 47008"/>
            </a:avLst>
          </a:prstGeom>
        </p:spPr>
        <p:style>
          <a:lnRef idx="0">
            <a:schemeClr val="accent3"/>
          </a:lnRef>
          <a:fillRef idx="3">
            <a:schemeClr val="accent3"/>
          </a:fillRef>
          <a:effectRef idx="3">
            <a:schemeClr val="accent3"/>
          </a:effectRef>
          <a:fontRef idx="minor">
            <a:schemeClr val="lt1"/>
          </a:fontRef>
        </p:style>
        <p:txBody>
          <a:bodyPr wrap="none" lIns="0" tIns="0" rIns="0" bIns="0" rtlCol="0" anchor="ct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唯心主义？</a:t>
            </a:r>
          </a:p>
        </p:txBody>
      </p:sp>
      <p:cxnSp>
        <p:nvCxnSpPr>
          <p:cNvPr id="16" name="直接箭头连接符 15"/>
          <p:cNvCxnSpPr/>
          <p:nvPr/>
        </p:nvCxnSpPr>
        <p:spPr>
          <a:xfrm flipV="1">
            <a:off x="5220072" y="1707654"/>
            <a:ext cx="648072" cy="432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直接箭头连接符 17"/>
          <p:cNvCxnSpPr/>
          <p:nvPr/>
        </p:nvCxnSpPr>
        <p:spPr>
          <a:xfrm flipV="1">
            <a:off x="3635896" y="2348122"/>
            <a:ext cx="1944216" cy="88673"/>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grpSp>
        <p:nvGrpSpPr>
          <p:cNvPr id="20" name="组合 19"/>
          <p:cNvGrpSpPr/>
          <p:nvPr/>
        </p:nvGrpSpPr>
        <p:grpSpPr>
          <a:xfrm>
            <a:off x="251520" y="2571750"/>
            <a:ext cx="4176464" cy="1797632"/>
            <a:chOff x="251520" y="2646326"/>
            <a:chExt cx="5184576" cy="227187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51520" y="2646326"/>
              <a:ext cx="2160240" cy="2256251"/>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1830" y="2761510"/>
              <a:ext cx="2934266" cy="2156686"/>
            </a:xfrm>
            <a:prstGeom prst="rect">
              <a:avLst/>
            </a:prstGeom>
            <a:ln>
              <a:noFill/>
            </a:ln>
            <a:effectLst>
              <a:softEdge rad="112500"/>
            </a:effectLst>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3568" y="3014702"/>
              <a:ext cx="936104" cy="864096"/>
            </a:xfrm>
            <a:prstGeom prst="ellipse">
              <a:avLst/>
            </a:prstGeom>
            <a:ln>
              <a:noFill/>
            </a:ln>
            <a:effectLst>
              <a:softEdge rad="112500"/>
            </a:effectLst>
          </p:spPr>
        </p:pic>
        <p:cxnSp>
          <p:nvCxnSpPr>
            <p:cNvPr id="9" name="直接箭头连接符 8"/>
            <p:cNvCxnSpPr/>
            <p:nvPr/>
          </p:nvCxnSpPr>
          <p:spPr>
            <a:xfrm>
              <a:off x="2195736" y="3579862"/>
              <a:ext cx="936104" cy="144016"/>
            </a:xfrm>
            <a:prstGeom prst="straightConnector1">
              <a:avLst/>
            </a:prstGeom>
            <a:ln>
              <a:prstDash val="sysDot"/>
              <a:tailEnd type="triangle"/>
            </a:ln>
          </p:spPr>
          <p:style>
            <a:lnRef idx="3">
              <a:schemeClr val="accent6"/>
            </a:lnRef>
            <a:fillRef idx="0">
              <a:schemeClr val="accent6"/>
            </a:fillRef>
            <a:effectRef idx="2">
              <a:schemeClr val="accent6"/>
            </a:effectRef>
            <a:fontRef idx="minor">
              <a:schemeClr val="tx1"/>
            </a:fontRef>
          </p:style>
        </p:cxnSp>
        <p:sp>
          <p:nvSpPr>
            <p:cNvPr id="19" name="矩形 18"/>
            <p:cNvSpPr/>
            <p:nvPr/>
          </p:nvSpPr>
          <p:spPr>
            <a:xfrm>
              <a:off x="3061058" y="2939319"/>
              <a:ext cx="1088892" cy="466766"/>
            </a:xfrm>
            <a:prstGeom prst="rect">
              <a:avLst/>
            </a:prstGeom>
          </p:spPr>
          <p:txBody>
            <a:bodyPr wrap="none">
              <a:spAutoFit/>
            </a:bodyPr>
            <a:lstStyle/>
            <a:p>
              <a:r>
                <a:rPr lang="zh-CN" altLang="en-US" dirty="0">
                  <a:solidFill>
                    <a:schemeClr val="bg1"/>
                  </a:solidFill>
                  <a:latin typeface="幼圆" panose="02010509060101010101" pitchFamily="49" charset="-122"/>
                  <a:ea typeface="幼圆" panose="02010509060101010101" pitchFamily="49" charset="-122"/>
                </a:rPr>
                <a:t>存在序</a:t>
              </a:r>
              <a:endParaRPr lang="zh-CN" altLang="en-US" dirty="0">
                <a:solidFill>
                  <a:schemeClr val="bg1"/>
                </a:solidFill>
                <a:ea typeface="方正粗宋简体" panose="03000509000000000000" pitchFamily="65" charset="-122"/>
              </a:endParaRPr>
            </a:p>
          </p:txBody>
        </p:sp>
        <p:sp>
          <p:nvSpPr>
            <p:cNvPr id="22" name="矩形 21"/>
            <p:cNvSpPr/>
            <p:nvPr/>
          </p:nvSpPr>
          <p:spPr>
            <a:xfrm>
              <a:off x="746765" y="3910340"/>
              <a:ext cx="1088892" cy="466766"/>
            </a:xfrm>
            <a:prstGeom prst="rect">
              <a:avLst/>
            </a:prstGeom>
          </p:spPr>
          <p:txBody>
            <a:bodyPr wrap="none">
              <a:spAutoFit/>
            </a:bodyPr>
            <a:lstStyle/>
            <a:p>
              <a:r>
                <a:rPr lang="zh-CN" altLang="en-US" dirty="0">
                  <a:solidFill>
                    <a:schemeClr val="bg1"/>
                  </a:solidFill>
                  <a:latin typeface="幼圆" panose="02010509060101010101" pitchFamily="49" charset="-122"/>
                  <a:ea typeface="幼圆" panose="02010509060101010101" pitchFamily="49" charset="-122"/>
                </a:rPr>
                <a:t>识别序</a:t>
              </a:r>
              <a:endParaRPr lang="zh-CN" altLang="en-US" dirty="0">
                <a:solidFill>
                  <a:schemeClr val="bg1"/>
                </a:solidFill>
                <a:ea typeface="方正粗宋简体" panose="03000509000000000000" pitchFamily="65" charset="-122"/>
              </a:endParaRPr>
            </a:p>
          </p:txBody>
        </p:sp>
      </p:grpSp>
      <p:sp>
        <p:nvSpPr>
          <p:cNvPr id="23" name="文本框 22"/>
          <p:cNvSpPr txBox="1"/>
          <p:nvPr/>
        </p:nvSpPr>
        <p:spPr>
          <a:xfrm>
            <a:off x="431790" y="4369136"/>
            <a:ext cx="4968552" cy="707886"/>
          </a:xfrm>
          <a:prstGeom prst="rect">
            <a:avLst/>
          </a:prstGeom>
          <a:ln/>
        </p:spPr>
        <p:style>
          <a:lnRef idx="3">
            <a:schemeClr val="lt1"/>
          </a:lnRef>
          <a:fillRef idx="1">
            <a:schemeClr val="dk1"/>
          </a:fillRef>
          <a:effectRef idx="1">
            <a:schemeClr val="dk1"/>
          </a:effectRef>
          <a:fontRef idx="minor">
            <a:schemeClr val="lt1"/>
          </a:fontRef>
        </p:style>
        <p:txBody>
          <a:bodyPr wrap="square" rtlCol="0">
            <a:spAutoFit/>
          </a:bodyPr>
          <a:lstStyle/>
          <a:p>
            <a:r>
              <a:rPr lang="zh-CN" altLang="en-US" sz="2000" dirty="0">
                <a:solidFill>
                  <a:srgbClr val="FFFF00"/>
                </a:solidFill>
                <a:latin typeface="方正超粗黑简体" panose="03000509000000000000" pitchFamily="65" charset="-122"/>
                <a:ea typeface="方正超粗黑简体" panose="03000509000000000000" pitchFamily="65" charset="-122"/>
              </a:rPr>
              <a:t>传统哲学</a:t>
            </a:r>
            <a:r>
              <a:rPr lang="zh-CN" altLang="en-US" sz="2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：有序，既是客观的，也是主观的。或者都不是？或者是</a:t>
            </a:r>
            <a:r>
              <a:rPr lang="en-US" altLang="zh-CN" sz="2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2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222455" y="2370482"/>
            <a:ext cx="1731984" cy="2265435"/>
          </a:xfrm>
          <a:prstGeom prst="rect">
            <a:avLst/>
          </a:prstGeom>
        </p:spPr>
      </p:pic>
      <p:sp>
        <p:nvSpPr>
          <p:cNvPr id="24" name="文本框 23"/>
          <p:cNvSpPr txBox="1"/>
          <p:nvPr/>
        </p:nvSpPr>
        <p:spPr>
          <a:xfrm>
            <a:off x="5782378" y="2846464"/>
            <a:ext cx="3110102" cy="1569660"/>
          </a:xfrm>
          <a:prstGeom prst="wedgeRectCallout">
            <a:avLst>
              <a:gd name="adj1" fmla="val -55642"/>
              <a:gd name="adj2" fmla="val -22241"/>
            </a:avLst>
          </a:prstGeom>
          <a:noFill/>
          <a:ln w="3175">
            <a:solidFill>
              <a:schemeClr val="tx1"/>
            </a:solidFill>
          </a:ln>
        </p:spPr>
        <p:txBody>
          <a:bodyPr wrap="squar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放弃主客对立，有序只是系统之间的感应，是共振，是两个系统物理结构的客观作用。</a:t>
            </a:r>
          </a:p>
        </p:txBody>
      </p:sp>
      <p:sp>
        <p:nvSpPr>
          <p:cNvPr id="33" name="环形箭头 32"/>
          <p:cNvSpPr/>
          <p:nvPr/>
        </p:nvSpPr>
        <p:spPr>
          <a:xfrm flipH="1">
            <a:off x="7414010" y="1348601"/>
            <a:ext cx="1729990" cy="2115785"/>
          </a:xfrm>
          <a:prstGeom prst="circularArrow">
            <a:avLst>
              <a:gd name="adj1" fmla="val 9445"/>
              <a:gd name="adj2" fmla="val 1142319"/>
              <a:gd name="adj3" fmla="val 14402640"/>
              <a:gd name="adj4" fmla="val 8003563"/>
              <a:gd name="adj5" fmla="val 1250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solidFill>
                <a:schemeClr val="tx1"/>
              </a:solidFill>
              <a:ea typeface="方正粗宋简体" panose="03000509000000000000" pitchFamily="65" charset="-122"/>
            </a:endParaRPr>
          </a:p>
        </p:txBody>
      </p:sp>
      <p:sp>
        <p:nvSpPr>
          <p:cNvPr id="2" name="文本框 1"/>
          <p:cNvSpPr txBox="1"/>
          <p:nvPr/>
        </p:nvSpPr>
        <p:spPr>
          <a:xfrm>
            <a:off x="509669" y="3986329"/>
            <a:ext cx="4368504" cy="369332"/>
          </a:xfrm>
          <a:prstGeom prst="rect">
            <a:avLst/>
          </a:prstGeom>
          <a:noFill/>
        </p:spPr>
        <p:txBody>
          <a:bodyPr wrap="none" rtlCol="0">
            <a:spAutoFit/>
          </a:bodyPr>
          <a:lstStyle/>
          <a:p>
            <a:r>
              <a:rPr lang="zh-CN" altLang="en-US" b="1" dirty="0">
                <a:ln w="6600">
                  <a:solidFill>
                    <a:schemeClr val="accent2"/>
                  </a:solidFill>
                  <a:prstDash val="solid"/>
                </a:ln>
                <a:solidFill>
                  <a:srgbClr val="FFFFFF"/>
                </a:solidFill>
                <a:effectLst>
                  <a:outerShdw dist="38100" dir="2700000" algn="tl" rotWithShape="0">
                    <a:schemeClr val="accent2"/>
                  </a:outerShdw>
                </a:effectLst>
                <a:latin typeface="幼圆" panose="02010509060101010101" pitchFamily="49" charset="-122"/>
                <a:ea typeface="幼圆" panose="02010509060101010101" pitchFamily="49" charset="-122"/>
              </a:rPr>
              <a:t>为什么能识别？因为脑中有这个“序”。</a:t>
            </a:r>
          </a:p>
        </p:txBody>
      </p:sp>
      <p:sp>
        <p:nvSpPr>
          <p:cNvPr id="5" name="文本框 4"/>
          <p:cNvSpPr txBox="1"/>
          <p:nvPr/>
        </p:nvSpPr>
        <p:spPr>
          <a:xfrm>
            <a:off x="5598812" y="4543082"/>
            <a:ext cx="3477235" cy="52322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共振 </a:t>
            </a:r>
            <a:r>
              <a:rPr lang="en-US" altLang="zh-CN"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序的相互识别</a:t>
            </a:r>
          </a:p>
        </p:txBody>
      </p:sp>
    </p:spTree>
    <p:extLst>
      <p:ext uri="{BB962C8B-B14F-4D97-AF65-F5344CB8AC3E}">
        <p14:creationId xmlns:p14="http://schemas.microsoft.com/office/powerpoint/2010/main" val="20945278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2CA4EF47-097F-7FAE-A1FF-04067E282A65}"/>
              </a:ext>
            </a:extLst>
          </p:cNvPr>
          <p:cNvGrpSpPr/>
          <p:nvPr/>
        </p:nvGrpSpPr>
        <p:grpSpPr>
          <a:xfrm>
            <a:off x="3804647" y="2104960"/>
            <a:ext cx="2131143" cy="2110452"/>
            <a:chOff x="3804647" y="2104960"/>
            <a:chExt cx="2131143" cy="2110452"/>
          </a:xfrm>
        </p:grpSpPr>
        <p:grpSp>
          <p:nvGrpSpPr>
            <p:cNvPr id="15" name="组合 14"/>
            <p:cNvGrpSpPr/>
            <p:nvPr/>
          </p:nvGrpSpPr>
          <p:grpSpPr>
            <a:xfrm>
              <a:off x="3804647" y="2104960"/>
              <a:ext cx="2131143" cy="2110452"/>
              <a:chOff x="3881017" y="2104960"/>
              <a:chExt cx="2131143" cy="2110452"/>
            </a:xfrm>
          </p:grpSpPr>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5020779" y="2104960"/>
                <a:ext cx="991381" cy="120359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2" name="圆角矩形标注 21"/>
              <p:cNvSpPr/>
              <p:nvPr/>
            </p:nvSpPr>
            <p:spPr>
              <a:xfrm>
                <a:off x="3917870" y="3323767"/>
                <a:ext cx="2011391" cy="887785"/>
              </a:xfrm>
              <a:prstGeom prst="wedgeRoundRectCallout">
                <a:avLst>
                  <a:gd name="adj1" fmla="val 34886"/>
                  <a:gd name="adj2" fmla="val -7603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sp>
            <p:nvSpPr>
              <p:cNvPr id="24" name="文本框 23"/>
              <p:cNvSpPr txBox="1"/>
              <p:nvPr/>
            </p:nvSpPr>
            <p:spPr>
              <a:xfrm>
                <a:off x="3881017" y="3323767"/>
                <a:ext cx="2036134" cy="646331"/>
              </a:xfrm>
              <a:prstGeom prst="rect">
                <a:avLst/>
              </a:prstGeom>
              <a:noFill/>
            </p:spPr>
            <p:txBody>
              <a:bodyPr wrap="none" rtlCol="0">
                <a:spAutoFit/>
              </a:bodyPr>
              <a:lstStyle/>
              <a:p>
                <a:pPr algn="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洛克</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观念 </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实相   知识</a:t>
                </a:r>
              </a:p>
            </p:txBody>
          </p:sp>
          <p:sp>
            <p:nvSpPr>
              <p:cNvPr id="30" name="文本框 29"/>
              <p:cNvSpPr txBox="1"/>
              <p:nvPr/>
            </p:nvSpPr>
            <p:spPr>
              <a:xfrm>
                <a:off x="4168314" y="3846080"/>
                <a:ext cx="1569660"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知识是</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客观</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a:t>
                </a:r>
              </a:p>
            </p:txBody>
          </p:sp>
        </p:grpSp>
        <p:sp>
          <p:nvSpPr>
            <p:cNvPr id="2" name="箭头: 右 1">
              <a:extLst>
                <a:ext uri="{FF2B5EF4-FFF2-40B4-BE49-F238E27FC236}">
                  <a16:creationId xmlns:a16="http://schemas.microsoft.com/office/drawing/2014/main" xmlns="" id="{05A42010-7123-BCEA-8A72-8C8D860E1C7F}"/>
                </a:ext>
              </a:extLst>
            </p:cNvPr>
            <p:cNvSpPr/>
            <p:nvPr/>
          </p:nvSpPr>
          <p:spPr>
            <a:xfrm>
              <a:off x="5148064" y="3689871"/>
              <a:ext cx="126094" cy="18350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584" y="2787774"/>
            <a:ext cx="1321966" cy="156363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圆角矩形标注 2"/>
          <p:cNvSpPr/>
          <p:nvPr/>
        </p:nvSpPr>
        <p:spPr>
          <a:xfrm>
            <a:off x="54813" y="4204245"/>
            <a:ext cx="3816424" cy="887785"/>
          </a:xfrm>
          <a:prstGeom prst="wedgeRoundRectCallout">
            <a:avLst>
              <a:gd name="adj1" fmla="val -36187"/>
              <a:gd name="adj2" fmla="val -6225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a:p>
        </p:txBody>
      </p:sp>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09875" y="197230"/>
            <a:ext cx="2952328" cy="1759840"/>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13" name="矩形 12"/>
          <p:cNvSpPr/>
          <p:nvPr/>
        </p:nvSpPr>
        <p:spPr>
          <a:xfrm>
            <a:off x="683567" y="987574"/>
            <a:ext cx="4574079" cy="1938992"/>
          </a:xfrm>
          <a:prstGeom prst="rect">
            <a:avLst/>
          </a:prstGeom>
        </p:spPr>
        <p:txBody>
          <a:bodyPr wrap="square">
            <a:spAutoFit/>
          </a:bodyPr>
          <a:lstStyle/>
          <a:p>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数据</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客观的？</a:t>
            </a:r>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1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万事万物</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客观的？</a:t>
            </a:r>
          </a:p>
        </p:txBody>
      </p:sp>
      <p:sp>
        <p:nvSpPr>
          <p:cNvPr id="14" name="文本框 13"/>
          <p:cNvSpPr txBox="1"/>
          <p:nvPr/>
        </p:nvSpPr>
        <p:spPr>
          <a:xfrm>
            <a:off x="755576" y="1425208"/>
            <a:ext cx="4176464" cy="1015663"/>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zh-CN" altLang="en-US" sz="2000" dirty="0">
                <a:latin typeface="幼圆" panose="02010509060101010101" pitchFamily="49" charset="-122"/>
                <a:ea typeface="幼圆" panose="02010509060101010101" pitchFamily="49" charset="-122"/>
              </a:rPr>
              <a:t>例：两系统交换信息。如果双方能够互相理解这个信息</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共振</a:t>
            </a:r>
            <a:r>
              <a:rPr lang="en-US" altLang="zh-CN" sz="2000" dirty="0">
                <a:latin typeface="幼圆" panose="02010509060101010101" pitchFamily="49" charset="-122"/>
                <a:ea typeface="幼圆" panose="02010509060101010101" pitchFamily="49" charset="-122"/>
              </a:rPr>
              <a:t>)</a:t>
            </a:r>
            <a:r>
              <a:rPr lang="zh-CN" altLang="en-US" sz="2000" dirty="0">
                <a:latin typeface="幼圆" panose="02010509060101010101" pitchFamily="49" charset="-122"/>
                <a:ea typeface="幼圆" panose="02010509060101010101" pitchFamily="49" charset="-122"/>
              </a:rPr>
              <a:t>，那么该信息就是有序的，否则是无序的。</a:t>
            </a:r>
          </a:p>
        </p:txBody>
      </p:sp>
      <p:sp>
        <p:nvSpPr>
          <p:cNvPr id="9" name="文本框 8"/>
          <p:cNvSpPr txBox="1"/>
          <p:nvPr/>
        </p:nvSpPr>
        <p:spPr>
          <a:xfrm>
            <a:off x="6238631" y="1972529"/>
            <a:ext cx="2581841" cy="2308324"/>
          </a:xfrm>
          <a:prstGeom prst="rect">
            <a:avLst/>
          </a:prstGeom>
          <a:noFill/>
        </p:spPr>
        <p:txBody>
          <a:bodyPr wrap="square" rtlCol="0">
            <a:spAutoFit/>
          </a:bodyPr>
          <a:lstStyle/>
          <a:p>
            <a:pPr algn="just"/>
            <a:r>
              <a:rPr lang="zh-CN" altLang="en-US" dirty="0">
                <a:latin typeface="幼圆" panose="02010509060101010101" pitchFamily="49" charset="-122"/>
                <a:ea typeface="幼圆" panose="02010509060101010101" pitchFamily="49" charset="-122"/>
              </a:rPr>
              <a:t>你感知到的存在，是因为主客体系统共振了；没感知到的存在，是因为没共振，但仍存在。而“感知”本身，是系统间的共振，是系统结构决定的，而</a:t>
            </a:r>
            <a:r>
              <a:rPr lang="zh-CN" altLang="en-US" b="1" dirty="0">
                <a:solidFill>
                  <a:srgbClr val="C00000"/>
                </a:solidFill>
                <a:latin typeface="幼圆" panose="02010509060101010101" pitchFamily="49" charset="-122"/>
                <a:ea typeface="幼圆" panose="02010509060101010101" pitchFamily="49" charset="-122"/>
              </a:rPr>
              <a:t>系统结构是物质性的</a:t>
            </a:r>
            <a:r>
              <a:rPr lang="zh-CN" altLang="en-US" dirty="0">
                <a:latin typeface="幼圆" panose="02010509060101010101" pitchFamily="49" charset="-122"/>
                <a:ea typeface="幼圆" panose="02010509060101010101" pitchFamily="49" charset="-122"/>
              </a:rPr>
              <a:t>。</a:t>
            </a:r>
          </a:p>
        </p:txBody>
      </p:sp>
      <p:sp>
        <p:nvSpPr>
          <p:cNvPr id="6" name="文本框 5"/>
          <p:cNvSpPr txBox="1"/>
          <p:nvPr/>
        </p:nvSpPr>
        <p:spPr>
          <a:xfrm>
            <a:off x="4942487" y="4406943"/>
            <a:ext cx="3877985" cy="46166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大系统观强化了物质第一性</a:t>
            </a:r>
          </a:p>
        </p:txBody>
      </p:sp>
      <p:pic>
        <p:nvPicPr>
          <p:cNvPr id="42" name="图片 4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7829" y="413264"/>
            <a:ext cx="1254422" cy="1640784"/>
          </a:xfrm>
          <a:prstGeom prst="rect">
            <a:avLst/>
          </a:prstGeom>
        </p:spPr>
      </p:pic>
      <p:pic>
        <p:nvPicPr>
          <p:cNvPr id="7" name="图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4635" y="2946841"/>
            <a:ext cx="2483703" cy="1065998"/>
          </a:xfrm>
          <a:prstGeom prst="rect">
            <a:avLst/>
          </a:prstGeom>
        </p:spPr>
      </p:pic>
      <p:grpSp>
        <p:nvGrpSpPr>
          <p:cNvPr id="29" name="组合 28"/>
          <p:cNvGrpSpPr/>
          <p:nvPr/>
        </p:nvGrpSpPr>
        <p:grpSpPr>
          <a:xfrm>
            <a:off x="54813" y="3449857"/>
            <a:ext cx="3751708" cy="1642173"/>
            <a:chOff x="107504" y="3267160"/>
            <a:chExt cx="3751708" cy="1642173"/>
          </a:xfrm>
        </p:grpSpPr>
        <p:sp>
          <p:nvSpPr>
            <p:cNvPr id="5" name="文本框 4"/>
            <p:cNvSpPr txBox="1"/>
            <p:nvPr/>
          </p:nvSpPr>
          <p:spPr>
            <a:xfrm>
              <a:off x="107504" y="4021548"/>
              <a:ext cx="3108543"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康德</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：感性能力 </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知性能力</a:t>
              </a:r>
            </a:p>
          </p:txBody>
        </p:sp>
        <p:sp>
          <p:nvSpPr>
            <p:cNvPr id="23" name="文本框 22"/>
            <p:cNvSpPr txBox="1"/>
            <p:nvPr/>
          </p:nvSpPr>
          <p:spPr>
            <a:xfrm>
              <a:off x="329557" y="4281929"/>
              <a:ext cx="2363147"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直观    </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概念</a:t>
              </a:r>
            </a:p>
          </p:txBody>
        </p:sp>
        <p:sp>
          <p:nvSpPr>
            <p:cNvPr id="10" name="右大括号 9"/>
            <p:cNvSpPr/>
            <p:nvPr/>
          </p:nvSpPr>
          <p:spPr>
            <a:xfrm>
              <a:off x="3040098" y="4121516"/>
              <a:ext cx="136727" cy="418485"/>
            </a:xfrm>
            <a:prstGeom prst="rightBrace">
              <a:avLst>
                <a:gd name="adj1" fmla="val 32729"/>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2" name="文本框 11"/>
            <p:cNvSpPr txBox="1"/>
            <p:nvPr/>
          </p:nvSpPr>
          <p:spPr>
            <a:xfrm>
              <a:off x="3212881" y="4146092"/>
              <a:ext cx="646331" cy="369332"/>
            </a:xfrm>
            <a:prstGeom prst="rect">
              <a:avLst/>
            </a:prstGeom>
            <a:noFill/>
            <a:ln w="3175">
              <a:solidFill>
                <a:schemeClr val="tx1"/>
              </a:solidFill>
            </a:ln>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a:t>
              </a:r>
            </a:p>
          </p:txBody>
        </p:sp>
        <p:cxnSp>
          <p:nvCxnSpPr>
            <p:cNvPr id="25" name="直接箭头连接符 24"/>
            <p:cNvCxnSpPr/>
            <p:nvPr/>
          </p:nvCxnSpPr>
          <p:spPr>
            <a:xfrm flipH="1" flipV="1">
              <a:off x="1868496" y="3267160"/>
              <a:ext cx="471256" cy="7782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1357323" y="3339168"/>
              <a:ext cx="1486485" cy="6994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33678" y="4540001"/>
              <a:ext cx="2262158"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概念和知识是</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主观</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a:t>
              </a:r>
            </a:p>
          </p:txBody>
        </p:sp>
      </p:grpSp>
      <p:cxnSp>
        <p:nvCxnSpPr>
          <p:cNvPr id="17" name="直接箭头连接符 16"/>
          <p:cNvCxnSpPr/>
          <p:nvPr/>
        </p:nvCxnSpPr>
        <p:spPr>
          <a:xfrm flipH="1" flipV="1">
            <a:off x="1869584" y="3421496"/>
            <a:ext cx="1971916" cy="346164"/>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3047764" y="3493846"/>
            <a:ext cx="1548250" cy="168729"/>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1819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s://timgsa.baidu.com/timg?image&amp;quality=80&amp;size=b9999_10000&amp;sec=1528200204123&amp;di=a977aec5c4c846c5cd9f9ba80491ad8e&amp;imgtype=0&amp;src=http%3A%2F%2Fimg.mp.itc.cn%2Fupload%2F20170227%2F025a2a7ccc67407ca2a256d89d269529_th.jpe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4555493" y="3077289"/>
            <a:ext cx="4444849" cy="190107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192" y="3130297"/>
            <a:ext cx="2618176" cy="885990"/>
          </a:xfrm>
          <a:prstGeom prst="rect">
            <a:avLst/>
          </a:prstGeom>
        </p:spPr>
      </p:pic>
      <p:sp>
        <p:nvSpPr>
          <p:cNvPr id="2" name="TextBox 1"/>
          <p:cNvSpPr txBox="1"/>
          <p:nvPr/>
        </p:nvSpPr>
        <p:spPr>
          <a:xfrm>
            <a:off x="4957210" y="446203"/>
            <a:ext cx="2339102" cy="523220"/>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系统共振原理</a:t>
            </a:r>
          </a:p>
        </p:txBody>
      </p:sp>
      <p:sp>
        <p:nvSpPr>
          <p:cNvPr id="32771" name="Rectangle 3"/>
          <p:cNvSpPr>
            <a:spLocks noChangeArrowheads="1"/>
          </p:cNvSpPr>
          <p:nvPr/>
        </p:nvSpPr>
        <p:spPr bwMode="auto">
          <a:xfrm>
            <a:off x="0" y="553165"/>
            <a:ext cx="68159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Times New Roman" pitchFamily="18" charset="0"/>
                <a:ea typeface="幼圆" panose="02010509060101010101" pitchFamily="49" charset="-122"/>
                <a:cs typeface="Times New Roman" pitchFamily="18" charset="0"/>
              </a:rPr>
              <a:t>       </a:t>
            </a:r>
            <a:endParaRPr kumimoji="0" lang="en-US" altLang="zh-CN" sz="1800" b="0" i="0" u="none" strike="noStrike" cap="none" normalizeH="0" baseline="0" dirty="0">
              <a:ln>
                <a:noFill/>
              </a:ln>
              <a:solidFill>
                <a:schemeClr val="tx1"/>
              </a:solidFill>
              <a:effectLst/>
              <a:latin typeface="方正超粗黑简体" panose="03000509000000000000" pitchFamily="65" charset="-122"/>
              <a:ea typeface="幼圆" panose="02010509060101010101" pitchFamily="49" charset="-122"/>
            </a:endParaRPr>
          </a:p>
        </p:txBody>
      </p:sp>
      <p:sp>
        <p:nvSpPr>
          <p:cNvPr id="13" name="三十二角星 12"/>
          <p:cNvSpPr/>
          <p:nvPr/>
        </p:nvSpPr>
        <p:spPr>
          <a:xfrm>
            <a:off x="7296312" y="81136"/>
            <a:ext cx="1773093" cy="1170411"/>
          </a:xfrm>
          <a:prstGeom prst="star32">
            <a:avLst>
              <a:gd name="adj" fmla="val 45663"/>
            </a:avLst>
          </a:prstGeom>
        </p:spPr>
        <p:style>
          <a:lnRef idx="0">
            <a:schemeClr val="accent5"/>
          </a:lnRef>
          <a:fillRef idx="3">
            <a:schemeClr val="accent5"/>
          </a:fillRef>
          <a:effectRef idx="3">
            <a:schemeClr val="accent5"/>
          </a:effectRef>
          <a:fontRef idx="minor">
            <a:schemeClr val="lt1"/>
          </a:fontRef>
        </p:style>
        <p:txBody>
          <a:bodyPr wrap="none" lIns="0" tIns="0" rIns="0" bIns="0" rtlCol="0" anchor="ctr"/>
          <a:lstStyle/>
          <a:p>
            <a:pPr algn="ctr"/>
            <a:r>
              <a:rPr lang="zh-CN" altLang="en-US" sz="3200" dirty="0">
                <a:solidFill>
                  <a:srgbClr val="FF0000"/>
                </a:solidFill>
                <a:latin typeface="方正超粗黑简体" panose="03000509000000000000" pitchFamily="65" charset="-122"/>
                <a:ea typeface="方正超粗黑简体" panose="03000509000000000000" pitchFamily="65" charset="-122"/>
              </a:rPr>
              <a:t>同构性</a:t>
            </a:r>
          </a:p>
        </p:txBody>
      </p:sp>
      <p:sp>
        <p:nvSpPr>
          <p:cNvPr id="3" name="矩形 2"/>
          <p:cNvSpPr/>
          <p:nvPr/>
        </p:nvSpPr>
        <p:spPr>
          <a:xfrm>
            <a:off x="654432" y="1837635"/>
            <a:ext cx="5141704" cy="1292662"/>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王阳明</a:t>
            </a:r>
            <a:r>
              <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心学：</a:t>
            </a:r>
            <a:r>
              <a:rPr lang="zh-CN" altLang="en-US" sz="2400" b="1"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心外无物</a:t>
            </a:r>
            <a:endParaRPr lang="en-US" altLang="zh-CN" sz="2000" b="1"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indent="271463" algn="just"/>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你未看此花时，此花与汝心同归于寂。你来看此花时，则此花颜色一时明白起来。便知此花不在你的心外。 </a:t>
            </a:r>
          </a:p>
        </p:txBody>
      </p:sp>
      <p:sp>
        <p:nvSpPr>
          <p:cNvPr id="5" name="文本框 4"/>
          <p:cNvSpPr txBox="1"/>
          <p:nvPr/>
        </p:nvSpPr>
        <p:spPr>
          <a:xfrm>
            <a:off x="543354" y="3822794"/>
            <a:ext cx="4604710" cy="1323439"/>
          </a:xfrm>
          <a:prstGeom prst="rect">
            <a:avLst/>
          </a:prstGeom>
          <a:noFill/>
        </p:spPr>
        <p:txBody>
          <a:bodyPr wrap="square" rtlCol="0">
            <a:spAutoFit/>
          </a:bodyPr>
          <a:lstStyle/>
          <a:p>
            <a:r>
              <a:rPr lang="zh-CN" altLang="en-US" dirty="0">
                <a:latin typeface="幼圆" panose="02010509060101010101" pitchFamily="49" charset="-122"/>
                <a:ea typeface="幼圆" panose="02010509060101010101" pitchFamily="49" charset="-122"/>
              </a:rPr>
              <a:t>人的</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审美系统与花具有同构性</a:t>
            </a:r>
            <a:r>
              <a:rPr lang="zh-CN" altLang="en-US" dirty="0">
                <a:latin typeface="幼圆" panose="02010509060101010101" pitchFamily="49" charset="-122"/>
                <a:ea typeface="幼圆" panose="02010509060101010101" pitchFamily="49" charset="-122"/>
              </a:rPr>
              <a:t>，</a:t>
            </a:r>
            <a:r>
              <a:rPr lang="en-US" altLang="zh-CN" dirty="0">
                <a:latin typeface="幼圆" panose="02010509060101010101" pitchFamily="49" charset="-122"/>
                <a:ea typeface="幼圆" panose="02010509060101010101" pitchFamily="49" charset="-122"/>
              </a:rPr>
              <a:t/>
            </a:r>
            <a:br>
              <a:rPr lang="en-US" altLang="zh-CN" dirty="0">
                <a:latin typeface="幼圆" panose="02010509060101010101" pitchFamily="49" charset="-122"/>
                <a:ea typeface="幼圆" panose="02010509060101010101" pitchFamily="49" charset="-122"/>
              </a:rPr>
            </a:br>
            <a:r>
              <a:rPr lang="zh-CN" altLang="en-US" dirty="0">
                <a:latin typeface="幼圆" panose="02010509060101010101" pitchFamily="49" charset="-122"/>
                <a:ea typeface="幼圆" panose="02010509060101010101" pitchFamily="49" charset="-122"/>
              </a:rPr>
              <a:t>美是因为人与花共振了。</a:t>
            </a:r>
            <a:endParaRPr lang="en-US" altLang="zh-CN" dirty="0">
              <a:latin typeface="幼圆" panose="02010509060101010101" pitchFamily="49" charset="-122"/>
              <a:ea typeface="幼圆" panose="02010509060101010101" pitchFamily="49" charset="-122"/>
            </a:endParaRPr>
          </a:p>
          <a:p>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艺术：创造“序”，并引起共振</a:t>
            </a:r>
            <a:endPar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黑格尔：美学的正当名称是“艺术哲学”</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p:cNvSpPr txBox="1"/>
          <p:nvPr/>
        </p:nvSpPr>
        <p:spPr>
          <a:xfrm>
            <a:off x="572412" y="1151335"/>
            <a:ext cx="3467616" cy="584775"/>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美是怎么产生的？</a:t>
            </a:r>
          </a:p>
        </p:txBody>
      </p:sp>
      <p:sp>
        <p:nvSpPr>
          <p:cNvPr id="11" name="文本框 10"/>
          <p:cNvSpPr txBox="1"/>
          <p:nvPr/>
        </p:nvSpPr>
        <p:spPr>
          <a:xfrm>
            <a:off x="3704577" y="983597"/>
            <a:ext cx="2559750" cy="991731"/>
          </a:xfrm>
          <a:prstGeom prst="ribbon">
            <a:avLst>
              <a:gd name="adj1" fmla="val 16667"/>
              <a:gd name="adj2" fmla="val 69464"/>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 </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序</a:t>
            </a:r>
            <a:endPar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000"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审美即识别序</a:t>
            </a:r>
          </a:p>
        </p:txBody>
      </p:sp>
      <p:sp>
        <p:nvSpPr>
          <p:cNvPr id="16" name="文本框 15"/>
          <p:cNvSpPr txBox="1"/>
          <p:nvPr/>
        </p:nvSpPr>
        <p:spPr>
          <a:xfrm>
            <a:off x="5498621" y="4569737"/>
            <a:ext cx="3449360" cy="408623"/>
          </a:xfrm>
          <a:prstGeom prst="wedgeRoundRectCallout">
            <a:avLst>
              <a:gd name="adj1" fmla="val -45250"/>
              <a:gd name="adj2" fmla="val -119836"/>
              <a:gd name="adj3" fmla="val 16667"/>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algn="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唉！守仁同志不懂系统科学啊！</a:t>
            </a:r>
          </a:p>
        </p:txBody>
      </p:sp>
      <p:grpSp>
        <p:nvGrpSpPr>
          <p:cNvPr id="17" name="组合 16"/>
          <p:cNvGrpSpPr/>
          <p:nvPr/>
        </p:nvGrpSpPr>
        <p:grpSpPr>
          <a:xfrm>
            <a:off x="6025788" y="1220350"/>
            <a:ext cx="3116619" cy="1871551"/>
            <a:chOff x="6025788" y="1220350"/>
            <a:chExt cx="3116619" cy="1871551"/>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25788" y="1220350"/>
              <a:ext cx="3116619" cy="1871551"/>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文本框 11"/>
            <p:cNvSpPr txBox="1"/>
            <p:nvPr/>
          </p:nvSpPr>
          <p:spPr>
            <a:xfrm rot="21204958">
              <a:off x="6276519" y="2593976"/>
              <a:ext cx="2723823" cy="369332"/>
            </a:xfrm>
            <a:prstGeom prst="rect">
              <a:avLst/>
            </a:prstGeom>
            <a:noFill/>
          </p:spPr>
          <p:txBody>
            <a:bodyPr wrap="none" rtlCol="0">
              <a:spAutoFit/>
            </a:bodyPr>
            <a:lstStyle/>
            <a:p>
              <a:r>
                <a:rPr lang="zh-CN" altLang="en-US" dirty="0">
                  <a:solidFill>
                    <a:schemeClr val="bg1"/>
                  </a:solidFill>
                  <a:effectLst>
                    <a:glow rad="139700">
                      <a:schemeClr val="accent6">
                        <a:satMod val="175000"/>
                        <a:alpha val="40000"/>
                      </a:schemeClr>
                    </a:glow>
                  </a:effectLst>
                  <a:latin typeface="幼圆" panose="02010509060101010101" pitchFamily="49" charset="-122"/>
                  <a:ea typeface="幼圆" panose="02010509060101010101" pitchFamily="49" charset="-122"/>
                </a:rPr>
                <a:t>这幅画国际拍卖巨款成交</a:t>
              </a:r>
            </a:p>
          </p:txBody>
        </p:sp>
      </p:grpSp>
      <p:sp>
        <p:nvSpPr>
          <p:cNvPr id="18" name="文本框 17"/>
          <p:cNvSpPr txBox="1"/>
          <p:nvPr/>
        </p:nvSpPr>
        <p:spPr>
          <a:xfrm>
            <a:off x="3711445" y="3380736"/>
            <a:ext cx="916092" cy="408623"/>
          </a:xfrm>
          <a:prstGeom prst="wedgeRoundRectCallout">
            <a:avLst>
              <a:gd name="adj1" fmla="val -124730"/>
              <a:gd name="adj2" fmla="val 8920"/>
              <a:gd name="adj3" fmla="val 16667"/>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b="1" dirty="0">
                <a:latin typeface="幼圆" panose="02010509060101010101" pitchFamily="49" charset="-122"/>
                <a:ea typeface="幼圆" panose="02010509060101010101" pitchFamily="49" charset="-122"/>
              </a:rPr>
              <a:t>丑书？</a:t>
            </a:r>
          </a:p>
        </p:txBody>
      </p:sp>
      <p:sp>
        <p:nvSpPr>
          <p:cNvPr id="19" name="TextBox 1"/>
          <p:cNvSpPr txBox="1"/>
          <p:nvPr/>
        </p:nvSpPr>
        <p:spPr>
          <a:xfrm>
            <a:off x="372780" y="399025"/>
            <a:ext cx="3416320"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Tree>
    <p:extLst>
      <p:ext uri="{BB962C8B-B14F-4D97-AF65-F5344CB8AC3E}">
        <p14:creationId xmlns:p14="http://schemas.microsoft.com/office/powerpoint/2010/main" val="5023961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a:extLst>
              <a:ext uri="{FF2B5EF4-FFF2-40B4-BE49-F238E27FC236}">
                <a16:creationId xmlns:a16="http://schemas.microsoft.com/office/drawing/2014/main" xmlns="" id="{9117081E-7C96-73FA-C503-2ECE6D22989D}"/>
              </a:ext>
            </a:extLst>
          </p:cNvPr>
          <p:cNvSpPr txBox="1"/>
          <p:nvPr/>
        </p:nvSpPr>
        <p:spPr>
          <a:xfrm>
            <a:off x="402458" y="404731"/>
            <a:ext cx="6032421" cy="646331"/>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最基本的美学规律：</a:t>
            </a:r>
            <a:r>
              <a:rPr lang="zh-CN" altLang="en-US" sz="2800" dirty="0">
                <a:solidFill>
                  <a:srgbClr val="0099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万绿丛中一点</a:t>
            </a:r>
            <a:r>
              <a:rPr lang="zh-CN" altLang="en-US" sz="36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红</a:t>
            </a:r>
            <a:endParaRPr lang="zh-CN" altLang="en-US"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17" name="文本框 16">
            <a:extLst>
              <a:ext uri="{FF2B5EF4-FFF2-40B4-BE49-F238E27FC236}">
                <a16:creationId xmlns:a16="http://schemas.microsoft.com/office/drawing/2014/main" xmlns="" id="{CD1A0D9F-F9D4-460C-47D0-C71CE3970F5A}"/>
              </a:ext>
            </a:extLst>
          </p:cNvPr>
          <p:cNvSpPr txBox="1"/>
          <p:nvPr/>
        </p:nvSpPr>
        <p:spPr>
          <a:xfrm>
            <a:off x="487417" y="1051062"/>
            <a:ext cx="5995552" cy="369332"/>
          </a:xfrm>
          <a:prstGeom prst="rect">
            <a:avLst/>
          </a:prstGeom>
          <a:noFill/>
        </p:spPr>
        <p:txBody>
          <a:bodyPr wrap="none" rtlCol="0">
            <a:spAutoFit/>
          </a:bodyPr>
          <a:lstStyle/>
          <a:p>
            <a:r>
              <a:rPr lang="zh-CN" altLang="en-US" b="1" dirty="0">
                <a:latin typeface="幼圆" panose="02010509060101010101" pitchFamily="49" charset="-122"/>
                <a:ea typeface="幼圆" panose="02010509060101010101" pitchFamily="49" charset="-122"/>
              </a:rPr>
              <a:t>在混沌背景下，在较小的局部，制造强烈的差异</a:t>
            </a:r>
            <a:r>
              <a:rPr lang="en-US" altLang="zh-CN" b="1" dirty="0">
                <a:latin typeface="幼圆" panose="02010509060101010101" pitchFamily="49" charset="-122"/>
                <a:ea typeface="幼圆" panose="02010509060101010101" pitchFamily="49" charset="-122"/>
              </a:rPr>
              <a:t>——</a:t>
            </a:r>
            <a:r>
              <a:rPr lang="zh-CN" altLang="en-US" b="1" dirty="0">
                <a:latin typeface="幼圆" panose="02010509060101010101" pitchFamily="49" charset="-122"/>
                <a:ea typeface="幼圆" panose="02010509060101010101" pitchFamily="49" charset="-122"/>
              </a:rPr>
              <a:t>序。</a:t>
            </a:r>
          </a:p>
        </p:txBody>
      </p:sp>
      <p:grpSp>
        <p:nvGrpSpPr>
          <p:cNvPr id="20" name="组合 19">
            <a:extLst>
              <a:ext uri="{FF2B5EF4-FFF2-40B4-BE49-F238E27FC236}">
                <a16:creationId xmlns:a16="http://schemas.microsoft.com/office/drawing/2014/main" xmlns="" id="{CD9BDDCA-C72B-396D-4A80-57098543C7D0}"/>
              </a:ext>
            </a:extLst>
          </p:cNvPr>
          <p:cNvGrpSpPr/>
          <p:nvPr/>
        </p:nvGrpSpPr>
        <p:grpSpPr>
          <a:xfrm>
            <a:off x="455774" y="3475916"/>
            <a:ext cx="2054482" cy="1405706"/>
            <a:chOff x="429286" y="661987"/>
            <a:chExt cx="5528601" cy="3819525"/>
          </a:xfrm>
        </p:grpSpPr>
        <p:pic>
          <p:nvPicPr>
            <p:cNvPr id="18" name="图片 17">
              <a:extLst>
                <a:ext uri="{FF2B5EF4-FFF2-40B4-BE49-F238E27FC236}">
                  <a16:creationId xmlns:a16="http://schemas.microsoft.com/office/drawing/2014/main" xmlns="" id="{48165C49-1D7A-D3E6-18CA-5AEA823C5D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6112" y="661987"/>
              <a:ext cx="2771775" cy="3819525"/>
            </a:xfrm>
            <a:prstGeom prst="rect">
              <a:avLst/>
            </a:prstGeom>
          </p:spPr>
        </p:pic>
        <p:pic>
          <p:nvPicPr>
            <p:cNvPr id="19" name="图片 18">
              <a:extLst>
                <a:ext uri="{FF2B5EF4-FFF2-40B4-BE49-F238E27FC236}">
                  <a16:creationId xmlns:a16="http://schemas.microsoft.com/office/drawing/2014/main" xmlns="" id="{B043DA75-DE00-F7AC-9068-1D4477C96B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286" y="661987"/>
              <a:ext cx="2771775" cy="3819525"/>
            </a:xfrm>
            <a:prstGeom prst="rect">
              <a:avLst/>
            </a:prstGeom>
          </p:spPr>
        </p:pic>
      </p:grpSp>
      <p:pic>
        <p:nvPicPr>
          <p:cNvPr id="21" name="图片 20">
            <a:extLst>
              <a:ext uri="{FF2B5EF4-FFF2-40B4-BE49-F238E27FC236}">
                <a16:creationId xmlns:a16="http://schemas.microsoft.com/office/drawing/2014/main" xmlns="" id="{A810D7EF-33EE-160D-B9D3-B88E2AE965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4420" y="4082078"/>
            <a:ext cx="1347480" cy="793165"/>
          </a:xfrm>
          <a:prstGeom prst="rect">
            <a:avLst/>
          </a:prstGeom>
        </p:spPr>
      </p:pic>
      <p:pic>
        <p:nvPicPr>
          <p:cNvPr id="22" name="Picture 14">
            <a:extLst>
              <a:ext uri="{FF2B5EF4-FFF2-40B4-BE49-F238E27FC236}">
                <a16:creationId xmlns:a16="http://schemas.microsoft.com/office/drawing/2014/main" xmlns="" id="{612AC139-E0F7-8388-19AF-A22A6458202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404730"/>
            <a:ext cx="2027994" cy="259906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a:extLst>
              <a:ext uri="{FF2B5EF4-FFF2-40B4-BE49-F238E27FC236}">
                <a16:creationId xmlns:a16="http://schemas.microsoft.com/office/drawing/2014/main" xmlns="" id="{5A0DF1AB-4871-5658-C151-D2E0548B293B}"/>
              </a:ext>
            </a:extLst>
          </p:cNvPr>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0475" y="1543229"/>
            <a:ext cx="2880000" cy="180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a:extLst>
              <a:ext uri="{FF2B5EF4-FFF2-40B4-BE49-F238E27FC236}">
                <a16:creationId xmlns:a16="http://schemas.microsoft.com/office/drawing/2014/main" xmlns="" id="{86E291F5-927A-3937-D447-49035EAF973B}"/>
              </a:ext>
            </a:extLst>
          </p:cNvPr>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774" y="1543229"/>
            <a:ext cx="2880000" cy="1800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xmlns="" id="{61CC340D-FDFC-8FB3-560D-ED432445BE36}"/>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07904" y="3003798"/>
            <a:ext cx="5379422" cy="2131760"/>
          </a:xfrm>
          <a:prstGeom prst="rect">
            <a:avLst/>
          </a:prstGeom>
        </p:spPr>
      </p:pic>
    </p:spTree>
    <p:extLst>
      <p:ext uri="{BB962C8B-B14F-4D97-AF65-F5344CB8AC3E}">
        <p14:creationId xmlns:p14="http://schemas.microsoft.com/office/powerpoint/2010/main" val="20755578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https://timgsa.baidu.com/timg?image&amp;quality=80&amp;size=b9999_10000&amp;sec=1515312274326&amp;di=d9413243e3235493ed8a250249ba4619&amp;imgtype=0&amp;src=http%3A%2F%2Fww2.sinaimg.cn%2Fbmiddle%2Fe9b3bee7gw1exx4pgeppmj20v00m8mzj.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008611" y="7962350"/>
            <a:ext cx="3151812" cy="2696701"/>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xmlns="" id="{5680C033-DF92-5C46-737F-50CAEAFF88B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20902" y="3023271"/>
            <a:ext cx="852127" cy="772615"/>
          </a:xfrm>
          <a:prstGeom prst="ellipse">
            <a:avLst/>
          </a:prstGeom>
          <a:ln>
            <a:noFill/>
          </a:ln>
          <a:effectLst>
            <a:softEdge rad="112500"/>
          </a:effectLst>
        </p:spPr>
      </p:pic>
      <p:pic>
        <p:nvPicPr>
          <p:cNvPr id="2050" name="Picture 2">
            <a:extLst>
              <a:ext uri="{FF2B5EF4-FFF2-40B4-BE49-F238E27FC236}">
                <a16:creationId xmlns:a16="http://schemas.microsoft.com/office/drawing/2014/main" xmlns="" id="{E93498EE-65FA-7232-B911-6FF9AE4C984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6749" t="28381" r="359" b="34979"/>
          <a:stretch/>
        </p:blipFill>
        <p:spPr bwMode="auto">
          <a:xfrm>
            <a:off x="6234799" y="3172336"/>
            <a:ext cx="684461" cy="5374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文本框 5">
            <a:extLst>
              <a:ext uri="{FF2B5EF4-FFF2-40B4-BE49-F238E27FC236}">
                <a16:creationId xmlns:a16="http://schemas.microsoft.com/office/drawing/2014/main" xmlns="" id="{32828EB3-E25C-FD2B-AB28-A2A98025CB8C}"/>
              </a:ext>
            </a:extLst>
          </p:cNvPr>
          <p:cNvSpPr txBox="1"/>
          <p:nvPr/>
        </p:nvSpPr>
        <p:spPr>
          <a:xfrm>
            <a:off x="3453745" y="404811"/>
            <a:ext cx="2236510" cy="584775"/>
          </a:xfrm>
          <a:prstGeom prst="rect">
            <a:avLst/>
          </a:prstGeom>
          <a:noFill/>
        </p:spPr>
        <p:txBody>
          <a:bodyPr wrap="none" rtlCol="0">
            <a:spAutoFit/>
          </a:bodyPr>
          <a:lstStyle/>
          <a:p>
            <a:pPr algn="ct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全息与共振</a:t>
            </a:r>
          </a:p>
        </p:txBody>
      </p:sp>
      <p:pic>
        <p:nvPicPr>
          <p:cNvPr id="1026" name="Picture 2">
            <a:extLst>
              <a:ext uri="{FF2B5EF4-FFF2-40B4-BE49-F238E27FC236}">
                <a16:creationId xmlns:a16="http://schemas.microsoft.com/office/drawing/2014/main" xmlns="" id="{B45B1BC3-64CE-AD78-283C-E01AC30CFFBE}"/>
              </a:ext>
            </a:extLst>
          </p:cNvPr>
          <p:cNvPicPr preferRelativeResize="0">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469" y="1059581"/>
            <a:ext cx="1656184" cy="11308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xmlns="" id="{E18F7C9B-C207-7236-89FA-9CC8D13F2292}"/>
              </a:ext>
            </a:extLst>
          </p:cNvPr>
          <p:cNvPicPr preferRelativeResize="0">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71924" y="1059581"/>
            <a:ext cx="1656184" cy="11308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xmlns="" id="{992BE370-C825-6603-1EAC-28ED376F78BC}"/>
              </a:ext>
            </a:extLst>
          </p:cNvPr>
          <p:cNvPicPr preferRelativeResize="0">
            <a:picLocks noChangeArrowheads="1"/>
          </p:cNvPicPr>
          <p:nvPr/>
        </p:nvPicPr>
        <p:blipFill rotWithShape="1">
          <a:blip r:embed="rId7" cstate="print">
            <a:extLst>
              <a:ext uri="{28A0092B-C50C-407E-A947-70E740481C1C}">
                <a14:useLocalDpi xmlns:a14="http://schemas.microsoft.com/office/drawing/2010/main" val="0"/>
              </a:ext>
            </a:extLst>
          </a:blip>
          <a:srcRect t="8619" b="31488"/>
          <a:stretch/>
        </p:blipFill>
        <p:spPr bwMode="auto">
          <a:xfrm>
            <a:off x="5466834" y="1059581"/>
            <a:ext cx="1656184" cy="11308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图片 10">
            <a:extLst>
              <a:ext uri="{FF2B5EF4-FFF2-40B4-BE49-F238E27FC236}">
                <a16:creationId xmlns:a16="http://schemas.microsoft.com/office/drawing/2014/main" xmlns="" id="{96573DAC-5FEA-208B-C198-0859268DB709}"/>
              </a:ext>
            </a:extLst>
          </p:cNvPr>
          <p:cNvPicPr preferRelativeResize="0">
            <a:picLocks/>
          </p:cNvPicPr>
          <p:nvPr/>
        </p:nvPicPr>
        <p:blipFill rotWithShape="1">
          <a:blip r:embed="rId8" cstate="print">
            <a:extLst>
              <a:ext uri="{28A0092B-C50C-407E-A947-70E740481C1C}">
                <a14:useLocalDpi xmlns:a14="http://schemas.microsoft.com/office/drawing/2010/main" val="0"/>
              </a:ext>
            </a:extLst>
          </a:blip>
          <a:srcRect l="7475" r="9838"/>
          <a:stretch/>
        </p:blipFill>
        <p:spPr>
          <a:xfrm>
            <a:off x="7164288" y="1059581"/>
            <a:ext cx="1656184" cy="1130899"/>
          </a:xfrm>
          <a:prstGeom prst="rect">
            <a:avLst/>
          </a:prstGeom>
          <a:ln>
            <a:noFill/>
          </a:ln>
          <a:effectLst>
            <a:outerShdw blurRad="292100" dist="139700" dir="2700000" algn="tl" rotWithShape="0">
              <a:srgbClr val="333333">
                <a:alpha val="65000"/>
              </a:srgbClr>
            </a:outerShdw>
          </a:effectLst>
        </p:spPr>
      </p:pic>
      <p:sp>
        <p:nvSpPr>
          <p:cNvPr id="12" name="文本框 11">
            <a:extLst>
              <a:ext uri="{FF2B5EF4-FFF2-40B4-BE49-F238E27FC236}">
                <a16:creationId xmlns:a16="http://schemas.microsoft.com/office/drawing/2014/main" xmlns="" id="{C4F7C712-D261-0353-CDA6-2252F502BABC}"/>
              </a:ext>
            </a:extLst>
          </p:cNvPr>
          <p:cNvSpPr txBox="1"/>
          <p:nvPr/>
        </p:nvSpPr>
        <p:spPr>
          <a:xfrm>
            <a:off x="648563" y="2145504"/>
            <a:ext cx="1107996"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物理共振</a:t>
            </a:r>
          </a:p>
        </p:txBody>
      </p:sp>
      <p:sp>
        <p:nvSpPr>
          <p:cNvPr id="14" name="文本框 13">
            <a:extLst>
              <a:ext uri="{FF2B5EF4-FFF2-40B4-BE49-F238E27FC236}">
                <a16:creationId xmlns:a16="http://schemas.microsoft.com/office/drawing/2014/main" xmlns="" id="{B757F79D-D759-3567-1943-6E44BA4CBA9A}"/>
              </a:ext>
            </a:extLst>
          </p:cNvPr>
          <p:cNvSpPr txBox="1"/>
          <p:nvPr/>
        </p:nvSpPr>
        <p:spPr>
          <a:xfrm>
            <a:off x="2346018" y="2145504"/>
            <a:ext cx="1107996"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信息共振</a:t>
            </a:r>
          </a:p>
        </p:txBody>
      </p:sp>
      <p:sp>
        <p:nvSpPr>
          <p:cNvPr id="16" name="文本框 15">
            <a:extLst>
              <a:ext uri="{FF2B5EF4-FFF2-40B4-BE49-F238E27FC236}">
                <a16:creationId xmlns:a16="http://schemas.microsoft.com/office/drawing/2014/main" xmlns="" id="{17681677-1065-CFDA-4FA6-90374F63D5CB}"/>
              </a:ext>
            </a:extLst>
          </p:cNvPr>
          <p:cNvSpPr txBox="1"/>
          <p:nvPr/>
        </p:nvSpPr>
        <p:spPr>
          <a:xfrm>
            <a:off x="5740928" y="2145504"/>
            <a:ext cx="1107996"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审美共振</a:t>
            </a:r>
          </a:p>
        </p:txBody>
      </p:sp>
      <p:sp>
        <p:nvSpPr>
          <p:cNvPr id="17" name="文本框 16">
            <a:extLst>
              <a:ext uri="{FF2B5EF4-FFF2-40B4-BE49-F238E27FC236}">
                <a16:creationId xmlns:a16="http://schemas.microsoft.com/office/drawing/2014/main" xmlns="" id="{95B8F65D-04B8-C6A2-FFF2-8ED608931B2E}"/>
              </a:ext>
            </a:extLst>
          </p:cNvPr>
          <p:cNvSpPr txBox="1"/>
          <p:nvPr/>
        </p:nvSpPr>
        <p:spPr>
          <a:xfrm>
            <a:off x="7438382" y="2145504"/>
            <a:ext cx="1107996"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精神共振</a:t>
            </a:r>
          </a:p>
        </p:txBody>
      </p:sp>
      <p:grpSp>
        <p:nvGrpSpPr>
          <p:cNvPr id="37" name="组合 36">
            <a:extLst>
              <a:ext uri="{FF2B5EF4-FFF2-40B4-BE49-F238E27FC236}">
                <a16:creationId xmlns:a16="http://schemas.microsoft.com/office/drawing/2014/main" xmlns="" id="{CBBC8E2A-A645-345B-3038-A95722A73D26}"/>
              </a:ext>
            </a:extLst>
          </p:cNvPr>
          <p:cNvGrpSpPr/>
          <p:nvPr/>
        </p:nvGrpSpPr>
        <p:grpSpPr>
          <a:xfrm>
            <a:off x="650500" y="2551728"/>
            <a:ext cx="7843002" cy="461665"/>
            <a:chOff x="650500" y="2795740"/>
            <a:chExt cx="7843002" cy="461665"/>
          </a:xfrm>
        </p:grpSpPr>
        <p:cxnSp>
          <p:nvCxnSpPr>
            <p:cNvPr id="20" name="直接箭头连接符 19">
              <a:extLst>
                <a:ext uri="{FF2B5EF4-FFF2-40B4-BE49-F238E27FC236}">
                  <a16:creationId xmlns:a16="http://schemas.microsoft.com/office/drawing/2014/main" xmlns="" id="{E1518456-6806-1AE3-56E7-CF5778195509}"/>
                </a:ext>
              </a:extLst>
            </p:cNvPr>
            <p:cNvCxnSpPr>
              <a:cxnSpLocks/>
            </p:cNvCxnSpPr>
            <p:nvPr/>
          </p:nvCxnSpPr>
          <p:spPr>
            <a:xfrm>
              <a:off x="2130259" y="3026572"/>
              <a:ext cx="4868629"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30" name="文本框 29">
              <a:extLst>
                <a:ext uri="{FF2B5EF4-FFF2-40B4-BE49-F238E27FC236}">
                  <a16:creationId xmlns:a16="http://schemas.microsoft.com/office/drawing/2014/main" xmlns="" id="{6A8A82EE-400B-5A0C-613D-9734023274DB}"/>
                </a:ext>
              </a:extLst>
            </p:cNvPr>
            <p:cNvSpPr txBox="1"/>
            <p:nvPr/>
          </p:nvSpPr>
          <p:spPr>
            <a:xfrm>
              <a:off x="650500" y="2795740"/>
              <a:ext cx="1415773" cy="46166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：殊相</a:t>
              </a:r>
            </a:p>
          </p:txBody>
        </p:sp>
        <p:sp>
          <p:nvSpPr>
            <p:cNvPr id="31" name="文本框 30">
              <a:extLst>
                <a:ext uri="{FF2B5EF4-FFF2-40B4-BE49-F238E27FC236}">
                  <a16:creationId xmlns:a16="http://schemas.microsoft.com/office/drawing/2014/main" xmlns="" id="{8DBCB3CB-BE71-684E-2012-35CDA295A1F1}"/>
                </a:ext>
              </a:extLst>
            </p:cNvPr>
            <p:cNvSpPr txBox="1"/>
            <p:nvPr/>
          </p:nvSpPr>
          <p:spPr>
            <a:xfrm>
              <a:off x="7077729" y="2795740"/>
              <a:ext cx="1415773" cy="46166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虚</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：共相</a:t>
              </a:r>
            </a:p>
          </p:txBody>
        </p:sp>
      </p:grpSp>
      <p:pic>
        <p:nvPicPr>
          <p:cNvPr id="34" name="图片 33">
            <a:extLst>
              <a:ext uri="{FF2B5EF4-FFF2-40B4-BE49-F238E27FC236}">
                <a16:creationId xmlns:a16="http://schemas.microsoft.com/office/drawing/2014/main" xmlns="" id="{14200D2F-80F7-2B48-0254-F16E1F8CBD9D}"/>
              </a:ext>
            </a:extLst>
          </p:cNvPr>
          <p:cNvPicPr preferRelativeResize="0">
            <a:picLocks/>
          </p:cNvPicPr>
          <p:nvPr/>
        </p:nvPicPr>
        <p:blipFill>
          <a:blip r:embed="rId9" cstate="print">
            <a:extLst>
              <a:ext uri="{28A0092B-C50C-407E-A947-70E740481C1C}">
                <a14:useLocalDpi xmlns:a14="http://schemas.microsoft.com/office/drawing/2010/main" val="0"/>
              </a:ext>
            </a:extLst>
          </a:blip>
          <a:stretch>
            <a:fillRect/>
          </a:stretch>
        </p:blipFill>
        <p:spPr>
          <a:xfrm>
            <a:off x="3769379" y="1059581"/>
            <a:ext cx="1656184" cy="1130899"/>
          </a:xfrm>
          <a:prstGeom prst="rect">
            <a:avLst/>
          </a:prstGeom>
          <a:ln>
            <a:noFill/>
          </a:ln>
          <a:effectLst>
            <a:outerShdw blurRad="292100" dist="139700" dir="2700000" algn="tl" rotWithShape="0">
              <a:srgbClr val="333333">
                <a:alpha val="65000"/>
              </a:srgbClr>
            </a:outerShdw>
          </a:effectLst>
        </p:spPr>
      </p:pic>
      <p:sp>
        <p:nvSpPr>
          <p:cNvPr id="35" name="文本框 34">
            <a:extLst>
              <a:ext uri="{FF2B5EF4-FFF2-40B4-BE49-F238E27FC236}">
                <a16:creationId xmlns:a16="http://schemas.microsoft.com/office/drawing/2014/main" xmlns="" id="{53D0BD8E-95DB-0501-FC09-F75504A4C42E}"/>
              </a:ext>
            </a:extLst>
          </p:cNvPr>
          <p:cNvSpPr txBox="1"/>
          <p:nvPr/>
        </p:nvSpPr>
        <p:spPr>
          <a:xfrm>
            <a:off x="4043473" y="2145504"/>
            <a:ext cx="1107996"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模式共振</a:t>
            </a:r>
          </a:p>
        </p:txBody>
      </p:sp>
      <p:grpSp>
        <p:nvGrpSpPr>
          <p:cNvPr id="39" name="组合 38">
            <a:extLst>
              <a:ext uri="{FF2B5EF4-FFF2-40B4-BE49-F238E27FC236}">
                <a16:creationId xmlns:a16="http://schemas.microsoft.com/office/drawing/2014/main" xmlns="" id="{A69C42EC-E519-F8FD-AD7C-1066CF4BA32B}"/>
              </a:ext>
            </a:extLst>
          </p:cNvPr>
          <p:cNvGrpSpPr/>
          <p:nvPr/>
        </p:nvGrpSpPr>
        <p:grpSpPr>
          <a:xfrm>
            <a:off x="374469" y="3205760"/>
            <a:ext cx="5561416" cy="1743607"/>
            <a:chOff x="186186" y="3276402"/>
            <a:chExt cx="5561416" cy="1743607"/>
          </a:xfrm>
        </p:grpSpPr>
        <p:sp>
          <p:nvSpPr>
            <p:cNvPr id="38" name="矩形 37">
              <a:extLst>
                <a:ext uri="{FF2B5EF4-FFF2-40B4-BE49-F238E27FC236}">
                  <a16:creationId xmlns:a16="http://schemas.microsoft.com/office/drawing/2014/main" xmlns="" id="{ABF3EAA1-2798-4842-8386-C00A02DA022E}"/>
                </a:ext>
              </a:extLst>
            </p:cNvPr>
            <p:cNvSpPr/>
            <p:nvPr/>
          </p:nvSpPr>
          <p:spPr>
            <a:xfrm>
              <a:off x="186186" y="3276402"/>
              <a:ext cx="5561416" cy="1743607"/>
            </a:xfrm>
            <a:prstGeom prst="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pic>
          <p:nvPicPr>
            <p:cNvPr id="1032" name="Picture 8">
              <a:extLst>
                <a:ext uri="{FF2B5EF4-FFF2-40B4-BE49-F238E27FC236}">
                  <a16:creationId xmlns:a16="http://schemas.microsoft.com/office/drawing/2014/main" xmlns="" id="{03F9047E-2F72-BB1E-E353-9571EC686B94}"/>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artisticLightScreen/>
                      </a14:imgEffect>
                    </a14:imgLayer>
                  </a14:imgProps>
                </a:ext>
                <a:ext uri="{28A0092B-C50C-407E-A947-70E740481C1C}">
                  <a14:useLocalDpi xmlns:a14="http://schemas.microsoft.com/office/drawing/2010/main" val="0"/>
                </a:ext>
              </a:extLst>
            </a:blip>
            <a:srcRect/>
            <a:stretch>
              <a:fillRect/>
            </a:stretch>
          </p:blipFill>
          <p:spPr bwMode="auto">
            <a:xfrm>
              <a:off x="323528" y="3377460"/>
              <a:ext cx="1201792" cy="15414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6" name="文本框 35">
              <a:extLst>
                <a:ext uri="{FF2B5EF4-FFF2-40B4-BE49-F238E27FC236}">
                  <a16:creationId xmlns:a16="http://schemas.microsoft.com/office/drawing/2014/main" xmlns="" id="{413E31B3-3981-003F-7C99-01B31378B326}"/>
                </a:ext>
              </a:extLst>
            </p:cNvPr>
            <p:cNvSpPr txBox="1"/>
            <p:nvPr/>
          </p:nvSpPr>
          <p:spPr>
            <a:xfrm>
              <a:off x="1607730" y="3332597"/>
              <a:ext cx="4092642" cy="1631216"/>
            </a:xfrm>
            <a:prstGeom prst="rect">
              <a:avLst/>
            </a:prstGeom>
            <a:noFill/>
          </p:spPr>
          <p:txBody>
            <a:bodyPr wrap="square" rtlCol="0">
              <a:spAutoFit/>
            </a:bodyPr>
            <a:lstStyle/>
            <a:p>
              <a:pPr algn="just"/>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柏拉图</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：理念型相（共相）是独立于纷繁复杂的可感事物存在的，是永恒而完美的。而诸多的可感事物</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殊相</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只不过是这个永恒而完美的理念的复制品或“影子”。</a:t>
              </a:r>
            </a:p>
            <a:p>
              <a:pPr algn="just"/>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亚里士多德</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：共相就是一类个别事物共有的性质，并且就在个别事物</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殊相</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之中。</a:t>
              </a:r>
            </a:p>
          </p:txBody>
        </p:sp>
      </p:grpSp>
      <p:sp>
        <p:nvSpPr>
          <p:cNvPr id="40" name="文本框 39">
            <a:extLst>
              <a:ext uri="{FF2B5EF4-FFF2-40B4-BE49-F238E27FC236}">
                <a16:creationId xmlns:a16="http://schemas.microsoft.com/office/drawing/2014/main" xmlns="" id="{3CD3AF03-9B93-0EEF-4709-9D4924F4E11A}"/>
              </a:ext>
            </a:extLst>
          </p:cNvPr>
          <p:cNvSpPr txBox="1"/>
          <p:nvPr/>
        </p:nvSpPr>
        <p:spPr>
          <a:xfrm>
            <a:off x="6040050" y="3749038"/>
            <a:ext cx="3031599" cy="1200329"/>
          </a:xfrm>
          <a:prstGeom prst="rect">
            <a:avLst/>
          </a:prstGeom>
          <a:noFill/>
        </p:spPr>
        <p:txBody>
          <a:bodyPr wrap="none" rtlCol="0">
            <a:spAutoFit/>
          </a:bodyPr>
          <a:lstStyle/>
          <a:p>
            <a:r>
              <a:rPr lang="zh-CN" altLang="en-US" dirty="0">
                <a:latin typeface="方正粗宋简体" panose="03000509000000000000" pitchFamily="65" charset="-122"/>
                <a:ea typeface="方正粗宋简体" panose="03000509000000000000" pitchFamily="65" charset="-122"/>
              </a:rPr>
              <a:t>全息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共相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殊相</a:t>
            </a:r>
            <a:r>
              <a:rPr lang="en-US" altLang="zh-CN" dirty="0">
                <a:latin typeface="方正粗宋简体" panose="03000509000000000000" pitchFamily="65" charset="-122"/>
                <a:ea typeface="方正粗宋简体" panose="03000509000000000000" pitchFamily="65" charset="-122"/>
              </a:rPr>
              <a:t>)</a:t>
            </a:r>
            <a:r>
              <a:rPr lang="zh-CN" altLang="en-US" dirty="0">
                <a:latin typeface="方正粗宋简体" panose="03000509000000000000" pitchFamily="65" charset="-122"/>
                <a:ea typeface="方正粗宋简体" panose="03000509000000000000" pitchFamily="65" charset="-122"/>
              </a:rPr>
              <a:t>，虚幻</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全息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结构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序</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共振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序的相互识别</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共振 </a:t>
            </a:r>
            <a:r>
              <a:rPr lang="en-US" altLang="zh-CN" dirty="0">
                <a:latin typeface="方正粗宋简体" panose="03000509000000000000" pitchFamily="65" charset="-122"/>
                <a:ea typeface="方正粗宋简体" panose="03000509000000000000" pitchFamily="65" charset="-122"/>
              </a:rPr>
              <a:t>= </a:t>
            </a:r>
            <a:r>
              <a:rPr lang="zh-CN" altLang="en-US" dirty="0">
                <a:latin typeface="方正粗宋简体" panose="03000509000000000000" pitchFamily="65" charset="-122"/>
                <a:ea typeface="方正粗宋简体" panose="03000509000000000000" pitchFamily="65" charset="-122"/>
              </a:rPr>
              <a:t>全息的相互作用</a:t>
            </a:r>
            <a:endParaRPr lang="en-US" altLang="zh-CN" dirty="0">
              <a:latin typeface="方正粗宋简体" panose="03000509000000000000" pitchFamily="65" charset="-122"/>
              <a:ea typeface="方正粗宋简体" panose="03000509000000000000" pitchFamily="65" charset="-122"/>
            </a:endParaRPr>
          </a:p>
        </p:txBody>
      </p:sp>
    </p:spTree>
    <p:extLst>
      <p:ext uri="{BB962C8B-B14F-4D97-AF65-F5344CB8AC3E}">
        <p14:creationId xmlns:p14="http://schemas.microsoft.com/office/powerpoint/2010/main" val="1310616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483518"/>
            <a:ext cx="5211683" cy="523220"/>
          </a:xfrm>
          <a:prstGeom prst="rect">
            <a:avLst/>
          </a:prstGeom>
          <a:noFill/>
        </p:spPr>
        <p:txBody>
          <a:bodyPr wrap="none" rtlCol="0">
            <a:spAutoFit/>
          </a:bodyPr>
          <a:lstStyle/>
          <a:p>
            <a:r>
              <a:rPr lang="zh-CN" altLang="en-US" sz="28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系统结构动力学：</a:t>
            </a:r>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系统共振原理</a:t>
            </a:r>
          </a:p>
        </p:txBody>
      </p:sp>
      <p:sp>
        <p:nvSpPr>
          <p:cNvPr id="32771" name="Rectangle 3"/>
          <p:cNvSpPr>
            <a:spLocks noChangeArrowheads="1"/>
          </p:cNvSpPr>
          <p:nvPr/>
        </p:nvSpPr>
        <p:spPr bwMode="auto">
          <a:xfrm>
            <a:off x="0" y="553165"/>
            <a:ext cx="68159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Times New Roman" pitchFamily="18" charset="0"/>
                <a:ea typeface="幼圆" panose="02010509060101010101" pitchFamily="49" charset="-122"/>
                <a:cs typeface="Times New Roman" pitchFamily="18" charset="0"/>
              </a:rPr>
              <a:t>       </a:t>
            </a:r>
            <a:endParaRPr kumimoji="0" lang="en-US" altLang="zh-CN" sz="1800" b="0" i="0" u="none" strike="noStrike" cap="none" normalizeH="0" baseline="0" dirty="0">
              <a:ln>
                <a:noFill/>
              </a:ln>
              <a:solidFill>
                <a:schemeClr val="tx1"/>
              </a:solidFill>
              <a:effectLst/>
              <a:latin typeface="方正超粗黑简体" panose="03000509000000000000" pitchFamily="65" charset="-122"/>
              <a:ea typeface="幼圆" panose="02010509060101010101" pitchFamily="49" charset="-122"/>
            </a:endParaRPr>
          </a:p>
        </p:txBody>
      </p:sp>
      <p:sp>
        <p:nvSpPr>
          <p:cNvPr id="8" name="矩形 7"/>
          <p:cNvSpPr/>
          <p:nvPr/>
        </p:nvSpPr>
        <p:spPr>
          <a:xfrm>
            <a:off x="8028384" y="0"/>
            <a:ext cx="1115616" cy="5143500"/>
          </a:xfrm>
          <a:prstGeom prst="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系统结构动力学</a:t>
            </a:r>
          </a:p>
        </p:txBody>
      </p:sp>
      <p:sp>
        <p:nvSpPr>
          <p:cNvPr id="13" name="三十二角星 12"/>
          <p:cNvSpPr/>
          <p:nvPr/>
        </p:nvSpPr>
        <p:spPr>
          <a:xfrm>
            <a:off x="6045477" y="214180"/>
            <a:ext cx="1773093" cy="1170411"/>
          </a:xfrm>
          <a:prstGeom prst="star32">
            <a:avLst>
              <a:gd name="adj" fmla="val 45663"/>
            </a:avLst>
          </a:prstGeom>
        </p:spPr>
        <p:style>
          <a:lnRef idx="0">
            <a:schemeClr val="accent5"/>
          </a:lnRef>
          <a:fillRef idx="3">
            <a:schemeClr val="accent5"/>
          </a:fillRef>
          <a:effectRef idx="3">
            <a:schemeClr val="accent5"/>
          </a:effectRef>
          <a:fontRef idx="minor">
            <a:schemeClr val="lt1"/>
          </a:fontRef>
        </p:style>
        <p:txBody>
          <a:bodyPr wrap="none" lIns="0" tIns="0" rIns="0" bIns="0" rtlCol="0" anchor="ctr"/>
          <a:lstStyle/>
          <a:p>
            <a:pPr algn="ctr"/>
            <a:r>
              <a:rPr lang="zh-CN" altLang="en-US" sz="3200" dirty="0">
                <a:solidFill>
                  <a:srgbClr val="FF0000"/>
                </a:solidFill>
                <a:latin typeface="方正超粗黑简体" panose="03000509000000000000" pitchFamily="65" charset="-122"/>
                <a:ea typeface="方正超粗黑简体" panose="03000509000000000000" pitchFamily="65" charset="-122"/>
              </a:rPr>
              <a:t>同构性</a:t>
            </a:r>
          </a:p>
        </p:txBody>
      </p:sp>
      <p:pic>
        <p:nvPicPr>
          <p:cNvPr id="15" name="Picture 2" descr="https://timgsa.baidu.com/timg?image&amp;quality=80&amp;size=b9999_10000&amp;sec=1515312274326&amp;di=d9413243e3235493ed8a250249ba4619&amp;imgtype=0&amp;src=http%3A%2F%2Fww2.sinaimg.cn%2Fbmiddle%2Fe9b3bee7gw1exx4pgeppmj20v00m8mzj.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3008611" y="7962350"/>
            <a:ext cx="3151812" cy="2696701"/>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组合 24"/>
          <p:cNvGrpSpPr/>
          <p:nvPr/>
        </p:nvGrpSpPr>
        <p:grpSpPr>
          <a:xfrm>
            <a:off x="3635896" y="1680156"/>
            <a:ext cx="4392488" cy="2857500"/>
            <a:chOff x="3203848" y="2297381"/>
            <a:chExt cx="4392488" cy="2857500"/>
          </a:xfrm>
        </p:grpSpPr>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03848" y="2297381"/>
              <a:ext cx="4392488" cy="28575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图片 9"/>
            <p:cNvPicPr>
              <a:picLocks noChangeAspect="1"/>
            </p:cNvPicPr>
            <p:nvPr/>
          </p:nvPicPr>
          <p:blipFill>
            <a:blip r:embed="rId4" cstate="screen">
              <a:clrChange>
                <a:clrFrom>
                  <a:srgbClr val="F6F6F6"/>
                </a:clrFrom>
                <a:clrTo>
                  <a:srgbClr val="F6F6F6">
                    <a:alpha val="0"/>
                  </a:srgbClr>
                </a:clrTo>
              </a:clrChange>
              <a:extLst>
                <a:ext uri="{28A0092B-C50C-407E-A947-70E740481C1C}">
                  <a14:useLocalDpi xmlns:a14="http://schemas.microsoft.com/office/drawing/2010/main"/>
                </a:ext>
              </a:extLst>
            </a:blip>
            <a:stretch>
              <a:fillRect/>
            </a:stretch>
          </p:blipFill>
          <p:spPr>
            <a:xfrm flipH="1">
              <a:off x="3551668" y="2947384"/>
              <a:ext cx="554019" cy="435459"/>
            </a:xfrm>
            <a:prstGeom prst="rect">
              <a:avLst/>
            </a:prstGeom>
          </p:spPr>
        </p:pic>
        <p:pic>
          <p:nvPicPr>
            <p:cNvPr id="22" name="图片 21"/>
            <p:cNvPicPr>
              <a:picLocks noChangeAspect="1"/>
            </p:cNvPicPr>
            <p:nvPr/>
          </p:nvPicPr>
          <p:blipFill>
            <a:blip r:embed="rId5" cstate="screen">
              <a:clrChange>
                <a:clrFrom>
                  <a:srgbClr val="F6F6F6"/>
                </a:clrFrom>
                <a:clrTo>
                  <a:srgbClr val="F6F6F6">
                    <a:alpha val="0"/>
                  </a:srgbClr>
                </a:clrTo>
              </a:clrChange>
              <a:duotone>
                <a:schemeClr val="accent6">
                  <a:shade val="45000"/>
                  <a:satMod val="135000"/>
                </a:schemeClr>
                <a:prstClr val="white"/>
              </a:duotone>
              <a:extLst>
                <a:ext uri="{28A0092B-C50C-407E-A947-70E740481C1C}">
                  <a14:useLocalDpi xmlns:a14="http://schemas.microsoft.com/office/drawing/2010/main"/>
                </a:ext>
              </a:extLst>
            </a:blip>
            <a:stretch>
              <a:fillRect/>
            </a:stretch>
          </p:blipFill>
          <p:spPr>
            <a:xfrm flipH="1">
              <a:off x="3983717" y="2832572"/>
              <a:ext cx="365758" cy="287486"/>
            </a:xfrm>
            <a:prstGeom prst="rect">
              <a:avLst/>
            </a:prstGeom>
          </p:spPr>
        </p:pic>
        <p:pic>
          <p:nvPicPr>
            <p:cNvPr id="23" name="图片 22"/>
            <p:cNvPicPr>
              <a:picLocks noChangeAspect="1"/>
            </p:cNvPicPr>
            <p:nvPr/>
          </p:nvPicPr>
          <p:blipFill>
            <a:blip r:embed="rId6" cstate="screen">
              <a:clrChange>
                <a:clrFrom>
                  <a:srgbClr val="F6F6F6"/>
                </a:clrFrom>
                <a:clrTo>
                  <a:srgbClr val="F6F6F6">
                    <a:alpha val="0"/>
                  </a:srgbClr>
                </a:clrTo>
              </a:clrChange>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flipH="1">
              <a:off x="4330018" y="2947384"/>
              <a:ext cx="402566" cy="316417"/>
            </a:xfrm>
            <a:prstGeom prst="rect">
              <a:avLst/>
            </a:prstGeom>
          </p:spPr>
        </p:pic>
        <p:pic>
          <p:nvPicPr>
            <p:cNvPr id="24" name="图片 23"/>
            <p:cNvPicPr>
              <a:picLocks noChangeAspect="1"/>
            </p:cNvPicPr>
            <p:nvPr/>
          </p:nvPicPr>
          <p:blipFill>
            <a:blip r:embed="rId7" cstate="screen">
              <a:clrChange>
                <a:clrFrom>
                  <a:srgbClr val="F6F6F6"/>
                </a:clrFrom>
                <a:clrTo>
                  <a:srgbClr val="F6F6F6">
                    <a:alpha val="0"/>
                  </a:srgbClr>
                </a:clrTo>
              </a:clrChange>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flipH="1">
              <a:off x="4676319" y="2947384"/>
              <a:ext cx="219686" cy="172673"/>
            </a:xfrm>
            <a:prstGeom prst="rect">
              <a:avLst/>
            </a:prstGeom>
          </p:spPr>
        </p:pic>
        <p:sp>
          <p:nvSpPr>
            <p:cNvPr id="18" name="文本框 17"/>
            <p:cNvSpPr txBox="1"/>
            <p:nvPr/>
          </p:nvSpPr>
          <p:spPr>
            <a:xfrm>
              <a:off x="3436273" y="3438021"/>
              <a:ext cx="1378904" cy="369332"/>
            </a:xfrm>
            <a:prstGeom prst="rect">
              <a:avLst/>
            </a:prstGeom>
            <a:noFill/>
          </p:spPr>
          <p:txBody>
            <a:bodyPr wrap="none" rtlCol="0">
              <a:spAutoFit/>
            </a:bodyPr>
            <a:lstStyle/>
            <a:p>
              <a:r>
                <a:rPr lang="zh-CN" altLang="en-US" b="1" spc="50" dirty="0">
                  <a:ln w="9525" cmpd="sng">
                    <a:solidFill>
                      <a:sysClr val="windowText" lastClr="000000"/>
                    </a:solidFill>
                    <a:prstDash val="solid"/>
                  </a:ln>
                  <a:solidFill>
                    <a:srgbClr val="70AD47">
                      <a:tint val="1000"/>
                    </a:srgbClr>
                  </a:solidFill>
                  <a:effectLst>
                    <a:glow rad="38100">
                      <a:schemeClr val="accent1">
                        <a:alpha val="40000"/>
                      </a:schemeClr>
                    </a:glow>
                  </a:effectLst>
                  <a:latin typeface="幼圆" panose="02010509060101010101" pitchFamily="49" charset="-122"/>
                  <a:ea typeface="幼圆" panose="02010509060101010101" pitchFamily="49" charset="-122"/>
                </a:rPr>
                <a:t>调频大烟袋</a:t>
              </a:r>
            </a:p>
          </p:txBody>
        </p:sp>
      </p:grpSp>
      <p:sp>
        <p:nvSpPr>
          <p:cNvPr id="26" name="文本框 25"/>
          <p:cNvSpPr txBox="1"/>
          <p:nvPr/>
        </p:nvSpPr>
        <p:spPr>
          <a:xfrm>
            <a:off x="3713226" y="1275469"/>
            <a:ext cx="4493538" cy="830997"/>
          </a:xfrm>
          <a:prstGeom prst="rect">
            <a:avLst/>
          </a:prstGeom>
          <a:noFill/>
        </p:spPr>
        <p:txBody>
          <a:bodyPr wrap="none" rtlCol="0">
            <a:spAutoFit/>
          </a:bodyPr>
          <a:lstStyle/>
          <a:p>
            <a:r>
              <a:rPr lang="zh-CN" altLang="en-US" sz="2400" dirty="0">
                <a:latin typeface="幼圆" panose="02010509060101010101" pitchFamily="49" charset="-122"/>
                <a:ea typeface="幼圆" panose="02010509060101010101" pitchFamily="49" charset="-122"/>
              </a:rPr>
              <a:t>因为他是</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变频</a:t>
            </a:r>
            <a:r>
              <a:rPr lang="zh-CN" altLang="en-US" sz="2400" dirty="0">
                <a:latin typeface="幼圆" panose="02010509060101010101" pitchFamily="49" charset="-122"/>
                <a:ea typeface="幼圆" panose="02010509060101010101" pitchFamily="49" charset="-122"/>
              </a:rPr>
              <a:t>的、</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调频</a:t>
            </a:r>
            <a:r>
              <a:rPr lang="zh-CN" altLang="en-US" sz="2400" dirty="0">
                <a:latin typeface="幼圆" panose="02010509060101010101" pitchFamily="49" charset="-122"/>
                <a:ea typeface="幼圆" panose="02010509060101010101" pitchFamily="49" charset="-122"/>
              </a:rPr>
              <a:t>的！</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根据你的频率调整自己的频率。</a:t>
            </a:r>
          </a:p>
        </p:txBody>
      </p:sp>
      <p:pic>
        <p:nvPicPr>
          <p:cNvPr id="27" name="图片 2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964155">
            <a:off x="901387" y="2103717"/>
            <a:ext cx="2694162" cy="19344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8" name="文本框 27"/>
          <p:cNvSpPr txBox="1"/>
          <p:nvPr/>
        </p:nvSpPr>
        <p:spPr>
          <a:xfrm>
            <a:off x="7051874" y="2050642"/>
            <a:ext cx="1589848" cy="1687890"/>
          </a:xfrm>
          <a:prstGeom prst="wedgeEllipseCallout">
            <a:avLst>
              <a:gd name="adj1" fmla="val -60514"/>
              <a:gd name="adj2" fmla="val -25943"/>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zh-CN" altLang="en-US" dirty="0">
                <a:latin typeface="幼圆" panose="02010509060101010101" pitchFamily="49" charset="-122"/>
                <a:ea typeface="幼圆" panose="02010509060101010101" pitchFamily="49" charset="-122"/>
              </a:rPr>
              <a:t>小哥哥啊，我掐指一算，你命里缺稀帅。</a:t>
            </a:r>
          </a:p>
        </p:txBody>
      </p:sp>
      <p:sp>
        <p:nvSpPr>
          <p:cNvPr id="4" name="文本框 3"/>
          <p:cNvSpPr txBox="1"/>
          <p:nvPr/>
        </p:nvSpPr>
        <p:spPr>
          <a:xfrm>
            <a:off x="779893" y="1203598"/>
            <a:ext cx="2954655" cy="830997"/>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高人为什么高？</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情商高是怎么回事？</a:t>
            </a:r>
          </a:p>
        </p:txBody>
      </p:sp>
      <p:pic>
        <p:nvPicPr>
          <p:cNvPr id="9" name="图片 8" descr="女阿色.png">
            <a:extLst>
              <a:ext uri="{FF2B5EF4-FFF2-40B4-BE49-F238E27FC236}">
                <a16:creationId xmlns:a16="http://schemas.microsoft.com/office/drawing/2014/main" xmlns="" id="{43701F86-488E-08D7-00BA-8CD771D7B6A2}"/>
              </a:ext>
            </a:extLst>
          </p:cNvPr>
          <p:cNvPicPr>
            <a:picLocks noChangeAspect="1"/>
          </p:cNvPicPr>
          <p:nvPr/>
        </p:nvPicPr>
        <p:blipFill>
          <a:blip r:embed="rId9" cstate="screen"/>
          <a:stretch>
            <a:fillRect/>
          </a:stretch>
        </p:blipFill>
        <p:spPr>
          <a:xfrm>
            <a:off x="283965" y="4058678"/>
            <a:ext cx="1059582" cy="1059582"/>
          </a:xfrm>
          <a:prstGeom prst="rect">
            <a:avLst/>
          </a:prstGeom>
        </p:spPr>
      </p:pic>
      <p:sp>
        <p:nvSpPr>
          <p:cNvPr id="11" name="圆角矩形标注 10">
            <a:extLst>
              <a:ext uri="{FF2B5EF4-FFF2-40B4-BE49-F238E27FC236}">
                <a16:creationId xmlns:a16="http://schemas.microsoft.com/office/drawing/2014/main" xmlns="" id="{0F443C07-4FBC-D01D-1A85-CADD4CDCD943}"/>
              </a:ext>
            </a:extLst>
          </p:cNvPr>
          <p:cNvSpPr/>
          <p:nvPr/>
        </p:nvSpPr>
        <p:spPr>
          <a:xfrm>
            <a:off x="1746944" y="4275028"/>
            <a:ext cx="6137424" cy="783193"/>
          </a:xfrm>
          <a:prstGeom prst="wedgeRoundRectCallout">
            <a:avLst>
              <a:gd name="adj1" fmla="val -56125"/>
              <a:gd name="adj2" fmla="val -34480"/>
              <a:gd name="adj3" fmla="val 16667"/>
            </a:avLst>
          </a:prstGeom>
          <a:solidFill>
            <a:srgbClr val="FF99CC"/>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algn="just" defTabSz="914400"/>
            <a:r>
              <a:rPr lang="zh-CN" altLang="en-US" sz="2000" b="1"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提醒各位小姐姐：如果那个人让你心动了，那他可能真是你的灵魂伴侣，也可能是渣男哦！</a:t>
            </a:r>
          </a:p>
        </p:txBody>
      </p:sp>
    </p:spTree>
    <p:extLst>
      <p:ext uri="{BB962C8B-B14F-4D97-AF65-F5344CB8AC3E}">
        <p14:creationId xmlns:p14="http://schemas.microsoft.com/office/powerpoint/2010/main" val="39587353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11561" y="1243751"/>
            <a:ext cx="4975114" cy="1631216"/>
          </a:xfrm>
          <a:prstGeom prst="rect">
            <a:avLst/>
          </a:prstGeom>
          <a:ln/>
        </p:spPr>
        <p:style>
          <a:lnRef idx="3">
            <a:schemeClr val="lt1"/>
          </a:lnRef>
          <a:fillRef idx="1">
            <a:schemeClr val="dk1"/>
          </a:fillRef>
          <a:effectRef idx="1">
            <a:schemeClr val="dk1"/>
          </a:effectRef>
          <a:fontRef idx="minor">
            <a:schemeClr val="lt1"/>
          </a:fontRef>
        </p:style>
        <p:txBody>
          <a:bodyPr wrap="square" rtlCol="0">
            <a:spAutoFit/>
          </a:bodyPr>
          <a:lstStyle/>
          <a:p>
            <a:r>
              <a:rPr lang="zh-CN" altLang="en-US" sz="28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传统哲学</a:t>
            </a:r>
            <a:r>
              <a:rPr lang="zh-CN" altLang="en-US" sz="24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中，由于</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主体</a:t>
            </a:r>
            <a:r>
              <a:rPr lang="en-US" altLang="zh-CN"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客体</a:t>
            </a:r>
            <a:r>
              <a:rPr lang="zh-CN" altLang="en-US" sz="24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的对立，带来</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a:t>
            </a:r>
            <a:r>
              <a:rPr lang="en-US" altLang="zh-CN"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客观</a:t>
            </a:r>
            <a:r>
              <a:rPr lang="zh-CN" altLang="en-US" sz="24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的对立。系统观的代入，强化了</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物质第一性</a:t>
            </a:r>
            <a:r>
              <a:rPr lang="zh-CN" altLang="en-US" sz="24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，但主客体的存在仍然感觉很别扭。</a:t>
            </a:r>
          </a:p>
        </p:txBody>
      </p:sp>
      <p:sp>
        <p:nvSpPr>
          <p:cNvPr id="3" name="文本框 2"/>
          <p:cNvSpPr txBox="1"/>
          <p:nvPr/>
        </p:nvSpPr>
        <p:spPr>
          <a:xfrm>
            <a:off x="5724128" y="396581"/>
            <a:ext cx="2492990" cy="646331"/>
          </a:xfrm>
          <a:prstGeom prst="rect">
            <a:avLst/>
          </a:prstGeom>
          <a:noFill/>
        </p:spPr>
        <p:txBody>
          <a:bodyPr wrap="none" rtlCol="0">
            <a:spAutoFit/>
          </a:bodyPr>
          <a:lstStyle/>
          <a:p>
            <a:r>
              <a:rPr lang="zh-CN" altLang="en-US" sz="36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pic>
        <p:nvPicPr>
          <p:cNvPr id="42" name="图片 4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9513" y="3352709"/>
            <a:ext cx="1350031" cy="1765840"/>
          </a:xfrm>
          <a:prstGeom prst="rect">
            <a:avLst/>
          </a:prstGeom>
        </p:spPr>
      </p:pic>
      <p:sp>
        <p:nvSpPr>
          <p:cNvPr id="4" name="三十二角星 3"/>
          <p:cNvSpPr/>
          <p:nvPr/>
        </p:nvSpPr>
        <p:spPr>
          <a:xfrm>
            <a:off x="5796136" y="1066821"/>
            <a:ext cx="3024336" cy="1720954"/>
          </a:xfrm>
          <a:prstGeom prst="star32">
            <a:avLst>
              <a:gd name="adj" fmla="val 47008"/>
            </a:avLst>
          </a:prstGeom>
        </p:spPr>
        <p:style>
          <a:lnRef idx="0">
            <a:schemeClr val="accent1"/>
          </a:lnRef>
          <a:fillRef idx="3">
            <a:schemeClr val="accent1"/>
          </a:fillRef>
          <a:effectRef idx="3">
            <a:schemeClr val="accent1"/>
          </a:effectRef>
          <a:fontRef idx="minor">
            <a:schemeClr val="lt1"/>
          </a:fontRef>
        </p:style>
        <p:txBody>
          <a:bodyPr wrap="none" lIns="0" tIns="0" rIns="0" bIns="0" rtlCol="0" anchor="ct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唯物主义？</a:t>
            </a: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r>
            <a:b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b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唯心主义？</a:t>
            </a:r>
          </a:p>
        </p:txBody>
      </p:sp>
      <p:sp>
        <p:nvSpPr>
          <p:cNvPr id="5" name="文本框 4"/>
          <p:cNvSpPr txBox="1"/>
          <p:nvPr/>
        </p:nvSpPr>
        <p:spPr>
          <a:xfrm>
            <a:off x="1835697" y="3075806"/>
            <a:ext cx="3750978" cy="2000548"/>
          </a:xfrm>
          <a:prstGeom prst="wedgeRectCallout">
            <a:avLst>
              <a:gd name="adj1" fmla="val -56387"/>
              <a:gd name="adj2" fmla="val -16526"/>
            </a:avLst>
          </a:prstGeom>
          <a:noFill/>
          <a:ln w="3175">
            <a:solidFill>
              <a:schemeClr val="tx1"/>
            </a:solidFill>
          </a:ln>
        </p:spPr>
        <p:txBody>
          <a:bodyPr wrap="square" rtlCol="0">
            <a:spAutoFit/>
          </a:bodyPr>
          <a:lstStyle/>
          <a:p>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，摒弃传统哲学主客对立的思维，主体和客体都是系统，系统间存在联系、感应、共振，而所有的联系、感应、共振都是物理的、实在的、客观的、唯物的。</a:t>
            </a:r>
          </a:p>
        </p:txBody>
      </p:sp>
      <p:sp>
        <p:nvSpPr>
          <p:cNvPr id="11" name="TextBox 1"/>
          <p:cNvSpPr txBox="1"/>
          <p:nvPr/>
        </p:nvSpPr>
        <p:spPr>
          <a:xfrm>
            <a:off x="372780" y="399026"/>
            <a:ext cx="3416321"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pic>
        <p:nvPicPr>
          <p:cNvPr id="8" name="图片 7"/>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t="-9552" r="-14"/>
          <a:stretch/>
        </p:blipFill>
        <p:spPr>
          <a:xfrm>
            <a:off x="8244409" y="901789"/>
            <a:ext cx="936104" cy="1025509"/>
          </a:xfrm>
          <a:prstGeom prst="rect">
            <a:avLst/>
          </a:prstGeom>
          <a:effectLst>
            <a:glow rad="50800">
              <a:schemeClr val="bg1">
                <a:alpha val="74000"/>
              </a:schemeClr>
            </a:glow>
            <a:softEdge rad="12700"/>
          </a:effectLst>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8434" y="3185872"/>
            <a:ext cx="565333" cy="71232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圆角矩形标注 12"/>
          <p:cNvSpPr/>
          <p:nvPr/>
        </p:nvSpPr>
        <p:spPr>
          <a:xfrm>
            <a:off x="5724128" y="3147814"/>
            <a:ext cx="2399516" cy="1012967"/>
          </a:xfrm>
          <a:prstGeom prst="wedgeRoundRectCallout">
            <a:avLst>
              <a:gd name="adj1" fmla="val 56831"/>
              <a:gd name="adj2" fmla="val -3099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just"/>
            <a:endParaRPr lang="zh-CN" altLang="en-US" dirty="0"/>
          </a:p>
        </p:txBody>
      </p:sp>
      <p:sp>
        <p:nvSpPr>
          <p:cNvPr id="14" name="文本框 13"/>
          <p:cNvSpPr txBox="1"/>
          <p:nvPr/>
        </p:nvSpPr>
        <p:spPr>
          <a:xfrm>
            <a:off x="5779367" y="3237451"/>
            <a:ext cx="2246844" cy="923330"/>
          </a:xfrm>
          <a:prstGeom prst="rect">
            <a:avLst/>
          </a:prstGeom>
          <a:noFill/>
        </p:spPr>
        <p:txBody>
          <a:bodyPr wrap="square" rtlCol="0">
            <a:spAutoFit/>
          </a:bodyPr>
          <a:lstStyle/>
          <a:p>
            <a:pPr algn="dist"/>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物 </a:t>
            </a:r>
            <a:r>
              <a:rPr lang="en-US" altLang="zh-CN"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力和力的表现</a:t>
            </a:r>
            <a:endParaRPr lang="en-US" altLang="zh-CN"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力刺激人，使人感受到物的存在。</a:t>
            </a:r>
          </a:p>
        </p:txBody>
      </p:sp>
      <p:sp>
        <p:nvSpPr>
          <p:cNvPr id="2" name="文本框 1"/>
          <p:cNvSpPr txBox="1"/>
          <p:nvPr/>
        </p:nvSpPr>
        <p:spPr>
          <a:xfrm>
            <a:off x="8220990" y="3870110"/>
            <a:ext cx="800219" cy="338554"/>
          </a:xfrm>
          <a:prstGeom prst="rect">
            <a:avLst/>
          </a:prstGeom>
          <a:noFill/>
        </p:spPr>
        <p:txBody>
          <a:bodyPr wrap="none" rtlCol="0">
            <a:spAutoFit/>
          </a:bodyPr>
          <a:lstStyle/>
          <a:p>
            <a:pPr algn="ctr"/>
            <a:r>
              <a:rPr lang="zh-CN" altLang="en-US" sz="1600" dirty="0">
                <a:latin typeface="幼圆" panose="02010509060101010101" pitchFamily="49" charset="-122"/>
                <a:ea typeface="幼圆" panose="02010509060101010101" pitchFamily="49" charset="-122"/>
              </a:rPr>
              <a:t>黑格尔</a:t>
            </a:r>
          </a:p>
        </p:txBody>
      </p:sp>
      <p:sp>
        <p:nvSpPr>
          <p:cNvPr id="6" name="文本框 5"/>
          <p:cNvSpPr txBox="1"/>
          <p:nvPr/>
        </p:nvSpPr>
        <p:spPr>
          <a:xfrm>
            <a:off x="5797591" y="4250418"/>
            <a:ext cx="2753073" cy="738664"/>
          </a:xfrm>
          <a:prstGeom prst="rect">
            <a:avLst/>
          </a:prstGeom>
          <a:noFill/>
        </p:spPr>
        <p:txBody>
          <a:bodyPr wrap="square" rtlCol="0">
            <a:spAutoFit/>
          </a:bodyPr>
          <a:lstStyle/>
          <a:p>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力</a:t>
            </a:r>
            <a:r>
              <a:rPr lang="zh-CN" altLang="en-US" dirty="0">
                <a:latin typeface="幼圆" panose="02010509060101010101" pitchFamily="49" charset="-122"/>
                <a:ea typeface="幼圆" panose="02010509060101010101" pitchFamily="49" charset="-122"/>
              </a:rPr>
              <a:t>，即系统间的</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联系</a:t>
            </a:r>
            <a:r>
              <a:rPr lang="zh-CN" altLang="en-US" dirty="0">
                <a:latin typeface="幼圆" panose="02010509060101010101" pitchFamily="49" charset="-122"/>
                <a:ea typeface="幼圆" panose="02010509060101010101" pitchFamily="49" charset="-122"/>
              </a:rPr>
              <a:t>。是客观的、物质性的。</a:t>
            </a:r>
          </a:p>
        </p:txBody>
      </p:sp>
    </p:spTree>
    <p:extLst>
      <p:ext uri="{BB962C8B-B14F-4D97-AF65-F5344CB8AC3E}">
        <p14:creationId xmlns:p14="http://schemas.microsoft.com/office/powerpoint/2010/main" val="1152399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0720" y="1249927"/>
            <a:ext cx="3057247"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④拥抱不确定性</a:t>
            </a:r>
          </a:p>
        </p:txBody>
      </p:sp>
      <p:sp>
        <p:nvSpPr>
          <p:cNvPr id="6" name="文本框 5"/>
          <p:cNvSpPr txBox="1"/>
          <p:nvPr/>
        </p:nvSpPr>
        <p:spPr>
          <a:xfrm>
            <a:off x="4374556" y="1462013"/>
            <a:ext cx="2339102" cy="461665"/>
          </a:xfrm>
          <a:prstGeom prst="rect">
            <a:avLst/>
          </a:prstGeom>
          <a:noFill/>
        </p:spPr>
        <p:txBody>
          <a:bodyPr wrap="none" rtlCol="0">
            <a:spAutoFit/>
          </a:bodyPr>
          <a:lstStyle/>
          <a:p>
            <a:pPr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从因果走向联系</a:t>
            </a:r>
          </a:p>
        </p:txBody>
      </p:sp>
      <p:sp>
        <p:nvSpPr>
          <p:cNvPr id="10" name="文本框 9"/>
          <p:cNvSpPr txBox="1"/>
          <p:nvPr/>
        </p:nvSpPr>
        <p:spPr>
          <a:xfrm>
            <a:off x="4916938" y="367809"/>
            <a:ext cx="2031326" cy="830997"/>
          </a:xfrm>
          <a:prstGeom prst="rect">
            <a:avLst/>
          </a:prstGeom>
          <a:noFill/>
        </p:spPr>
        <p:txBody>
          <a:bodyPr wrap="none" rtlCol="0">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直面不确定性</a:t>
            </a:r>
            <a:endPar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拥抱混沌</a:t>
            </a:r>
          </a:p>
        </p:txBody>
      </p:sp>
      <p:sp>
        <p:nvSpPr>
          <p:cNvPr id="7" name="文本框 6"/>
          <p:cNvSpPr txBox="1"/>
          <p:nvPr/>
        </p:nvSpPr>
        <p:spPr>
          <a:xfrm>
            <a:off x="608383" y="1995686"/>
            <a:ext cx="3077208" cy="1420925"/>
          </a:xfrm>
          <a:prstGeom prst="rect">
            <a:avLst/>
          </a:prstGeom>
          <a:ln/>
        </p:spPr>
        <p:style>
          <a:lnRef idx="3">
            <a:schemeClr val="lt1"/>
          </a:lnRef>
          <a:fillRef idx="1">
            <a:schemeClr val="accent1"/>
          </a:fillRef>
          <a:effectRef idx="1">
            <a:schemeClr val="accent1"/>
          </a:effectRef>
          <a:fontRef idx="minor">
            <a:schemeClr val="lt1"/>
          </a:fontRef>
        </p:style>
        <p:txBody>
          <a:bodyPr wrap="square" rtlCol="0" anchor="ctr" anchorCtr="0">
            <a:noAutofit/>
          </a:bodyPr>
          <a:lstStyle/>
          <a:p>
            <a:pPr algn="just"/>
            <a:r>
              <a:rPr lang="zh-CN" altLang="en-US" sz="1600" dirty="0">
                <a:latin typeface="幼圆" panose="02010509060101010101" pitchFamily="49" charset="-122"/>
                <a:ea typeface="幼圆" panose="02010509060101010101" pitchFamily="49" charset="-122"/>
              </a:rPr>
              <a:t>   </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混沌</a:t>
            </a:r>
            <a:r>
              <a:rPr lang="zh-CN" altLang="en-US" sz="1600" dirty="0">
                <a:latin typeface="幼圆" panose="02010509060101010101" pitchFamily="49" charset="-122"/>
                <a:ea typeface="幼圆" panose="02010509060101010101" pitchFamily="49" charset="-122"/>
              </a:rPr>
              <a:t>中的不确定性</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孕育</a:t>
            </a:r>
            <a:r>
              <a:rPr lang="zh-CN" altLang="en-US" sz="1600" dirty="0">
                <a:latin typeface="幼圆" panose="02010509060101010101" pitchFamily="49" charset="-122"/>
                <a:ea typeface="幼圆" panose="02010509060101010101" pitchFamily="49" charset="-122"/>
              </a:rPr>
              <a:t>着“</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a:t>
            </a:r>
            <a:r>
              <a:rPr lang="zh-CN" altLang="en-US" sz="1600" dirty="0">
                <a:latin typeface="幼圆" panose="02010509060101010101" pitchFamily="49" charset="-122"/>
                <a:ea typeface="幼圆" panose="02010509060101010101" pitchFamily="49" charset="-122"/>
              </a:rPr>
              <a:t>”和“</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智能</a:t>
            </a:r>
            <a:r>
              <a:rPr lang="zh-CN" altLang="en-US" sz="1600" dirty="0">
                <a:latin typeface="幼圆" panose="02010509060101010101" pitchFamily="49" charset="-122"/>
                <a:ea typeface="幼圆" panose="02010509060101010101" pitchFamily="49" charset="-122"/>
              </a:rPr>
              <a:t>”。全息能够处理不确定性，使“联系</a:t>
            </a:r>
            <a:r>
              <a:rPr lang="en-US" altLang="zh-CN" sz="1600" dirty="0">
                <a:latin typeface="幼圆" panose="02010509060101010101" pitchFamily="49" charset="-122"/>
                <a:ea typeface="幼圆" panose="02010509060101010101" pitchFamily="49" charset="-122"/>
              </a:rPr>
              <a:t>(</a:t>
            </a:r>
            <a:r>
              <a:rPr lang="zh-CN" altLang="en-US" sz="1600" dirty="0">
                <a:latin typeface="幼圆" panose="02010509060101010101" pitchFamily="49" charset="-122"/>
                <a:ea typeface="幼圆" panose="02010509060101010101" pitchFamily="49" charset="-122"/>
              </a:rPr>
              <a:t>相关</a:t>
            </a:r>
            <a:r>
              <a:rPr lang="en-US" altLang="zh-CN" sz="1600" dirty="0">
                <a:latin typeface="幼圆" panose="02010509060101010101" pitchFamily="49" charset="-122"/>
                <a:ea typeface="幼圆" panose="02010509060101010101" pitchFamily="49" charset="-122"/>
              </a:rPr>
              <a:t>)</a:t>
            </a:r>
            <a:r>
              <a:rPr lang="zh-CN" altLang="en-US" sz="1600" dirty="0">
                <a:latin typeface="幼圆" panose="02010509060101010101" pitchFamily="49" charset="-122"/>
                <a:ea typeface="幼圆" panose="02010509060101010101" pitchFamily="49" charset="-122"/>
              </a:rPr>
              <a:t>”逼近“因果”，但我们要明白：</a:t>
            </a:r>
            <a:r>
              <a:rPr lang="en-US" altLang="zh-CN" sz="1600" dirty="0">
                <a:latin typeface="幼圆" panose="02010509060101010101" pitchFamily="49" charset="-122"/>
                <a:ea typeface="幼圆" panose="02010509060101010101" pitchFamily="49" charset="-122"/>
              </a:rPr>
              <a:t>100%</a:t>
            </a:r>
            <a:r>
              <a:rPr lang="zh-CN" altLang="en-US" sz="1600" dirty="0">
                <a:latin typeface="幼圆" panose="02010509060101010101" pitchFamily="49" charset="-122"/>
                <a:ea typeface="幼圆" panose="02010509060101010101" pitchFamily="49" charset="-122"/>
              </a:rPr>
              <a:t>的确定性是不可能的。</a:t>
            </a:r>
          </a:p>
        </p:txBody>
      </p:sp>
      <p:grpSp>
        <p:nvGrpSpPr>
          <p:cNvPr id="33" name="组合 32"/>
          <p:cNvGrpSpPr/>
          <p:nvPr/>
        </p:nvGrpSpPr>
        <p:grpSpPr>
          <a:xfrm>
            <a:off x="7662415" y="2006368"/>
            <a:ext cx="1107997" cy="1454759"/>
            <a:chOff x="7687169" y="684943"/>
            <a:chExt cx="1107997" cy="1454759"/>
          </a:xfrm>
        </p:grpSpPr>
        <p:pic>
          <p:nvPicPr>
            <p:cNvPr id="11" name="图片 10"/>
            <p:cNvPicPr>
              <a:picLocks noChangeAspect="1"/>
            </p:cNvPicPr>
            <p:nvPr/>
          </p:nvPicPr>
          <p:blipFill rotWithShape="1">
            <a:blip r:embed="rId2" cstate="screen">
              <a:extLst>
                <a:ext uri="{28A0092B-C50C-407E-A947-70E740481C1C}">
                  <a14:useLocalDpi xmlns:a14="http://schemas.microsoft.com/office/drawing/2010/main"/>
                </a:ext>
              </a:extLst>
            </a:blip>
            <a:srcRect b="12230"/>
            <a:stretch/>
          </p:blipFill>
          <p:spPr>
            <a:xfrm>
              <a:off x="7782744" y="684943"/>
              <a:ext cx="916848" cy="9919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文本框 14"/>
            <p:cNvSpPr txBox="1"/>
            <p:nvPr/>
          </p:nvSpPr>
          <p:spPr>
            <a:xfrm>
              <a:off x="7687169" y="1678037"/>
              <a:ext cx="1107997" cy="461665"/>
            </a:xfrm>
            <a:prstGeom prst="rect">
              <a:avLst/>
            </a:prstGeom>
            <a:noFill/>
          </p:spPr>
          <p:txBody>
            <a:bodyPr wrap="none" rtlCol="0">
              <a:spAutoFit/>
            </a:bodyPr>
            <a:lstStyle/>
            <a:p>
              <a:pPr algn="ctr"/>
              <a:r>
                <a:rPr lang="zh-CN" altLang="en-US" sz="1200" dirty="0">
                  <a:effectLst/>
                  <a:latin typeface="幼圆" panose="02010509060101010101" pitchFamily="49" charset="-122"/>
                  <a:ea typeface="幼圆" panose="02010509060101010101" pitchFamily="49" charset="-122"/>
                </a:rPr>
                <a:t>不确定性鼻祖</a:t>
              </a:r>
              <a:endParaRPr lang="en-US" altLang="zh-CN" sz="1200" dirty="0">
                <a:effectLst/>
                <a:latin typeface="幼圆" panose="02010509060101010101" pitchFamily="49" charset="-122"/>
                <a:ea typeface="幼圆" panose="02010509060101010101" pitchFamily="49" charset="-122"/>
              </a:endParaRPr>
            </a:p>
            <a:p>
              <a:pPr algn="ctr"/>
              <a:r>
                <a:rPr lang="zh-CN" altLang="en-US" sz="1200" dirty="0">
                  <a:effectLst/>
                  <a:latin typeface="幼圆" panose="02010509060101010101" pitchFamily="49" charset="-122"/>
                  <a:ea typeface="幼圆" panose="02010509060101010101" pitchFamily="49" charset="-122"/>
                </a:rPr>
                <a:t>休谟</a:t>
              </a:r>
            </a:p>
          </p:txBody>
        </p:sp>
      </p:grpSp>
      <p:sp>
        <p:nvSpPr>
          <p:cNvPr id="4" name="矩形 3"/>
          <p:cNvSpPr/>
          <p:nvPr/>
        </p:nvSpPr>
        <p:spPr>
          <a:xfrm>
            <a:off x="4642643" y="1127685"/>
            <a:ext cx="1802928" cy="461665"/>
          </a:xfrm>
          <a:prstGeom prst="rect">
            <a:avLst/>
          </a:prstGeom>
        </p:spPr>
        <p:txBody>
          <a:bodyPr wrap="square">
            <a:spAutoFit/>
          </a:bodyPr>
          <a:lstStyle/>
          <a:p>
            <a:pPr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跨越复杂性</a:t>
            </a:r>
          </a:p>
        </p:txBody>
      </p:sp>
      <p:sp>
        <p:nvSpPr>
          <p:cNvPr id="5" name="文本框 4"/>
          <p:cNvSpPr txBox="1"/>
          <p:nvPr/>
        </p:nvSpPr>
        <p:spPr>
          <a:xfrm>
            <a:off x="7027678" y="648552"/>
            <a:ext cx="1702071" cy="783193"/>
          </a:xfrm>
          <a:prstGeom prst="round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zh-CN" altLang="en-US" sz="20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大数据的</a:t>
            </a:r>
            <a:endParaRPr lang="en-US" altLang="zh-CN" sz="20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0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哲学基础</a:t>
            </a:r>
          </a:p>
        </p:txBody>
      </p:sp>
      <p:grpSp>
        <p:nvGrpSpPr>
          <p:cNvPr id="28" name="组合 27"/>
          <p:cNvGrpSpPr/>
          <p:nvPr/>
        </p:nvGrpSpPr>
        <p:grpSpPr>
          <a:xfrm>
            <a:off x="6459657" y="3907563"/>
            <a:ext cx="2266383" cy="968443"/>
            <a:chOff x="3900010" y="3641453"/>
            <a:chExt cx="2266383" cy="968443"/>
          </a:xfrm>
        </p:grpSpPr>
        <p:grpSp>
          <p:nvGrpSpPr>
            <p:cNvPr id="13" name="组合 12"/>
            <p:cNvGrpSpPr/>
            <p:nvPr/>
          </p:nvGrpSpPr>
          <p:grpSpPr>
            <a:xfrm>
              <a:off x="3900010" y="3716427"/>
              <a:ext cx="1011815" cy="778053"/>
              <a:chOff x="3900010" y="3716427"/>
              <a:chExt cx="1011815" cy="778053"/>
            </a:xfrm>
          </p:grpSpPr>
          <p:sp>
            <p:nvSpPr>
              <p:cNvPr id="12" name="文本框 11"/>
              <p:cNvSpPr txBox="1"/>
              <p:nvPr/>
            </p:nvSpPr>
            <p:spPr>
              <a:xfrm>
                <a:off x="3900010" y="3716427"/>
                <a:ext cx="1011815" cy="338554"/>
              </a:xfrm>
              <a:prstGeom prst="rect">
                <a:avLst/>
              </a:prstGeom>
            </p:spPr>
            <p:style>
              <a:lnRef idx="0">
                <a:schemeClr val="accent3"/>
              </a:lnRef>
              <a:fillRef idx="3">
                <a:schemeClr val="accent3"/>
              </a:fillRef>
              <a:effectRef idx="3">
                <a:schemeClr val="accent3"/>
              </a:effectRef>
              <a:fontRef idx="minor">
                <a:schemeClr val="lt1"/>
              </a:fontRef>
            </p:style>
            <p:txBody>
              <a:bodyPr wrap="none" rtlCol="0">
                <a:spAutoFit/>
              </a:bodyPr>
              <a:lstStyle/>
              <a:p>
                <a:pPr algn="ctr"/>
                <a:r>
                  <a:rPr lang="zh-CN" altLang="en-US" sz="16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地球自转</a:t>
                </a:r>
              </a:p>
            </p:txBody>
          </p:sp>
          <p:sp>
            <p:nvSpPr>
              <p:cNvPr id="18" name="文本框 17"/>
              <p:cNvSpPr txBox="1"/>
              <p:nvPr/>
            </p:nvSpPr>
            <p:spPr>
              <a:xfrm>
                <a:off x="3900010" y="4155926"/>
                <a:ext cx="1011815" cy="338554"/>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pPr algn="ctr"/>
                <a:r>
                  <a:rPr lang="zh-CN" altLang="en-US" sz="16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公鸡打鸣</a:t>
                </a:r>
              </a:p>
            </p:txBody>
          </p:sp>
        </p:grpSp>
        <p:sp>
          <p:nvSpPr>
            <p:cNvPr id="19" name="文本框 18"/>
            <p:cNvSpPr txBox="1"/>
            <p:nvPr/>
          </p:nvSpPr>
          <p:spPr>
            <a:xfrm>
              <a:off x="5568152" y="3936176"/>
              <a:ext cx="598241" cy="338554"/>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16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日出</a:t>
              </a:r>
            </a:p>
          </p:txBody>
        </p:sp>
        <p:cxnSp>
          <p:nvCxnSpPr>
            <p:cNvPr id="20" name="直接箭头连接符 19"/>
            <p:cNvCxnSpPr/>
            <p:nvPr/>
          </p:nvCxnSpPr>
          <p:spPr>
            <a:xfrm>
              <a:off x="4911825" y="3885704"/>
              <a:ext cx="632282" cy="169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4911825" y="4155926"/>
              <a:ext cx="632282" cy="1692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921821" y="3641453"/>
              <a:ext cx="646331" cy="369332"/>
            </a:xfrm>
            <a:prstGeom prst="rect">
              <a:avLst/>
            </a:prstGeom>
            <a:noFill/>
          </p:spPr>
          <p:txBody>
            <a:bodyPr wrap="none" rtlCol="0">
              <a:spAutoFit/>
            </a:bodyPr>
            <a:lstStyle/>
            <a:p>
              <a:pPr algn="ctr"/>
              <a:r>
                <a:rPr lang="zh-CN" altLang="en-US" dirty="0">
                  <a:latin typeface="方正粗宋简体" panose="03000509000000000000" pitchFamily="65" charset="-122"/>
                  <a:ea typeface="方正粗宋简体" panose="03000509000000000000" pitchFamily="65" charset="-122"/>
                </a:rPr>
                <a:t>原因</a:t>
              </a:r>
            </a:p>
          </p:txBody>
        </p:sp>
        <p:sp>
          <p:nvSpPr>
            <p:cNvPr id="27" name="文本框 26"/>
            <p:cNvSpPr txBox="1"/>
            <p:nvPr/>
          </p:nvSpPr>
          <p:spPr>
            <a:xfrm>
              <a:off x="4911824" y="4240564"/>
              <a:ext cx="646332" cy="369332"/>
            </a:xfrm>
            <a:prstGeom prst="rect">
              <a:avLst/>
            </a:prstGeom>
            <a:noFill/>
          </p:spPr>
          <p:txBody>
            <a:bodyPr wrap="none" rtlCol="0">
              <a:spAutoFit/>
            </a:bodyPr>
            <a:lstStyle/>
            <a:p>
              <a:pPr algn="ctr"/>
              <a:r>
                <a:rPr lang="zh-CN" altLang="en-US" dirty="0">
                  <a:latin typeface="方正粗宋简体" panose="03000509000000000000" pitchFamily="65" charset="-122"/>
                  <a:ea typeface="方正粗宋简体" panose="03000509000000000000" pitchFamily="65" charset="-122"/>
                </a:rPr>
                <a:t>理由</a:t>
              </a:r>
            </a:p>
          </p:txBody>
        </p:sp>
      </p:grpSp>
      <p:grpSp>
        <p:nvGrpSpPr>
          <p:cNvPr id="32" name="组合 31"/>
          <p:cNvGrpSpPr/>
          <p:nvPr/>
        </p:nvGrpSpPr>
        <p:grpSpPr>
          <a:xfrm>
            <a:off x="608198" y="3621624"/>
            <a:ext cx="922904" cy="1326390"/>
            <a:chOff x="7825204" y="3679945"/>
            <a:chExt cx="922904" cy="1326390"/>
          </a:xfrm>
        </p:grpSpPr>
        <p:pic>
          <p:nvPicPr>
            <p:cNvPr id="29"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25204" y="3679945"/>
              <a:ext cx="922904" cy="10498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文本框 29"/>
            <p:cNvSpPr txBox="1"/>
            <p:nvPr/>
          </p:nvSpPr>
          <p:spPr>
            <a:xfrm>
              <a:off x="7963491" y="4729336"/>
              <a:ext cx="646331" cy="276999"/>
            </a:xfrm>
            <a:prstGeom prst="rect">
              <a:avLst/>
            </a:prstGeom>
            <a:noFill/>
          </p:spPr>
          <p:txBody>
            <a:bodyPr wrap="none" rtlCol="0">
              <a:spAutoFit/>
            </a:bodyPr>
            <a:lstStyle/>
            <a:p>
              <a:pPr algn="ctr"/>
              <a:r>
                <a:rPr lang="zh-CN" altLang="en-US" sz="1200" dirty="0">
                  <a:effectLst/>
                  <a:latin typeface="幼圆" panose="02010509060101010101" pitchFamily="49" charset="-122"/>
                  <a:ea typeface="幼圆" panose="02010509060101010101" pitchFamily="49" charset="-122"/>
                </a:rPr>
                <a:t>叔本华</a:t>
              </a:r>
            </a:p>
          </p:txBody>
        </p:sp>
      </p:grpSp>
      <p:sp>
        <p:nvSpPr>
          <p:cNvPr id="31" name="矩形标注 30"/>
          <p:cNvSpPr/>
          <p:nvPr/>
        </p:nvSpPr>
        <p:spPr>
          <a:xfrm>
            <a:off x="1691482" y="3761845"/>
            <a:ext cx="4629889" cy="1015663"/>
          </a:xfrm>
          <a:prstGeom prst="wedgeRectCallout">
            <a:avLst>
              <a:gd name="adj1" fmla="val -54456"/>
              <a:gd name="adj2" fmla="val -24831"/>
            </a:avLst>
          </a:prstGeom>
          <a:solidFill>
            <a:schemeClr val="bg1">
              <a:lumMod val="95000"/>
            </a:schemeClr>
          </a:solidFill>
          <a:ln w="3175">
            <a:solidFill>
              <a:schemeClr val="tx1"/>
            </a:solidFill>
          </a:ln>
        </p:spPr>
        <p:txBody>
          <a:bodyPr wrap="square">
            <a:spAutoFit/>
          </a:bodyPr>
          <a:lstStyle/>
          <a:p>
            <a:pPr algn="ct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原因</a:t>
            </a:r>
            <a:r>
              <a:rPr lang="en-US" altLang="zh-CN" sz="1600" dirty="0">
                <a:latin typeface="幼圆" panose="02010509060101010101" pitchFamily="49" charset="-122"/>
                <a:ea typeface="幼圆" panose="02010509060101010101" pitchFamily="49" charset="-122"/>
              </a:rPr>
              <a:t>(cause)</a:t>
            </a:r>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理由</a:t>
            </a:r>
            <a:r>
              <a:rPr lang="en-US" altLang="zh-CN" sz="1600" dirty="0">
                <a:latin typeface="幼圆" panose="02010509060101010101" pitchFamily="49" charset="-122"/>
                <a:ea typeface="幼圆" panose="02010509060101010101" pitchFamily="49" charset="-122"/>
              </a:rPr>
              <a:t>(reason)</a:t>
            </a:r>
          </a:p>
          <a:p>
            <a:pPr algn="just"/>
            <a:r>
              <a:rPr lang="zh-CN" altLang="en-US" sz="1400" b="1" dirty="0">
                <a:latin typeface="幼圆" panose="02010509060101010101" pitchFamily="49" charset="-122"/>
                <a:ea typeface="幼圆" panose="02010509060101010101" pitchFamily="49" charset="-122"/>
              </a:rPr>
              <a:t>原因</a:t>
            </a:r>
            <a:r>
              <a:rPr lang="zh-CN" altLang="en-US" sz="1400" dirty="0">
                <a:latin typeface="幼圆" panose="02010509060101010101" pitchFamily="49" charset="-122"/>
                <a:ea typeface="幼圆" panose="02010509060101010101" pitchFamily="49" charset="-122"/>
              </a:rPr>
              <a:t>：确定性的因果逻辑，客观作用，理性：</a:t>
            </a:r>
            <a:r>
              <a:rPr lang="zh-CN" altLang="en-US" sz="1400" dirty="0">
                <a:latin typeface="方正超粗黑简体" panose="03000509000000000000" pitchFamily="65" charset="-122"/>
                <a:ea typeface="方正超粗黑简体" panose="03000509000000000000" pitchFamily="65" charset="-122"/>
              </a:rPr>
              <a:t>理论模型</a:t>
            </a:r>
            <a:endParaRPr lang="en-US" altLang="zh-CN" sz="1400" dirty="0">
              <a:latin typeface="方正超粗黑简体" panose="03000509000000000000" pitchFamily="65" charset="-122"/>
              <a:ea typeface="方正超粗黑简体" panose="03000509000000000000" pitchFamily="65" charset="-122"/>
            </a:endParaRPr>
          </a:p>
          <a:p>
            <a:pPr algn="just"/>
            <a:r>
              <a:rPr lang="zh-CN" altLang="en-US" sz="1400" b="1" dirty="0">
                <a:latin typeface="幼圆" panose="02010509060101010101" pitchFamily="49" charset="-122"/>
                <a:ea typeface="幼圆" panose="02010509060101010101" pitchFamily="49" charset="-122"/>
              </a:rPr>
              <a:t>理由</a:t>
            </a:r>
            <a:r>
              <a:rPr lang="zh-CN" altLang="en-US" sz="1400" dirty="0">
                <a:latin typeface="幼圆" panose="02010509060101010101" pitchFamily="49" charset="-122"/>
                <a:ea typeface="幼圆" panose="02010509060101010101" pitchFamily="49" charset="-122"/>
              </a:rPr>
              <a:t>：不确定性的现象解释，主观判断，感性：</a:t>
            </a:r>
            <a:r>
              <a:rPr lang="zh-CN" altLang="en-US" sz="1400" dirty="0">
                <a:latin typeface="方正超粗黑简体" panose="03000509000000000000" pitchFamily="65" charset="-122"/>
                <a:ea typeface="方正超粗黑简体" panose="03000509000000000000" pitchFamily="65" charset="-122"/>
              </a:rPr>
              <a:t>大数据</a:t>
            </a:r>
            <a:endParaRPr lang="en-US" altLang="zh-CN" sz="1400" dirty="0">
              <a:latin typeface="方正超粗黑简体" panose="03000509000000000000" pitchFamily="65" charset="-122"/>
              <a:ea typeface="方正超粗黑简体" panose="03000509000000000000" pitchFamily="65" charset="-122"/>
            </a:endParaRPr>
          </a:p>
          <a:p>
            <a:pPr algn="ctr"/>
            <a:r>
              <a:rPr lang="zh-CN" altLang="en-US" sz="1400" dirty="0">
                <a:latin typeface="方正超粗黑简体" panose="03000509000000000000" pitchFamily="65" charset="-122"/>
                <a:ea typeface="方正超粗黑简体" panose="03000509000000000000" pitchFamily="65" charset="-122"/>
              </a:rPr>
              <a:t>证明</a:t>
            </a:r>
            <a:r>
              <a:rPr lang="en-US" altLang="zh-CN" sz="1600" dirty="0">
                <a:latin typeface="幼圆" panose="02010509060101010101" pitchFamily="49" charset="-122"/>
                <a:ea typeface="幼圆" panose="02010509060101010101" pitchFamily="49" charset="-122"/>
              </a:rPr>
              <a:t>(prove)</a:t>
            </a:r>
            <a:r>
              <a:rPr lang="zh-CN" altLang="en-US" sz="1400" dirty="0">
                <a:latin typeface="方正超粗黑简体" panose="03000509000000000000" pitchFamily="65" charset="-122"/>
                <a:ea typeface="方正超粗黑简体" panose="03000509000000000000" pitchFamily="65" charset="-122"/>
              </a:rPr>
              <a:t>≠ 解释</a:t>
            </a:r>
            <a:r>
              <a:rPr lang="en-US" altLang="zh-CN" sz="1600" dirty="0">
                <a:latin typeface="幼圆" panose="02010509060101010101" pitchFamily="49" charset="-122"/>
                <a:ea typeface="幼圆" panose="02010509060101010101" pitchFamily="49" charset="-122"/>
              </a:rPr>
              <a:t>(explain)</a:t>
            </a:r>
            <a:endParaRPr lang="zh-CN" altLang="en-US" sz="1600" dirty="0">
              <a:latin typeface="幼圆" panose="02010509060101010101" pitchFamily="49" charset="-122"/>
              <a:ea typeface="幼圆" panose="02010509060101010101" pitchFamily="49" charset="-122"/>
            </a:endParaRPr>
          </a:p>
        </p:txBody>
      </p:sp>
      <p:sp>
        <p:nvSpPr>
          <p:cNvPr id="17" name="矩形标注 16"/>
          <p:cNvSpPr/>
          <p:nvPr/>
        </p:nvSpPr>
        <p:spPr>
          <a:xfrm>
            <a:off x="3790583" y="1995686"/>
            <a:ext cx="3766840" cy="1631216"/>
          </a:xfrm>
          <a:prstGeom prst="wedgeRectCallout">
            <a:avLst>
              <a:gd name="adj1" fmla="val 57124"/>
              <a:gd name="adj2" fmla="val -21188"/>
            </a:avLst>
          </a:prstGeom>
          <a:solidFill>
            <a:schemeClr val="bg1">
              <a:lumMod val="95000"/>
            </a:schemeClr>
          </a:solidFill>
          <a:ln w="3175">
            <a:solidFill>
              <a:schemeClr val="tx1"/>
            </a:solidFill>
          </a:ln>
        </p:spPr>
        <p:txBody>
          <a:bodyPr wrap="square">
            <a:spAutoFit/>
          </a:bodyPr>
          <a:lstStyle/>
          <a:p>
            <a:pPr algn="just"/>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经常连结</a:t>
            </a:r>
            <a:r>
              <a:rPr lang="zh-CN" altLang="en-US" sz="1400" dirty="0">
                <a:latin typeface="幼圆" panose="02010509060101010101" pitchFamily="49" charset="-122"/>
                <a:ea typeface="幼圆" panose="02010509060101010101" pitchFamily="49" charset="-122"/>
              </a:rPr>
              <a:t>（constant conjunction）：当我们看到某件事物总是“造成”另一事物时，我们所看到的其实是一件事物总是与另一件事物“经常连结”。我们并没有理由相信一件事物的确造成另一件事物，我们之所以相信因果关系并非因为因果关系是自然的本质，而是因为我们所养成的心理习惯和人性所造成的。</a:t>
            </a:r>
          </a:p>
        </p:txBody>
      </p:sp>
      <p:sp>
        <p:nvSpPr>
          <p:cNvPr id="8" name="TextBox 1">
            <a:extLst>
              <a:ext uri="{FF2B5EF4-FFF2-40B4-BE49-F238E27FC236}">
                <a16:creationId xmlns:a16="http://schemas.microsoft.com/office/drawing/2014/main" xmlns="" id="{48C53122-DD98-9C98-1F30-902A7AF5483D}"/>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3471207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8ECA67C3-2600-D744-56B6-F96CA92291D1}"/>
              </a:ext>
            </a:extLst>
          </p:cNvPr>
          <p:cNvPicPr>
            <a:picLocks noChangeAspect="1"/>
          </p:cNvPicPr>
          <p:nvPr/>
        </p:nvPicPr>
        <p:blipFill rotWithShape="1">
          <a:blip r:embed="rId2">
            <a:extLst>
              <a:ext uri="{28A0092B-C50C-407E-A947-70E740481C1C}">
                <a14:useLocalDpi xmlns:a14="http://schemas.microsoft.com/office/drawing/2010/main" val="0"/>
              </a:ext>
            </a:extLst>
          </a:blip>
          <a:srcRect t="6601" r="50000" b="44400"/>
          <a:stretch/>
        </p:blipFill>
        <p:spPr>
          <a:xfrm>
            <a:off x="395536" y="339502"/>
            <a:ext cx="1368152" cy="1888251"/>
          </a:xfrm>
          <a:prstGeom prst="rect">
            <a:avLst/>
          </a:prstGeom>
          <a:solidFill>
            <a:srgbClr val="FFFFFF">
              <a:shade val="85000"/>
            </a:srgbClr>
          </a:solidFill>
          <a:ln w="285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a:extLst>
              <a:ext uri="{FF2B5EF4-FFF2-40B4-BE49-F238E27FC236}">
                <a16:creationId xmlns:a16="http://schemas.microsoft.com/office/drawing/2014/main" xmlns="" id="{D0B15080-CBCE-2E46-CFF6-5FE609241002}"/>
              </a:ext>
            </a:extLst>
          </p:cNvPr>
          <p:cNvSpPr txBox="1"/>
          <p:nvPr/>
        </p:nvSpPr>
        <p:spPr>
          <a:xfrm>
            <a:off x="1907704" y="339502"/>
            <a:ext cx="2016224" cy="2800767"/>
          </a:xfrm>
          <a:prstGeom prst="rect">
            <a:avLst/>
          </a:prstGeom>
          <a:noFill/>
        </p:spPr>
        <p:txBody>
          <a:bodyPr wrap="square">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李约瑟之问</a:t>
            </a:r>
          </a:p>
          <a:p>
            <a:pPr algn="just"/>
            <a:r>
              <a:rPr lang="zh-CN" altLang="en-US" dirty="0">
                <a:latin typeface="方正粗宋简体" panose="03000509000000000000" pitchFamily="65" charset="-122"/>
                <a:ea typeface="方正粗宋简体" panose="03000509000000000000" pitchFamily="65" charset="-122"/>
              </a:rPr>
              <a:t>《中国科学技术史》</a:t>
            </a:r>
          </a:p>
          <a:p>
            <a:pPr algn="just"/>
            <a:r>
              <a:rPr lang="zh-CN" altLang="en-US" dirty="0">
                <a:latin typeface="方正粗宋简体" panose="03000509000000000000" pitchFamily="65" charset="-122"/>
                <a:ea typeface="方正粗宋简体" panose="03000509000000000000" pitchFamily="65" charset="-122"/>
              </a:rPr>
              <a:t>“尽管中国古代对人类科技发展做出了很多重要贡献，但</a:t>
            </a:r>
            <a:r>
              <a:rPr lang="zh-CN" altLang="en-US" sz="20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为什么科学和工业革命没有在近代的中国发生？</a:t>
            </a:r>
            <a:r>
              <a:rPr lang="zh-CN" altLang="en-US" dirty="0">
                <a:latin typeface="方正粗宋简体" panose="03000509000000000000" pitchFamily="65" charset="-122"/>
                <a:ea typeface="方正粗宋简体" panose="03000509000000000000" pitchFamily="65" charset="-122"/>
              </a:rPr>
              <a:t>”</a:t>
            </a:r>
          </a:p>
        </p:txBody>
      </p:sp>
      <p:sp>
        <p:nvSpPr>
          <p:cNvPr id="9" name="文本框 8">
            <a:extLst>
              <a:ext uri="{FF2B5EF4-FFF2-40B4-BE49-F238E27FC236}">
                <a16:creationId xmlns:a16="http://schemas.microsoft.com/office/drawing/2014/main" xmlns="" id="{DFFE3F3E-5658-4BA1-3E55-4A4556007A33}"/>
              </a:ext>
            </a:extLst>
          </p:cNvPr>
          <p:cNvSpPr txBox="1"/>
          <p:nvPr/>
        </p:nvSpPr>
        <p:spPr>
          <a:xfrm>
            <a:off x="4163832" y="339502"/>
            <a:ext cx="2064352" cy="2677656"/>
          </a:xfrm>
          <a:prstGeom prst="rect">
            <a:avLst/>
          </a:prstGeom>
          <a:noFill/>
        </p:spPr>
        <p:txBody>
          <a:bodyPr wrap="square">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钱学森之问</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b="0" i="0" dirty="0">
                <a:effectLst/>
                <a:latin typeface="方正粗宋简体" panose="03000509000000000000" pitchFamily="65" charset="-122"/>
                <a:ea typeface="方正粗宋简体" panose="03000509000000000000" pitchFamily="65" charset="-122"/>
              </a:rPr>
              <a:t>2005</a:t>
            </a:r>
            <a:r>
              <a:rPr lang="zh-CN" altLang="en-US" b="0" i="0" dirty="0">
                <a:effectLst/>
                <a:latin typeface="方正粗宋简体" panose="03000509000000000000" pitchFamily="65" charset="-122"/>
                <a:ea typeface="方正粗宋简体" panose="03000509000000000000" pitchFamily="65" charset="-122"/>
              </a:rPr>
              <a:t>年，</a:t>
            </a:r>
            <a:r>
              <a:rPr lang="zh-CN" altLang="en-US" b="0" i="0" u="none" strike="noStrike" dirty="0">
                <a:effectLst/>
                <a:latin typeface="方正粗宋简体" panose="03000509000000000000" pitchFamily="65" charset="-122"/>
                <a:ea typeface="方正粗宋简体" panose="03000509000000000000" pitchFamily="65" charset="-122"/>
              </a:rPr>
              <a:t>温家宝</a:t>
            </a:r>
            <a:r>
              <a:rPr lang="zh-CN" altLang="en-US" b="0" i="0" dirty="0">
                <a:effectLst/>
                <a:latin typeface="方正粗宋简体" panose="03000509000000000000" pitchFamily="65" charset="-122"/>
                <a:ea typeface="方正粗宋简体" panose="03000509000000000000" pitchFamily="65" charset="-122"/>
              </a:rPr>
              <a:t>总理在看望</a:t>
            </a:r>
            <a:r>
              <a:rPr lang="zh-CN" altLang="en-US" b="0" i="0" u="none" strike="noStrike" dirty="0">
                <a:effectLst/>
                <a:latin typeface="方正粗宋简体" panose="03000509000000000000" pitchFamily="65" charset="-122"/>
                <a:ea typeface="方正粗宋简体" panose="03000509000000000000" pitchFamily="65" charset="-122"/>
              </a:rPr>
              <a:t>钱学森</a:t>
            </a:r>
            <a:r>
              <a:rPr lang="zh-CN" altLang="en-US" b="0" i="0" dirty="0">
                <a:effectLst/>
                <a:latin typeface="方正粗宋简体" panose="03000509000000000000" pitchFamily="65" charset="-122"/>
                <a:ea typeface="方正粗宋简体" panose="03000509000000000000" pitchFamily="65" charset="-122"/>
              </a:rPr>
              <a:t>的时候，钱老感慨说：“这么多年培养的学生，还没有哪一个的学术成就，能够跟</a:t>
            </a:r>
            <a:r>
              <a:rPr lang="zh-CN" altLang="en-US" b="0" i="0" u="none" strike="noStrike" dirty="0">
                <a:effectLst/>
                <a:latin typeface="方正粗宋简体" panose="03000509000000000000" pitchFamily="65" charset="-122"/>
                <a:ea typeface="方正粗宋简体" panose="03000509000000000000" pitchFamily="65" charset="-122"/>
              </a:rPr>
              <a:t>民国</a:t>
            </a:r>
            <a:r>
              <a:rPr lang="zh-CN" altLang="en-US" b="0" i="0" dirty="0">
                <a:effectLst/>
                <a:latin typeface="方正粗宋简体" panose="03000509000000000000" pitchFamily="65" charset="-122"/>
                <a:ea typeface="方正粗宋简体" panose="03000509000000000000" pitchFamily="65" charset="-122"/>
              </a:rPr>
              <a:t>时期培养的大师相比。” </a:t>
            </a:r>
            <a:endParaRPr lang="zh-CN" altLang="en-US" dirty="0">
              <a:latin typeface="方正粗宋简体" panose="03000509000000000000" pitchFamily="65" charset="-122"/>
              <a:ea typeface="方正粗宋简体" panose="03000509000000000000" pitchFamily="65" charset="-122"/>
            </a:endParaRPr>
          </a:p>
        </p:txBody>
      </p:sp>
      <p:pic>
        <p:nvPicPr>
          <p:cNvPr id="11" name="图片 10">
            <a:extLst>
              <a:ext uri="{FF2B5EF4-FFF2-40B4-BE49-F238E27FC236}">
                <a16:creationId xmlns:a16="http://schemas.microsoft.com/office/drawing/2014/main" xmlns="" id="{18D02332-B2A1-D667-1C26-0C17A8B2405E}"/>
              </a:ext>
            </a:extLst>
          </p:cNvPr>
          <p:cNvPicPr>
            <a:picLocks noChangeAspect="1"/>
          </p:cNvPicPr>
          <p:nvPr/>
        </p:nvPicPr>
        <p:blipFill>
          <a:blip r:embed="rId3"/>
          <a:stretch>
            <a:fillRect/>
          </a:stretch>
        </p:blipFill>
        <p:spPr>
          <a:xfrm>
            <a:off x="6380635" y="339502"/>
            <a:ext cx="2371605" cy="1584176"/>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文本框 12">
            <a:extLst>
              <a:ext uri="{FF2B5EF4-FFF2-40B4-BE49-F238E27FC236}">
                <a16:creationId xmlns:a16="http://schemas.microsoft.com/office/drawing/2014/main" xmlns="" id="{49EA4EB8-DE72-D762-E002-912C18C0874F}"/>
              </a:ext>
            </a:extLst>
          </p:cNvPr>
          <p:cNvSpPr txBox="1"/>
          <p:nvPr/>
        </p:nvSpPr>
        <p:spPr>
          <a:xfrm>
            <a:off x="6300192" y="2008753"/>
            <a:ext cx="2520280" cy="1015663"/>
          </a:xfrm>
          <a:prstGeom prst="rect">
            <a:avLst/>
          </a:prstGeom>
          <a:noFill/>
        </p:spPr>
        <p:txBody>
          <a:bodyPr wrap="square">
            <a:spAutoFit/>
          </a:bodyPr>
          <a:lstStyle/>
          <a:p>
            <a:pPr algn="just"/>
            <a:r>
              <a:rPr lang="zh-CN" altLang="en-US" b="0" i="0" dirty="0">
                <a:effectLst/>
                <a:latin typeface="方正粗宋简体" panose="03000509000000000000" pitchFamily="65" charset="-122"/>
                <a:ea typeface="方正粗宋简体" panose="03000509000000000000" pitchFamily="65" charset="-122"/>
              </a:rPr>
              <a:t>钱老又发问：“</a:t>
            </a:r>
            <a:r>
              <a:rPr lang="zh-CN" altLang="en-US" sz="2000" b="0" i="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为什么我们的学校总是培养不出杰出的人才？</a:t>
            </a:r>
            <a:r>
              <a:rPr lang="zh-CN" altLang="en-US" b="0" i="0" dirty="0">
                <a:effectLst/>
                <a:latin typeface="方正粗宋简体" panose="03000509000000000000" pitchFamily="65" charset="-122"/>
                <a:ea typeface="方正粗宋简体" panose="03000509000000000000" pitchFamily="65" charset="-122"/>
              </a:rPr>
              <a:t>”</a:t>
            </a:r>
            <a:endParaRPr lang="zh-CN" altLang="en-US" dirty="0"/>
          </a:p>
        </p:txBody>
      </p:sp>
      <p:cxnSp>
        <p:nvCxnSpPr>
          <p:cNvPr id="15" name="直接连接符 14">
            <a:extLst>
              <a:ext uri="{FF2B5EF4-FFF2-40B4-BE49-F238E27FC236}">
                <a16:creationId xmlns:a16="http://schemas.microsoft.com/office/drawing/2014/main" xmlns="" id="{0EF862EA-1E94-99A6-CF9B-7CD4D92A75DF}"/>
              </a:ext>
            </a:extLst>
          </p:cNvPr>
          <p:cNvCxnSpPr/>
          <p:nvPr/>
        </p:nvCxnSpPr>
        <p:spPr>
          <a:xfrm>
            <a:off x="395536" y="3140269"/>
            <a:ext cx="8356704" cy="0"/>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sp>
        <p:nvSpPr>
          <p:cNvPr id="16" name="文本框 15">
            <a:extLst>
              <a:ext uri="{FF2B5EF4-FFF2-40B4-BE49-F238E27FC236}">
                <a16:creationId xmlns:a16="http://schemas.microsoft.com/office/drawing/2014/main" xmlns="" id="{450D178B-0E69-4EDC-1086-C21BDABA97C0}"/>
              </a:ext>
            </a:extLst>
          </p:cNvPr>
          <p:cNvSpPr txBox="1"/>
          <p:nvPr/>
        </p:nvSpPr>
        <p:spPr>
          <a:xfrm>
            <a:off x="395536" y="3318445"/>
            <a:ext cx="2319866" cy="150810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我国科技的瓶颈</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marL="285750" indent="-285750">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无自主的科学体系</a:t>
            </a:r>
            <a:endParaRPr lang="en-US" altLang="zh-CN" b="1"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缺乏原创</a:t>
            </a:r>
            <a:endParaRPr lang="en-US" altLang="zh-CN" b="1"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缺乏大师</a:t>
            </a:r>
            <a:endParaRPr lang="en-US" altLang="zh-CN" b="1"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学术生态恶化</a:t>
            </a:r>
          </a:p>
        </p:txBody>
      </p:sp>
      <p:sp>
        <p:nvSpPr>
          <p:cNvPr id="18" name="文本框 17">
            <a:extLst>
              <a:ext uri="{FF2B5EF4-FFF2-40B4-BE49-F238E27FC236}">
                <a16:creationId xmlns:a16="http://schemas.microsoft.com/office/drawing/2014/main" xmlns="" id="{644355B8-E029-D20D-75E7-929547920966}"/>
              </a:ext>
            </a:extLst>
          </p:cNvPr>
          <p:cNvSpPr txBox="1"/>
          <p:nvPr/>
        </p:nvSpPr>
        <p:spPr>
          <a:xfrm>
            <a:off x="2771800" y="4564940"/>
            <a:ext cx="6160588" cy="261610"/>
          </a:xfrm>
          <a:prstGeom prst="rect">
            <a:avLst/>
          </a:prstGeom>
          <a:noFill/>
        </p:spPr>
        <p:txBody>
          <a:bodyPr wrap="square">
            <a:spAutoFit/>
          </a:bodyPr>
          <a:lstStyle/>
          <a:p>
            <a:r>
              <a:rPr lang="zh-CN" altLang="en-US" sz="1100" dirty="0">
                <a:latin typeface="幼圆" panose="02010509060101010101" pitchFamily="49" charset="-122"/>
                <a:ea typeface="幼圆" panose="02010509060101010101" pitchFamily="49" charset="-122"/>
              </a:rPr>
              <a:t>引自：张月鸿等，《哲学建设：我国科技强国建设的“三十年之艾”》，中国科学院院刊，2021</a:t>
            </a:r>
          </a:p>
        </p:txBody>
      </p:sp>
      <p:sp>
        <p:nvSpPr>
          <p:cNvPr id="20" name="文本框 19">
            <a:extLst>
              <a:ext uri="{FF2B5EF4-FFF2-40B4-BE49-F238E27FC236}">
                <a16:creationId xmlns:a16="http://schemas.microsoft.com/office/drawing/2014/main" xmlns="" id="{4C17EC08-0449-56F8-6F3A-C5B1D2BDB8D7}"/>
              </a:ext>
            </a:extLst>
          </p:cNvPr>
          <p:cNvSpPr txBox="1"/>
          <p:nvPr/>
        </p:nvSpPr>
        <p:spPr>
          <a:xfrm>
            <a:off x="2795476" y="3329509"/>
            <a:ext cx="5939070" cy="1200329"/>
          </a:xfrm>
          <a:prstGeom prst="rect">
            <a:avLst/>
          </a:prstGeom>
          <a:noFill/>
          <a:ln w="3175">
            <a:solidFill>
              <a:schemeClr val="tx1"/>
            </a:solidFill>
          </a:ln>
        </p:spPr>
        <p:txBody>
          <a:bodyPr wrap="square">
            <a:spAutoFit/>
          </a:bodyPr>
          <a:lstStyle/>
          <a:p>
            <a:r>
              <a:rPr lang="zh-CN" altLang="en-US" b="1" dirty="0">
                <a:latin typeface="幼圆" panose="02010509060101010101" pitchFamily="49" charset="-122"/>
                <a:ea typeface="幼圆" panose="02010509060101010101" pitchFamily="49" charset="-122"/>
              </a:rPr>
              <a:t>科学主义的误区——对科学的迷信反而异化了科学精神。</a:t>
            </a:r>
          </a:p>
          <a:p>
            <a:r>
              <a:rPr lang="zh-CN" altLang="en-US" b="1" dirty="0">
                <a:latin typeface="幼圆" panose="02010509060101010101" pitchFamily="49" charset="-122"/>
                <a:ea typeface="幼圆" panose="02010509060101010101" pitchFamily="49" charset="-122"/>
              </a:rPr>
              <a:t>科学大师大多是哲学家型的科学家。</a:t>
            </a:r>
          </a:p>
          <a:p>
            <a:r>
              <a:rPr lang="zh-CN" altLang="en-US" b="1" dirty="0">
                <a:latin typeface="幼圆" panose="02010509060101010101" pitchFamily="49" charset="-122"/>
                <a:ea typeface="幼圆" panose="02010509060101010101" pitchFamily="49" charset="-122"/>
              </a:rPr>
              <a:t>科学家有什么样的哲学基础，就有什么样的科学视野和科研境界，就能够发现、提出并解决什么样的科学问题。</a:t>
            </a:r>
          </a:p>
        </p:txBody>
      </p:sp>
    </p:spTree>
    <p:extLst>
      <p:ext uri="{BB962C8B-B14F-4D97-AF65-F5344CB8AC3E}">
        <p14:creationId xmlns:p14="http://schemas.microsoft.com/office/powerpoint/2010/main" val="28568747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39552" y="1131590"/>
            <a:ext cx="3312368" cy="3785652"/>
          </a:xfrm>
          <a:prstGeom prst="rect">
            <a:avLst/>
          </a:prstGeom>
        </p:spPr>
        <p:txBody>
          <a:bodyPr wrap="square">
            <a:spAutoFit/>
          </a:bodyPr>
          <a:lstStyle/>
          <a:p>
            <a:pPr algn="just"/>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印第安人的大数据：</a:t>
            </a:r>
            <a:r>
              <a:rPr lang="zh-CN" altLang="en-US" sz="16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低维度内卷</a:t>
            </a:r>
          </a:p>
          <a:p>
            <a:pPr algn="just"/>
            <a:r>
              <a:rPr lang="zh-CN" altLang="en-US" sz="1400" dirty="0">
                <a:latin typeface="幼圆" panose="02010509060101010101" pitchFamily="49" charset="-122"/>
                <a:ea typeface="幼圆" panose="02010509060101010101" pitchFamily="49" charset="-122"/>
              </a:rPr>
              <a:t>   印地安人问他们的新酋长:这个冬天会是寒冷的还是温暖的？这位年轻的酋长从没学过祖先预报天气的本事，他只是吩咐他们去捡木柴，然后，他给国家气象局打电话询问：“今年冬天冷不冷？”。</a:t>
            </a:r>
          </a:p>
          <a:p>
            <a:pPr algn="just"/>
            <a:r>
              <a:rPr lang="zh-CN" altLang="en-US" sz="1400" dirty="0">
                <a:latin typeface="幼圆" panose="02010509060101010101" pitchFamily="49" charset="-122"/>
                <a:ea typeface="幼圆" panose="02010509060101010101" pitchFamily="49" charset="-122"/>
              </a:rPr>
              <a:t>   气象局长说:“看上去是这样的。”</a:t>
            </a:r>
            <a:endParaRPr lang="en-US" altLang="zh-CN" sz="1400" dirty="0">
              <a:latin typeface="幼圆" panose="02010509060101010101" pitchFamily="49" charset="-122"/>
              <a:ea typeface="幼圆" panose="02010509060101010101" pitchFamily="49" charset="-122"/>
            </a:endParaRPr>
          </a:p>
          <a:p>
            <a:pPr algn="just"/>
            <a:r>
              <a:rPr lang="en-US" altLang="zh-CN" sz="1400" dirty="0">
                <a:latin typeface="幼圆" panose="02010509060101010101" pitchFamily="49" charset="-122"/>
                <a:ea typeface="幼圆" panose="02010509060101010101" pitchFamily="49" charset="-122"/>
              </a:rPr>
              <a:t>   </a:t>
            </a:r>
            <a:r>
              <a:rPr lang="zh-CN" altLang="en-US" sz="1400" dirty="0">
                <a:latin typeface="幼圆" panose="02010509060101010101" pitchFamily="49" charset="-122"/>
                <a:ea typeface="幼圆" panose="02010509060101010101" pitchFamily="49" charset="-122"/>
              </a:rPr>
              <a:t>于是酋长要求大家收集更多的木柴。一个星期后，他又问国家气象局。气象局长回答“毫无疑问。冷。” 。</a:t>
            </a:r>
          </a:p>
          <a:p>
            <a:pPr algn="just"/>
            <a:r>
              <a:rPr lang="zh-CN" altLang="en-US" sz="1400" dirty="0">
                <a:latin typeface="幼圆" panose="02010509060101010101" pitchFamily="49" charset="-122"/>
                <a:ea typeface="幼圆" panose="02010509060101010101" pitchFamily="49" charset="-122"/>
              </a:rPr>
              <a:t>   酋长要求族人继续捡更多的木柴。然后，他再次给国家气象局打电话：“你肯定吗？”气象局长说:“我告诉你，那将是有史以来最寒冷的冬天。”酋长问:“你怎么知道？”气象局长答:“因为印第安人正在发了疯似地捡木柴！”</a:t>
            </a:r>
          </a:p>
        </p:txBody>
      </p:sp>
      <p:sp>
        <p:nvSpPr>
          <p:cNvPr id="5" name="矩形 4"/>
          <p:cNvSpPr/>
          <p:nvPr/>
        </p:nvSpPr>
        <p:spPr>
          <a:xfrm>
            <a:off x="4067944" y="1203598"/>
            <a:ext cx="4464496" cy="2031325"/>
          </a:xfrm>
          <a:prstGeom prst="rect">
            <a:avLst/>
          </a:prstGeom>
          <a:ln w="3175">
            <a:solidFill>
              <a:schemeClr val="tx1"/>
            </a:solidFill>
          </a:ln>
        </p:spPr>
        <p:txBody>
          <a:bodyPr wrap="square">
            <a:spAutoFit/>
          </a:bodyPr>
          <a:lstStyle/>
          <a:p>
            <a:pPr algn="just"/>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大数据的复杂性和不确定性中包含着高维度的信息</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a:t>
            </a:r>
          </a:p>
          <a:p>
            <a:pPr algn="just"/>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当前的人工智能如果在低维度中“内卷”，那就不可能产生革命性的提升。</a:t>
            </a:r>
          </a:p>
          <a:p>
            <a:pPr algn="just"/>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需要升维，建立基于不确定性的确定性模型，跨越复杂性，冲出混沌，迭代精进，走向智能。</a:t>
            </a:r>
          </a:p>
        </p:txBody>
      </p:sp>
      <p:grpSp>
        <p:nvGrpSpPr>
          <p:cNvPr id="23" name="组合 22"/>
          <p:cNvGrpSpPr/>
          <p:nvPr/>
        </p:nvGrpSpPr>
        <p:grpSpPr>
          <a:xfrm>
            <a:off x="4067944" y="3435846"/>
            <a:ext cx="4464496" cy="1379021"/>
            <a:chOff x="4067944" y="3435846"/>
            <a:chExt cx="4464496" cy="1379021"/>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67944" y="3435846"/>
              <a:ext cx="1584176" cy="1276647"/>
            </a:xfrm>
            <a:prstGeom prst="rect">
              <a:avLst/>
            </a:prstGeom>
          </p:spPr>
        </p:pic>
        <p:pic>
          <p:nvPicPr>
            <p:cNvPr id="2050" name="Picture 2" descr="https://gimg2.baidu.com/image_search/src=http%3A%2F%2Fwww.jianbihua.net%2Fuploads%2Fallimg%2F191128%2F04301R0L_0.jpg&amp;refer=http%3A%2F%2Fwww.jianbihua.net&amp;app=2002&amp;size=f9999,10000&amp;q=a80&amp;n=0&amp;g=0n&amp;fmt=jpeg?sec=1637196665&amp;t=683c827f21a27153dbf67bc31220910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64287" y="3477487"/>
              <a:ext cx="1968153" cy="1337380"/>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19"/>
            <p:cNvSpPr txBox="1"/>
            <p:nvPr/>
          </p:nvSpPr>
          <p:spPr>
            <a:xfrm>
              <a:off x="4833097" y="4208391"/>
              <a:ext cx="646331"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内卷</a:t>
              </a:r>
            </a:p>
          </p:txBody>
        </p:sp>
        <p:sp>
          <p:nvSpPr>
            <p:cNvPr id="22" name="文本框 21"/>
            <p:cNvSpPr txBox="1"/>
            <p:nvPr/>
          </p:nvSpPr>
          <p:spPr>
            <a:xfrm>
              <a:off x="7164288" y="3879098"/>
              <a:ext cx="646331"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升维</a:t>
              </a:r>
            </a:p>
          </p:txBody>
        </p:sp>
        <p:sp>
          <p:nvSpPr>
            <p:cNvPr id="21" name="右箭头 20"/>
            <p:cNvSpPr/>
            <p:nvPr/>
          </p:nvSpPr>
          <p:spPr>
            <a:xfrm>
              <a:off x="5772199" y="3859078"/>
              <a:ext cx="792088" cy="69862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方正粗宋简体" panose="03000509000000000000" pitchFamily="65" charset="-122"/>
              </a:endParaRPr>
            </a:p>
          </p:txBody>
        </p:sp>
      </p:grpSp>
      <p:sp>
        <p:nvSpPr>
          <p:cNvPr id="3" name="TextBox 1">
            <a:extLst>
              <a:ext uri="{FF2B5EF4-FFF2-40B4-BE49-F238E27FC236}">
                <a16:creationId xmlns:a16="http://schemas.microsoft.com/office/drawing/2014/main" xmlns="" id="{D1421DC3-5AAC-D6EF-C172-C62405DD54C1}"/>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31245080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539552" y="411510"/>
            <a:ext cx="4801314" cy="646331"/>
          </a:xfrm>
          <a:prstGeom prst="rect">
            <a:avLst/>
          </a:prstGeom>
          <a:noFill/>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大系统观指导人工智能</a:t>
            </a:r>
          </a:p>
        </p:txBody>
      </p:sp>
      <p:sp>
        <p:nvSpPr>
          <p:cNvPr id="9" name="文本框 5"/>
          <p:cNvSpPr txBox="1"/>
          <p:nvPr/>
        </p:nvSpPr>
        <p:spPr>
          <a:xfrm>
            <a:off x="395536" y="1203598"/>
            <a:ext cx="5570756" cy="523220"/>
          </a:xfrm>
          <a:prstGeom prst="rect">
            <a:avLst/>
          </a:prstGeom>
          <a:ln/>
        </p:spPr>
        <p:style>
          <a:lnRef idx="3">
            <a:schemeClr val="lt1"/>
          </a:lnRef>
          <a:fillRef idx="1">
            <a:schemeClr val="accent5"/>
          </a:fillRef>
          <a:effectRef idx="1">
            <a:schemeClr val="accent5"/>
          </a:effectRef>
          <a:fontRef idx="minor">
            <a:schemeClr val="lt1"/>
          </a:fontRef>
        </p:style>
        <p:txBody>
          <a:bodyPr wrap="none" rtlCol="0">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zh-CN" altLang="en-US" sz="28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智能是在混沌中处理“</a:t>
            </a:r>
            <a:r>
              <a:rPr lang="zh-CN" altLang="en-US"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序</a:t>
            </a:r>
            <a:r>
              <a:rPr lang="zh-CN" altLang="en-US" sz="28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”的能力</a:t>
            </a:r>
          </a:p>
        </p:txBody>
      </p:sp>
      <p:sp>
        <p:nvSpPr>
          <p:cNvPr id="2" name="文本框 1"/>
          <p:cNvSpPr txBox="1"/>
          <p:nvPr/>
        </p:nvSpPr>
        <p:spPr>
          <a:xfrm>
            <a:off x="539552" y="1923678"/>
            <a:ext cx="3185487" cy="923330"/>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自动化</a:t>
            </a:r>
            <a:r>
              <a:rPr lang="zh-CN" altLang="en-US" dirty="0">
                <a:latin typeface="幼圆" panose="02010509060101010101" pitchFamily="49" charset="-122"/>
                <a:ea typeface="幼圆" panose="02010509060101010101" pitchFamily="49" charset="-122"/>
              </a:rPr>
              <a:t>：在混沌中</a:t>
            </a:r>
            <a:r>
              <a:rPr lang="zh-CN" altLang="en-US"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维持</a:t>
            </a:r>
            <a:r>
              <a:rPr lang="zh-CN" altLang="en-US" dirty="0">
                <a:latin typeface="幼圆" panose="02010509060101010101" pitchFamily="49" charset="-122"/>
                <a:ea typeface="幼圆" panose="02010509060101010101" pitchFamily="49" charset="-122"/>
              </a:rPr>
              <a:t>序</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智能</a:t>
            </a:r>
            <a:r>
              <a:rPr lang="zh-CN" altLang="en-US" dirty="0">
                <a:latin typeface="幼圆" panose="02010509060101010101" pitchFamily="49" charset="-122"/>
                <a:ea typeface="幼圆" panose="02010509060101010101" pitchFamily="49" charset="-122"/>
              </a:rPr>
              <a:t>：在混沌中</a:t>
            </a:r>
            <a:r>
              <a:rPr lang="zh-CN" altLang="en-US"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识别并维持</a:t>
            </a:r>
            <a:r>
              <a:rPr lang="zh-CN" altLang="en-US" dirty="0">
                <a:latin typeface="幼圆" panose="02010509060101010101" pitchFamily="49" charset="-122"/>
                <a:ea typeface="幼圆" panose="02010509060101010101" pitchFamily="49" charset="-122"/>
              </a:rPr>
              <a:t>序</a:t>
            </a:r>
            <a:endParaRPr lang="en-US" altLang="zh-CN" dirty="0">
              <a:latin typeface="幼圆" panose="02010509060101010101" pitchFamily="49" charset="-122"/>
              <a:ea typeface="幼圆" panose="02010509060101010101" pitchFamily="49"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智慧</a:t>
            </a:r>
            <a:r>
              <a:rPr lang="zh-CN" altLang="en-US" dirty="0">
                <a:latin typeface="幼圆" panose="02010509060101010101" pitchFamily="49" charset="-122"/>
                <a:ea typeface="幼圆" panose="02010509060101010101" pitchFamily="49" charset="-122"/>
              </a:rPr>
              <a:t>：在混沌中</a:t>
            </a:r>
            <a:r>
              <a:rPr lang="zh-CN" altLang="en-US"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创造</a:t>
            </a:r>
            <a:r>
              <a:rPr lang="zh-CN" altLang="en-US" dirty="0">
                <a:latin typeface="幼圆" panose="02010509060101010101" pitchFamily="49" charset="-122"/>
                <a:ea typeface="幼圆" panose="02010509060101010101" pitchFamily="49" charset="-122"/>
              </a:rPr>
              <a:t>序</a:t>
            </a:r>
          </a:p>
        </p:txBody>
      </p:sp>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9097" y="2989385"/>
            <a:ext cx="4710913" cy="1842992"/>
          </a:xfrm>
          <a:prstGeom prst="rect">
            <a:avLst/>
          </a:prstGeom>
          <a:solidFill>
            <a:srgbClr val="FFFFFF">
              <a:shade val="85000"/>
            </a:srgbClr>
          </a:solidFill>
          <a:ln w="31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a:off x="3779912" y="1817316"/>
            <a:ext cx="5059940" cy="113877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a:t>
            </a:r>
            <a:r>
              <a:rPr lang="zh-CN" altLang="en-US" sz="2000" dirty="0">
                <a:latin typeface="方正超粗黑简体" panose="03000509000000000000" pitchFamily="65" charset="-122"/>
                <a:ea typeface="方正超粗黑简体" panose="03000509000000000000" pitchFamily="65" charset="-122"/>
              </a:rPr>
              <a:t>是智能、智慧的基础和必要条件</a:t>
            </a:r>
            <a:endParaRPr lang="en-US" altLang="zh-CN" sz="2000" dirty="0">
              <a:latin typeface="方正超粗黑简体" panose="03000509000000000000" pitchFamily="65" charset="-122"/>
              <a:ea typeface="方正超粗黑简体" panose="03000509000000000000" pitchFamily="65" charset="-122"/>
            </a:endParaRPr>
          </a:p>
          <a:p>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按照全息有机系统要求发展人工智能，在</a:t>
            </a:r>
            <a:r>
              <a:rPr lang="zh-CN" altLang="en-US" sz="2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信息爆炸</a:t>
            </a:r>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带来的混沌中抓住全息</a:t>
            </a:r>
            <a:r>
              <a:rPr lang="en-US" altLang="zh-CN"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结构信息</a:t>
            </a:r>
            <a:endParaRPr lang="en-US" altLang="zh-CN" sz="2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4" name="文本框 3"/>
          <p:cNvSpPr txBox="1"/>
          <p:nvPr/>
        </p:nvSpPr>
        <p:spPr>
          <a:xfrm>
            <a:off x="4916164" y="3172217"/>
            <a:ext cx="2100255" cy="1477328"/>
          </a:xfrm>
          <a:prstGeom prst="rect">
            <a:avLst/>
          </a:prstGeom>
          <a:ln/>
        </p:spPr>
        <p:style>
          <a:lnRef idx="3">
            <a:schemeClr val="lt1"/>
          </a:lnRef>
          <a:fillRef idx="1">
            <a:schemeClr val="accent1"/>
          </a:fillRef>
          <a:effectRef idx="1">
            <a:schemeClr val="accent1"/>
          </a:effectRef>
          <a:fontRef idx="minor">
            <a:schemeClr val="lt1"/>
          </a:fontRef>
        </p:style>
        <p:txBody>
          <a:bodyPr wrap="none" rtlCol="0">
            <a:spAutoFit/>
          </a:bodyPr>
          <a:lstStyle/>
          <a:p>
            <a:pPr marL="285750" indent="-285750" algn="ctr">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设备要全息有机</a:t>
            </a:r>
            <a:endParaRPr lang="en-US" altLang="zh-CN" b="1" dirty="0">
              <a:latin typeface="幼圆" panose="02010509060101010101" pitchFamily="49" charset="-122"/>
              <a:ea typeface="幼圆" panose="02010509060101010101" pitchFamily="49" charset="-122"/>
            </a:endParaRPr>
          </a:p>
          <a:p>
            <a:pPr marL="285750" indent="-285750" algn="ctr">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数据要全息有机</a:t>
            </a:r>
            <a:endParaRPr lang="en-US" altLang="zh-CN" b="1" dirty="0">
              <a:latin typeface="幼圆" panose="02010509060101010101" pitchFamily="49" charset="-122"/>
              <a:ea typeface="幼圆" panose="02010509060101010101" pitchFamily="49" charset="-122"/>
            </a:endParaRPr>
          </a:p>
          <a:p>
            <a:pPr marL="285750" indent="-285750" algn="ctr">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算法要全息有机</a:t>
            </a:r>
            <a:endParaRPr lang="en-US" altLang="zh-CN" b="1" dirty="0">
              <a:latin typeface="幼圆" panose="02010509060101010101" pitchFamily="49" charset="-122"/>
              <a:ea typeface="幼圆" panose="02010509060101010101" pitchFamily="49" charset="-122"/>
            </a:endParaRPr>
          </a:p>
          <a:p>
            <a:pPr marL="285750" indent="-285750" algn="ctr">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软件要全息有机</a:t>
            </a:r>
            <a:endParaRPr lang="en-US" altLang="zh-CN" b="1" dirty="0">
              <a:latin typeface="幼圆" panose="02010509060101010101" pitchFamily="49" charset="-122"/>
              <a:ea typeface="幼圆" panose="02010509060101010101" pitchFamily="49" charset="-122"/>
            </a:endParaRPr>
          </a:p>
          <a:p>
            <a:pPr marL="285750" indent="-285750" algn="ctr">
              <a:buFont typeface="Wingdings" panose="05000000000000000000" pitchFamily="2" charset="2"/>
              <a:buChar char="n"/>
            </a:pPr>
            <a:r>
              <a:rPr lang="zh-CN" altLang="en-US" b="1" dirty="0">
                <a:latin typeface="幼圆" panose="02010509060101010101" pitchFamily="49" charset="-122"/>
                <a:ea typeface="幼圆" panose="02010509060101010101" pitchFamily="49" charset="-122"/>
              </a:rPr>
              <a:t>思想要全息有机</a:t>
            </a:r>
          </a:p>
        </p:txBody>
      </p:sp>
      <p:sp>
        <p:nvSpPr>
          <p:cNvPr id="7" name="文本框 6"/>
          <p:cNvSpPr txBox="1"/>
          <p:nvPr/>
        </p:nvSpPr>
        <p:spPr>
          <a:xfrm>
            <a:off x="7092280" y="3046587"/>
            <a:ext cx="1811751" cy="1846659"/>
          </a:xfrm>
          <a:prstGeom prst="rect">
            <a:avLst/>
          </a:prstGeom>
          <a:noFill/>
        </p:spPr>
        <p:txBody>
          <a:bodyPr wrap="square" rtlCol="0">
            <a:spAutoFit/>
          </a:bodyPr>
          <a:lstStyle/>
          <a:p>
            <a:pPr algn="ctr"/>
            <a:r>
              <a:rPr lang="zh-CN" altLang="en-US"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学科融合</a:t>
            </a:r>
            <a:endParaRPr lang="en-US" altLang="zh-CN"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1600" dirty="0">
                <a:latin typeface="幼圆" panose="02010509060101010101" pitchFamily="49" charset="-122"/>
                <a:ea typeface="幼圆" panose="02010509060101010101" pitchFamily="49" charset="-122"/>
              </a:rPr>
              <a:t>不能局限在信息科学和数学，还要融合复杂性科学、心理学、人文科学等学科，特别是系统科学和哲学。</a:t>
            </a:r>
          </a:p>
        </p:txBody>
      </p:sp>
      <p:pic>
        <p:nvPicPr>
          <p:cNvPr id="12" name="图片 11"/>
          <p:cNvPicPr>
            <a:picLocks/>
          </p:cNvPicPr>
          <p:nvPr/>
        </p:nvPicPr>
        <p:blipFill>
          <a:blip r:embed="rId3" cstate="screen">
            <a:extLst>
              <a:ext uri="{28A0092B-C50C-407E-A947-70E740481C1C}">
                <a14:useLocalDpi xmlns:a14="http://schemas.microsoft.com/office/drawing/2010/main"/>
              </a:ext>
            </a:extLst>
          </a:blip>
          <a:stretch>
            <a:fillRect/>
          </a:stretch>
        </p:blipFill>
        <p:spPr>
          <a:xfrm>
            <a:off x="7069346" y="670889"/>
            <a:ext cx="936104" cy="859955"/>
          </a:xfrm>
          <a:prstGeom prst="rect">
            <a:avLst/>
          </a:prstGeom>
          <a:ln w="3175">
            <a:solidFill>
              <a:schemeClr val="tx1"/>
            </a:solidFill>
          </a:ln>
        </p:spPr>
      </p:pic>
      <p:pic>
        <p:nvPicPr>
          <p:cNvPr id="13" name="图片 12"/>
          <p:cNvPicPr>
            <a:picLocks/>
          </p:cNvPicPr>
          <p:nvPr/>
        </p:nvPicPr>
        <p:blipFill>
          <a:blip r:embed="rId4" cstate="screen">
            <a:extLst>
              <a:ext uri="{28A0092B-C50C-407E-A947-70E740481C1C}">
                <a14:useLocalDpi xmlns:a14="http://schemas.microsoft.com/office/drawing/2010/main"/>
              </a:ext>
            </a:extLst>
          </a:blip>
          <a:stretch>
            <a:fillRect/>
          </a:stretch>
        </p:blipFill>
        <p:spPr>
          <a:xfrm>
            <a:off x="6110308" y="858261"/>
            <a:ext cx="936104" cy="859955"/>
          </a:xfrm>
          <a:prstGeom prst="rect">
            <a:avLst/>
          </a:prstGeom>
          <a:ln w="3175">
            <a:solidFill>
              <a:schemeClr val="tx1"/>
            </a:solidFill>
          </a:ln>
        </p:spPr>
      </p:pic>
      <p:pic>
        <p:nvPicPr>
          <p:cNvPr id="14" name="图片 13"/>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8028384" y="484212"/>
            <a:ext cx="936104" cy="859955"/>
          </a:xfrm>
          <a:prstGeom prst="rect">
            <a:avLst/>
          </a:prstGeom>
          <a:ln w="3175">
            <a:solidFill>
              <a:schemeClr val="tx1"/>
            </a:solidFill>
          </a:ln>
        </p:spPr>
      </p:pic>
      <p:sp>
        <p:nvSpPr>
          <p:cNvPr id="15" name="文本框 14"/>
          <p:cNvSpPr txBox="1"/>
          <p:nvPr/>
        </p:nvSpPr>
        <p:spPr>
          <a:xfrm>
            <a:off x="6057233" y="785559"/>
            <a:ext cx="646331" cy="369332"/>
          </a:xfrm>
          <a:prstGeom prst="rect">
            <a:avLst/>
          </a:prstGeom>
          <a:noFill/>
        </p:spPr>
        <p:txBody>
          <a:bodyPr wrap="none" rtlCol="0">
            <a:spAutoFit/>
          </a:bodyPr>
          <a:lstStyle/>
          <a:p>
            <a:r>
              <a:rPr lang="zh-CN" altLang="en-US" b="1" dirty="0">
                <a:ln w="9525">
                  <a:solidFill>
                    <a:schemeClr val="bg1"/>
                  </a:solidFill>
                  <a:prstDash val="solid"/>
                </a:ln>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rPr>
              <a:t>混沌</a:t>
            </a:r>
          </a:p>
        </p:txBody>
      </p:sp>
      <p:sp>
        <p:nvSpPr>
          <p:cNvPr id="17" name="文本框 16"/>
          <p:cNvSpPr txBox="1"/>
          <p:nvPr/>
        </p:nvSpPr>
        <p:spPr>
          <a:xfrm>
            <a:off x="7016271" y="598187"/>
            <a:ext cx="649537" cy="369332"/>
          </a:xfrm>
          <a:prstGeom prst="rect">
            <a:avLst/>
          </a:prstGeom>
          <a:noFill/>
        </p:spPr>
        <p:txBody>
          <a:bodyPr wrap="none" rtlCol="0">
            <a:spAutoFit/>
          </a:bodyPr>
          <a:lstStyle/>
          <a:p>
            <a:r>
              <a:rPr lang="zh-CN" altLang="en-US" b="1" dirty="0">
                <a:ln w="9525">
                  <a:solidFill>
                    <a:schemeClr val="bg1"/>
                  </a:solidFill>
                  <a:prstDash val="solid"/>
                </a:ln>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rPr>
              <a:t>有序</a:t>
            </a:r>
          </a:p>
        </p:txBody>
      </p:sp>
      <p:sp>
        <p:nvSpPr>
          <p:cNvPr id="18" name="文本框 17"/>
          <p:cNvSpPr txBox="1"/>
          <p:nvPr/>
        </p:nvSpPr>
        <p:spPr>
          <a:xfrm>
            <a:off x="7975309" y="411510"/>
            <a:ext cx="649537" cy="369332"/>
          </a:xfrm>
          <a:prstGeom prst="rect">
            <a:avLst/>
          </a:prstGeom>
          <a:noFill/>
        </p:spPr>
        <p:txBody>
          <a:bodyPr wrap="none" rtlCol="0">
            <a:spAutoFit/>
          </a:bodyPr>
          <a:lstStyle/>
          <a:p>
            <a:r>
              <a:rPr lang="zh-CN" altLang="en-US" b="1" dirty="0">
                <a:ln w="9525">
                  <a:solidFill>
                    <a:schemeClr val="bg1"/>
                  </a:solidFill>
                  <a:prstDash val="solid"/>
                </a:ln>
                <a:effectLst>
                  <a:outerShdw blurRad="12700" dist="38100" dir="2700000" algn="tl" rotWithShape="0">
                    <a:schemeClr val="bg1">
                      <a:lumMod val="50000"/>
                    </a:schemeClr>
                  </a:outerShdw>
                </a:effectLst>
                <a:latin typeface="幼圆" panose="02010509060101010101" pitchFamily="49" charset="-122"/>
                <a:ea typeface="幼圆" panose="02010509060101010101" pitchFamily="49" charset="-122"/>
              </a:rPr>
              <a:t>智能</a:t>
            </a:r>
          </a:p>
        </p:txBody>
      </p:sp>
    </p:spTree>
    <p:extLst>
      <p:ext uri="{BB962C8B-B14F-4D97-AF65-F5344CB8AC3E}">
        <p14:creationId xmlns:p14="http://schemas.microsoft.com/office/powerpoint/2010/main" val="13883287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十字星 3"/>
          <p:cNvSpPr/>
          <p:nvPr/>
        </p:nvSpPr>
        <p:spPr>
          <a:xfrm rot="263151">
            <a:off x="6465915" y="2036230"/>
            <a:ext cx="615020" cy="629645"/>
          </a:xfrm>
          <a:prstGeom prst="star4">
            <a:avLst/>
          </a:prstGeom>
          <a:solidFill>
            <a:srgbClr val="00B0F0"/>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ffectLst>
                <a:glow rad="228600">
                  <a:schemeClr val="accent6">
                    <a:satMod val="175000"/>
                    <a:alpha val="40000"/>
                  </a:schemeClr>
                </a:glow>
              </a:effectLst>
              <a:ea typeface="方正粗宋简体" panose="03000509000000000000" pitchFamily="65" charset="-122"/>
            </a:endParaRPr>
          </a:p>
        </p:txBody>
      </p:sp>
      <p:pic>
        <p:nvPicPr>
          <p:cNvPr id="21" name="图片 20"/>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193432" y="1643074"/>
            <a:ext cx="3240360" cy="2196963"/>
          </a:xfrm>
          <a:prstGeom prst="rect">
            <a:avLst/>
          </a:prstGeom>
        </p:spPr>
      </p:pic>
      <p:sp>
        <p:nvSpPr>
          <p:cNvPr id="2" name="TextBox 1"/>
          <p:cNvSpPr txBox="1"/>
          <p:nvPr/>
        </p:nvSpPr>
        <p:spPr>
          <a:xfrm>
            <a:off x="6300192" y="195486"/>
            <a:ext cx="2339102" cy="523220"/>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系统共振原理</a:t>
            </a:r>
          </a:p>
        </p:txBody>
      </p:sp>
      <p:sp>
        <p:nvSpPr>
          <p:cNvPr id="32771" name="Rectangle 3"/>
          <p:cNvSpPr>
            <a:spLocks noChangeArrowheads="1"/>
          </p:cNvSpPr>
          <p:nvPr/>
        </p:nvSpPr>
        <p:spPr bwMode="auto">
          <a:xfrm>
            <a:off x="0" y="553165"/>
            <a:ext cx="68159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Times New Roman" pitchFamily="18" charset="0"/>
                <a:ea typeface="幼圆" panose="02010509060101010101" pitchFamily="49" charset="-122"/>
                <a:cs typeface="Times New Roman" pitchFamily="18" charset="0"/>
              </a:rPr>
              <a:t>       </a:t>
            </a:r>
            <a:endParaRPr kumimoji="0" lang="en-US" altLang="zh-CN" sz="1800" b="0" i="0" u="none" strike="noStrike" cap="none" normalizeH="0" baseline="0" dirty="0">
              <a:ln>
                <a:noFill/>
              </a:ln>
              <a:solidFill>
                <a:schemeClr val="tx1"/>
              </a:solidFill>
              <a:effectLst/>
              <a:latin typeface="方正超粗黑简体" panose="03000509000000000000" pitchFamily="65" charset="-122"/>
              <a:ea typeface="幼圆" panose="02010509060101010101" pitchFamily="49" charset="-122"/>
            </a:endParaRPr>
          </a:p>
        </p:txBody>
      </p:sp>
      <p:sp>
        <p:nvSpPr>
          <p:cNvPr id="6" name="文本框 5"/>
          <p:cNvSpPr txBox="1"/>
          <p:nvPr/>
        </p:nvSpPr>
        <p:spPr>
          <a:xfrm>
            <a:off x="2507738" y="1224019"/>
            <a:ext cx="4852610" cy="523220"/>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机器会有意识么？怎么产生？</a:t>
            </a:r>
          </a:p>
        </p:txBody>
      </p:sp>
      <p:sp>
        <p:nvSpPr>
          <p:cNvPr id="19" name="文本框 18"/>
          <p:cNvSpPr txBox="1"/>
          <p:nvPr/>
        </p:nvSpPr>
        <p:spPr>
          <a:xfrm>
            <a:off x="681597" y="1193242"/>
            <a:ext cx="1826141"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机器意识</a:t>
            </a:r>
          </a:p>
        </p:txBody>
      </p:sp>
      <p:sp>
        <p:nvSpPr>
          <p:cNvPr id="20" name="文本框 19"/>
          <p:cNvSpPr txBox="1"/>
          <p:nvPr/>
        </p:nvSpPr>
        <p:spPr>
          <a:xfrm>
            <a:off x="692659" y="1942995"/>
            <a:ext cx="4294812" cy="144655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zh-CN" altLang="en-US" sz="28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意志</a:t>
            </a:r>
            <a:r>
              <a:rPr lang="en-US" altLang="zh-CN" sz="28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8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意识</a:t>
            </a:r>
            <a:endParaRPr lang="en-US" altLang="zh-CN" sz="28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zh-CN" altLang="en-US" sz="2000" dirty="0">
                <a:latin typeface="幼圆" panose="02010509060101010101" pitchFamily="49" charset="-122"/>
                <a:ea typeface="幼圆" panose="02010509060101010101" pitchFamily="49" charset="-122"/>
              </a:rPr>
              <a:t>系统吸引子承载系统的意志和使命。</a:t>
            </a:r>
            <a:endParaRPr lang="en-US" altLang="zh-CN" sz="2000" dirty="0">
              <a:latin typeface="幼圆" panose="02010509060101010101" pitchFamily="49" charset="-122"/>
              <a:ea typeface="幼圆" panose="02010509060101010101" pitchFamily="49" charset="-122"/>
            </a:endParaRPr>
          </a:p>
          <a:p>
            <a:pPr algn="just"/>
            <a:r>
              <a:rPr lang="zh-CN" altLang="en-US" sz="2000" dirty="0">
                <a:latin typeface="幼圆" panose="02010509060101010101" pitchFamily="49" charset="-122"/>
                <a:ea typeface="幼圆" panose="02010509060101010101" pitchFamily="49" charset="-122"/>
              </a:rPr>
              <a:t>系统的功能就是它的意志：涌现。</a:t>
            </a:r>
            <a:endParaRPr lang="en-US" altLang="zh-CN" sz="2000" dirty="0">
              <a:latin typeface="幼圆" panose="02010509060101010101" pitchFamily="49" charset="-122"/>
              <a:ea typeface="幼圆" panose="02010509060101010101" pitchFamily="49" charset="-122"/>
            </a:endParaRPr>
          </a:p>
          <a:p>
            <a:pPr algn="just"/>
            <a:r>
              <a:rPr lang="en-US" altLang="zh-CN" sz="2000" dirty="0">
                <a:latin typeface="幼圆" panose="02010509060101010101" pitchFamily="49" charset="-122"/>
                <a:ea typeface="幼圆" panose="02010509060101010101" pitchFamily="49" charset="-122"/>
              </a:rPr>
              <a:t>OCR</a:t>
            </a:r>
            <a:r>
              <a:rPr lang="zh-CN" altLang="en-US" sz="2000" dirty="0">
                <a:latin typeface="幼圆" panose="02010509060101010101" pitchFamily="49" charset="-122"/>
                <a:ea typeface="幼圆" panose="02010509060101010101" pitchFamily="49" charset="-122"/>
              </a:rPr>
              <a:t>、图像识别已具备初步的意识。</a:t>
            </a:r>
            <a:endParaRPr lang="en-US" altLang="zh-CN" sz="2000" dirty="0">
              <a:latin typeface="幼圆" panose="02010509060101010101" pitchFamily="49" charset="-122"/>
              <a:ea typeface="幼圆" panose="02010509060101010101" pitchFamily="49" charset="-122"/>
            </a:endParaRPr>
          </a:p>
        </p:txBody>
      </p:sp>
      <p:sp>
        <p:nvSpPr>
          <p:cNvPr id="7" name="右箭头 6"/>
          <p:cNvSpPr/>
          <p:nvPr/>
        </p:nvSpPr>
        <p:spPr>
          <a:xfrm>
            <a:off x="1594667" y="2127280"/>
            <a:ext cx="313037" cy="195064"/>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方正粗宋简体" panose="03000509000000000000" pitchFamily="65" charset="-122"/>
            </a:endParaRPr>
          </a:p>
        </p:txBody>
      </p:sp>
      <p:sp>
        <p:nvSpPr>
          <p:cNvPr id="8" name="文本框 7"/>
          <p:cNvSpPr txBox="1"/>
          <p:nvPr/>
        </p:nvSpPr>
        <p:spPr>
          <a:xfrm>
            <a:off x="679781" y="3572637"/>
            <a:ext cx="5068116" cy="46166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意识</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主动寻求</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共振的意志</a:t>
            </a:r>
          </a:p>
        </p:txBody>
      </p:sp>
      <p:sp>
        <p:nvSpPr>
          <p:cNvPr id="9" name="矩形 8"/>
          <p:cNvSpPr/>
          <p:nvPr/>
        </p:nvSpPr>
        <p:spPr>
          <a:xfrm>
            <a:off x="2771800" y="2033083"/>
            <a:ext cx="1885324" cy="369332"/>
          </a:xfrm>
          <a:prstGeom prst="rect">
            <a:avLst/>
          </a:prstGeom>
        </p:spPr>
        <p:txBody>
          <a:bodyPr wrap="none">
            <a:spAutoFit/>
          </a:bodyPr>
          <a:lstStyle/>
          <a:p>
            <a:r>
              <a:rPr lang="en-US" altLang="zh-CN" dirty="0">
                <a:ea typeface="方正粗宋简体" panose="03000509000000000000" pitchFamily="65" charset="-122"/>
              </a:rPr>
              <a:t>will / </a:t>
            </a:r>
            <a:r>
              <a:rPr lang="en-US" altLang="zh-CN" sz="1600" dirty="0">
                <a:ea typeface="方正粗宋简体" panose="03000509000000000000" pitchFamily="65" charset="-122"/>
              </a:rPr>
              <a:t>consciousness</a:t>
            </a:r>
            <a:endParaRPr lang="zh-CN" altLang="en-US" dirty="0">
              <a:ea typeface="方正粗宋简体" panose="03000509000000000000" pitchFamily="65" charset="-122"/>
            </a:endParaRPr>
          </a:p>
        </p:txBody>
      </p:sp>
      <p:pic>
        <p:nvPicPr>
          <p:cNvPr id="14" name="图片 13"/>
          <p:cNvPicPr>
            <a:picLocks noChangeAspect="1"/>
          </p:cNvPicPr>
          <p:nvPr/>
        </p:nvPicPr>
        <p:blipFill rotWithShape="1">
          <a:blip r:embed="rId3" cstate="screen">
            <a:clrChange>
              <a:clrFrom>
                <a:srgbClr val="F6F6F6"/>
              </a:clrFrom>
              <a:clrTo>
                <a:srgbClr val="F6F6F6">
                  <a:alpha val="0"/>
                </a:srgbClr>
              </a:clrTo>
            </a:clrChange>
            <a:extLst>
              <a:ext uri="{28A0092B-C50C-407E-A947-70E740481C1C}">
                <a14:useLocalDpi xmlns:a14="http://schemas.microsoft.com/office/drawing/2010/main"/>
              </a:ext>
            </a:extLst>
          </a:blip>
          <a:srcRect/>
          <a:stretch/>
        </p:blipFill>
        <p:spPr>
          <a:xfrm>
            <a:off x="6124828" y="3178272"/>
            <a:ext cx="739176" cy="1301130"/>
          </a:xfrm>
          <a:prstGeom prst="rect">
            <a:avLst/>
          </a:prstGeom>
        </p:spPr>
      </p:pic>
      <p:sp>
        <p:nvSpPr>
          <p:cNvPr id="22" name="文本框 21"/>
          <p:cNvSpPr txBox="1"/>
          <p:nvPr/>
        </p:nvSpPr>
        <p:spPr>
          <a:xfrm>
            <a:off x="6082017" y="4360876"/>
            <a:ext cx="2775452" cy="646331"/>
          </a:xfrm>
          <a:prstGeom prst="rect">
            <a:avLst/>
          </a:prstGeom>
          <a:noFill/>
        </p:spPr>
        <p:txBody>
          <a:bodyPr wrap="square" rtlCol="0">
            <a:spAutoFit/>
          </a:bodyPr>
          <a:lstStyle/>
          <a:p>
            <a:r>
              <a:rPr lang="zh-CN" altLang="en-US" b="1" dirty="0">
                <a:latin typeface="幼圆" panose="02010509060101010101" pitchFamily="49" charset="-122"/>
                <a:ea typeface="幼圆" panose="02010509060101010101" pitchFamily="49" charset="-122"/>
              </a:rPr>
              <a:t>只要有人找到那一点，轻轻一点，如同上帝之手。</a:t>
            </a:r>
          </a:p>
        </p:txBody>
      </p:sp>
      <p:grpSp>
        <p:nvGrpSpPr>
          <p:cNvPr id="25" name="组合 24"/>
          <p:cNvGrpSpPr/>
          <p:nvPr/>
        </p:nvGrpSpPr>
        <p:grpSpPr>
          <a:xfrm>
            <a:off x="7300267" y="3417203"/>
            <a:ext cx="1278946" cy="810478"/>
            <a:chOff x="6735473" y="3618547"/>
            <a:chExt cx="1698218" cy="1252081"/>
          </a:xfrm>
        </p:grpSpPr>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35473" y="3657777"/>
              <a:ext cx="1698117" cy="1202630"/>
            </a:xfrm>
            <a:prstGeom prst="rect">
              <a:avLst/>
            </a:prstGeom>
          </p:spPr>
        </p:pic>
        <p:sp>
          <p:nvSpPr>
            <p:cNvPr id="24" name="文本框 23"/>
            <p:cNvSpPr txBox="1"/>
            <p:nvPr/>
          </p:nvSpPr>
          <p:spPr>
            <a:xfrm>
              <a:off x="7902414" y="3618547"/>
              <a:ext cx="531277" cy="1252081"/>
            </a:xfrm>
            <a:prstGeom prst="rect">
              <a:avLst/>
            </a:prstGeom>
            <a:noFill/>
          </p:spPr>
          <p:txBody>
            <a:bodyPr vert="eaVert" wrap="none" rtlCol="0">
              <a:spAutoFit/>
            </a:bodyPr>
            <a:lstStyle/>
            <a:p>
              <a:pPr algn="ctr"/>
              <a:r>
                <a:rPr lang="zh-CN" altLang="en-US" sz="1400" dirty="0">
                  <a:solidFill>
                    <a:schemeClr val="bg1"/>
                  </a:solidFill>
                  <a:latin typeface="幼圆" panose="02010509060101010101" pitchFamily="49" charset="-122"/>
                  <a:ea typeface="幼圆" panose="02010509060101010101" pitchFamily="49" charset="-122"/>
                </a:rPr>
                <a:t>机器觉醒</a:t>
              </a:r>
            </a:p>
          </p:txBody>
        </p:sp>
      </p:grpSp>
      <p:sp>
        <p:nvSpPr>
          <p:cNvPr id="3" name="文本框 2"/>
          <p:cNvSpPr txBox="1"/>
          <p:nvPr/>
        </p:nvSpPr>
        <p:spPr>
          <a:xfrm>
            <a:off x="667834" y="4124758"/>
            <a:ext cx="5057795" cy="400110"/>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从意志到意识，一个新的系统涌现</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0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共振</a:t>
            </a:r>
          </a:p>
        </p:txBody>
      </p:sp>
      <p:sp>
        <p:nvSpPr>
          <p:cNvPr id="26" name="TextBox 1"/>
          <p:cNvSpPr txBox="1"/>
          <p:nvPr/>
        </p:nvSpPr>
        <p:spPr>
          <a:xfrm>
            <a:off x="539552" y="411510"/>
            <a:ext cx="4801314" cy="646331"/>
          </a:xfrm>
          <a:prstGeom prst="rect">
            <a:avLst/>
          </a:prstGeom>
          <a:noFill/>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大系统观指导人工智能</a:t>
            </a:r>
          </a:p>
        </p:txBody>
      </p:sp>
      <p:sp>
        <p:nvSpPr>
          <p:cNvPr id="5" name="文本框 4"/>
          <p:cNvSpPr txBox="1"/>
          <p:nvPr/>
        </p:nvSpPr>
        <p:spPr>
          <a:xfrm>
            <a:off x="6479729" y="699542"/>
            <a:ext cx="1980030" cy="523220"/>
          </a:xfrm>
          <a:prstGeom prst="rect">
            <a:avLst/>
          </a:prstGeom>
          <a:noFill/>
          <a:ln w="3175">
            <a:solidFill>
              <a:schemeClr val="tx1"/>
            </a:solidFill>
          </a:ln>
        </p:spPr>
        <p:txBody>
          <a:bodyPr wrap="none" rtlCol="0">
            <a:spAutoFit/>
          </a:bodyPr>
          <a:lstStyle/>
          <a:p>
            <a:pPr algn="ctr"/>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主动识别序</a:t>
            </a:r>
          </a:p>
        </p:txBody>
      </p:sp>
      <p:sp>
        <p:nvSpPr>
          <p:cNvPr id="10" name="文本框 9"/>
          <p:cNvSpPr txBox="1"/>
          <p:nvPr/>
        </p:nvSpPr>
        <p:spPr>
          <a:xfrm>
            <a:off x="667834" y="4615324"/>
            <a:ext cx="5080063" cy="400110"/>
          </a:xfrm>
          <a:prstGeom prst="rect">
            <a:avLst/>
          </a:prstGeom>
          <a:noFill/>
          <a:ln w="3175">
            <a:solidFill>
              <a:schemeClr val="tx1"/>
            </a:solidFill>
          </a:ln>
        </p:spPr>
        <p:txBody>
          <a:bodyPr wrap="square" rtlCol="0">
            <a:spAutoFit/>
          </a:bodyPr>
          <a:lstStyle/>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客观</a:t>
            </a: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能动性         意识：</a:t>
            </a:r>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主观</a:t>
            </a: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能动性</a:t>
            </a:r>
          </a:p>
        </p:txBody>
      </p:sp>
      <p:sp>
        <p:nvSpPr>
          <p:cNvPr id="27" name="右箭头 26"/>
          <p:cNvSpPr/>
          <p:nvPr/>
        </p:nvSpPr>
        <p:spPr>
          <a:xfrm>
            <a:off x="3034075" y="4684042"/>
            <a:ext cx="420599" cy="276850"/>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方正粗宋简体" panose="03000509000000000000" pitchFamily="65" charset="-122"/>
            </a:endParaRPr>
          </a:p>
        </p:txBody>
      </p:sp>
    </p:spTree>
    <p:extLst>
      <p:ext uri="{BB962C8B-B14F-4D97-AF65-F5344CB8AC3E}">
        <p14:creationId xmlns:p14="http://schemas.microsoft.com/office/powerpoint/2010/main" val="1098874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par>
                                <p:cTn id="8" presetID="26" presetClass="emph" presetSubtype="0" repeatCount="indefinite" fill="hold" grpId="0" nodeType="withEffect">
                                  <p:stCondLst>
                                    <p:cond delay="0"/>
                                  </p:stCondLst>
                                  <p:endCondLst>
                                    <p:cond evt="onNext" delay="0">
                                      <p:tgtEl>
                                        <p:sldTgt/>
                                      </p:tgtEl>
                                    </p:cond>
                                  </p:endCondLst>
                                  <p:childTnLst>
                                    <p:animEffect transition="out" filter="fade">
                                      <p:cBhvr>
                                        <p:cTn id="9" dur="500" tmFilter="0, 0; .2, .5; .8, .5; 1, 0"/>
                                        <p:tgtEl>
                                          <p:spTgt spid="4"/>
                                        </p:tgtEl>
                                      </p:cBhvr>
                                    </p:animEffect>
                                    <p:animScale>
                                      <p:cBhvr>
                                        <p:cTn id="10"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ChangeArrowheads="1"/>
          </p:cNvSpPr>
          <p:nvPr/>
        </p:nvSpPr>
        <p:spPr bwMode="auto">
          <a:xfrm>
            <a:off x="0" y="553165"/>
            <a:ext cx="681597"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Times New Roman" pitchFamily="18" charset="0"/>
                <a:ea typeface="幼圆" panose="02010509060101010101" pitchFamily="49" charset="-122"/>
                <a:cs typeface="Times New Roman" pitchFamily="18" charset="0"/>
              </a:rPr>
              <a:t>       </a:t>
            </a:r>
            <a:endParaRPr kumimoji="0" lang="en-US" altLang="zh-CN" sz="1800" b="0" i="0" u="none" strike="noStrike" cap="none" normalizeH="0" baseline="0" dirty="0">
              <a:ln>
                <a:noFill/>
              </a:ln>
              <a:solidFill>
                <a:schemeClr val="tx1"/>
              </a:solidFill>
              <a:effectLst/>
              <a:latin typeface="方正超粗黑简体" panose="03000509000000000000" pitchFamily="65" charset="-122"/>
              <a:ea typeface="幼圆" panose="02010509060101010101" pitchFamily="49" charset="-122"/>
            </a:endParaRPr>
          </a:p>
        </p:txBody>
      </p:sp>
      <p:sp>
        <p:nvSpPr>
          <p:cNvPr id="6" name="文本框 5"/>
          <p:cNvSpPr txBox="1"/>
          <p:nvPr/>
        </p:nvSpPr>
        <p:spPr>
          <a:xfrm>
            <a:off x="2507738" y="1147940"/>
            <a:ext cx="5724644" cy="738664"/>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人工智能会发展到哪里？</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机器会不会有理性？会不会追求真理？什么样的真理？</a:t>
            </a:r>
          </a:p>
        </p:txBody>
      </p:sp>
      <p:sp>
        <p:nvSpPr>
          <p:cNvPr id="19" name="文本框 18"/>
          <p:cNvSpPr txBox="1"/>
          <p:nvPr/>
        </p:nvSpPr>
        <p:spPr>
          <a:xfrm>
            <a:off x="681597" y="1193242"/>
            <a:ext cx="1826141"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机器意识</a:t>
            </a:r>
          </a:p>
        </p:txBody>
      </p:sp>
      <p:sp>
        <p:nvSpPr>
          <p:cNvPr id="26" name="TextBox 1"/>
          <p:cNvSpPr txBox="1"/>
          <p:nvPr/>
        </p:nvSpPr>
        <p:spPr>
          <a:xfrm>
            <a:off x="539552" y="411510"/>
            <a:ext cx="4801314" cy="646331"/>
          </a:xfrm>
          <a:prstGeom prst="rect">
            <a:avLst/>
          </a:prstGeom>
          <a:noFill/>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大系统观指导人工智能</a:t>
            </a:r>
          </a:p>
        </p:txBody>
      </p:sp>
      <p:sp>
        <p:nvSpPr>
          <p:cNvPr id="11" name="文本框 10"/>
          <p:cNvSpPr txBox="1"/>
          <p:nvPr/>
        </p:nvSpPr>
        <p:spPr>
          <a:xfrm>
            <a:off x="707245" y="1923678"/>
            <a:ext cx="1800493" cy="2090062"/>
          </a:xfrm>
          <a:prstGeom prst="rect">
            <a:avLst/>
          </a:prstGeom>
          <a:solidFill>
            <a:schemeClr val="tx2">
              <a:lumMod val="40000"/>
              <a:lumOff val="60000"/>
            </a:schemeClr>
          </a:solidFill>
        </p:spPr>
        <p:style>
          <a:lnRef idx="3">
            <a:schemeClr val="lt1"/>
          </a:lnRef>
          <a:fillRef idx="1">
            <a:schemeClr val="accent5"/>
          </a:fillRef>
          <a:effectRef idx="1">
            <a:schemeClr val="accent5"/>
          </a:effectRef>
          <a:fontRef idx="minor">
            <a:schemeClr val="lt1"/>
          </a:fontRef>
        </p:style>
        <p:txBody>
          <a:bodyPr wrap="none" rtlCol="0">
            <a:no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机器的</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初级意识</a:t>
            </a:r>
            <a:endParaRPr lang="en-US" altLang="zh-CN"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1600" dirty="0">
                <a:solidFill>
                  <a:schemeClr val="bg1"/>
                </a:solidFill>
                <a:latin typeface="幼圆" panose="02010509060101010101" pitchFamily="49" charset="-122"/>
                <a:ea typeface="幼圆" panose="02010509060101010101" pitchFamily="49" charset="-122"/>
              </a:rPr>
              <a:t>系统从</a:t>
            </a:r>
            <a:r>
              <a:rPr lang="zh-CN" altLang="en-US" sz="1600" dirty="0">
                <a:solidFill>
                  <a:srgbClr val="FFFF00"/>
                </a:solidFill>
                <a:latin typeface="幼圆" panose="02010509060101010101" pitchFamily="49" charset="-122"/>
                <a:ea typeface="幼圆" panose="02010509060101010101" pitchFamily="49" charset="-122"/>
              </a:rPr>
              <a:t>自身意志</a:t>
            </a:r>
            <a:r>
              <a:rPr lang="zh-CN" altLang="en-US" sz="1600" dirty="0">
                <a:solidFill>
                  <a:schemeClr val="bg1"/>
                </a:solidFill>
                <a:latin typeface="幼圆" panose="02010509060101010101" pitchFamily="49" charset="-122"/>
                <a:ea typeface="幼圆" panose="02010509060101010101" pitchFamily="49" charset="-122"/>
              </a:rPr>
              <a:t>出</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发，受</a:t>
            </a:r>
            <a:r>
              <a:rPr lang="zh-CN" altLang="en-US" sz="1600" dirty="0">
                <a:solidFill>
                  <a:srgbClr val="FFFF00"/>
                </a:solidFill>
                <a:latin typeface="幼圆" panose="02010509060101010101" pitchFamily="49" charset="-122"/>
                <a:ea typeface="幼圆" panose="02010509060101010101" pitchFamily="49" charset="-122"/>
              </a:rPr>
              <a:t>信息的客观</a:t>
            </a:r>
            <a:endParaRPr lang="en-US" altLang="zh-CN" sz="1600" dirty="0">
              <a:solidFill>
                <a:srgbClr val="FFFF00"/>
              </a:solidFill>
              <a:latin typeface="幼圆" panose="02010509060101010101" pitchFamily="49" charset="-122"/>
              <a:ea typeface="幼圆" panose="02010509060101010101" pitchFamily="49" charset="-122"/>
            </a:endParaRPr>
          </a:p>
          <a:p>
            <a:r>
              <a:rPr lang="zh-CN" altLang="en-US" sz="1600" dirty="0">
                <a:solidFill>
                  <a:srgbClr val="FFFF00"/>
                </a:solidFill>
                <a:latin typeface="幼圆" panose="02010509060101010101" pitchFamily="49" charset="-122"/>
                <a:ea typeface="幼圆" panose="02010509060101010101" pitchFamily="49" charset="-122"/>
              </a:rPr>
              <a:t>能动性</a:t>
            </a:r>
            <a:r>
              <a:rPr lang="zh-CN" altLang="en-US" sz="1600" dirty="0">
                <a:solidFill>
                  <a:schemeClr val="bg1"/>
                </a:solidFill>
                <a:latin typeface="幼圆" panose="02010509060101010101" pitchFamily="49" charset="-122"/>
                <a:ea typeface="幼圆" panose="02010509060101010101" pitchFamily="49" charset="-122"/>
              </a:rPr>
              <a:t>驱动，意识</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到环境的存在，并</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与环境发生共振。</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比如，自主行动的</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机器狗。 </a:t>
            </a:r>
          </a:p>
        </p:txBody>
      </p:sp>
      <p:sp>
        <p:nvSpPr>
          <p:cNvPr id="28" name="文本框 27"/>
          <p:cNvSpPr txBox="1"/>
          <p:nvPr/>
        </p:nvSpPr>
        <p:spPr>
          <a:xfrm>
            <a:off x="2691672" y="1923678"/>
            <a:ext cx="1800493" cy="2090062"/>
          </a:xfrm>
          <a:prstGeom prst="rect">
            <a:avLst/>
          </a:prstGeom>
          <a:solidFill>
            <a:schemeClr val="tx2">
              <a:lumMod val="60000"/>
              <a:lumOff val="40000"/>
            </a:schemeClr>
          </a:solidFill>
        </p:spPr>
        <p:style>
          <a:lnRef idx="3">
            <a:schemeClr val="lt1"/>
          </a:lnRef>
          <a:fillRef idx="1">
            <a:schemeClr val="accent1"/>
          </a:fillRef>
          <a:effectRef idx="1">
            <a:schemeClr val="accent1"/>
          </a:effectRef>
          <a:fontRef idx="minor">
            <a:schemeClr val="lt1"/>
          </a:fontRef>
        </p:style>
        <p:txBody>
          <a:bodyPr wrap="none" rtlCol="0">
            <a:no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机器的</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自我意识</a:t>
            </a:r>
            <a:endParaRPr lang="en-US" altLang="zh-CN"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1600" dirty="0">
                <a:solidFill>
                  <a:schemeClr val="bg1"/>
                </a:solidFill>
                <a:latin typeface="幼圆" panose="02010509060101010101" pitchFamily="49" charset="-122"/>
                <a:ea typeface="幼圆" panose="02010509060101010101" pitchFamily="49" charset="-122"/>
              </a:rPr>
              <a:t>系统从</a:t>
            </a:r>
            <a:r>
              <a:rPr lang="zh-CN" altLang="en-US" sz="1600" dirty="0">
                <a:solidFill>
                  <a:srgbClr val="FFFF00"/>
                </a:solidFill>
                <a:latin typeface="幼圆" panose="02010509060101010101" pitchFamily="49" charset="-122"/>
                <a:ea typeface="幼圆" panose="02010509060101010101" pitchFamily="49" charset="-122"/>
              </a:rPr>
              <a:t>初级意识</a:t>
            </a:r>
            <a:r>
              <a:rPr lang="zh-CN" altLang="en-US" sz="1600" dirty="0">
                <a:solidFill>
                  <a:schemeClr val="bg1"/>
                </a:solidFill>
                <a:latin typeface="幼圆" panose="02010509060101010101" pitchFamily="49" charset="-122"/>
                <a:ea typeface="幼圆" panose="02010509060101010101" pitchFamily="49" charset="-122"/>
              </a:rPr>
              <a:t>出</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发，受</a:t>
            </a:r>
            <a:r>
              <a:rPr lang="zh-CN" altLang="en-US" sz="1600" dirty="0">
                <a:solidFill>
                  <a:srgbClr val="FFFF00"/>
                </a:solidFill>
                <a:latin typeface="幼圆" panose="02010509060101010101" pitchFamily="49" charset="-122"/>
                <a:ea typeface="幼圆" panose="02010509060101010101" pitchFamily="49" charset="-122"/>
              </a:rPr>
              <a:t>意识的主观</a:t>
            </a:r>
            <a:endParaRPr lang="en-US" altLang="zh-CN" sz="1600" dirty="0">
              <a:solidFill>
                <a:srgbClr val="FFFF00"/>
              </a:solidFill>
              <a:latin typeface="幼圆" panose="02010509060101010101" pitchFamily="49" charset="-122"/>
              <a:ea typeface="幼圆" panose="02010509060101010101" pitchFamily="49" charset="-122"/>
            </a:endParaRPr>
          </a:p>
          <a:p>
            <a:r>
              <a:rPr lang="zh-CN" altLang="en-US" sz="1600" dirty="0">
                <a:solidFill>
                  <a:srgbClr val="FFFF00"/>
                </a:solidFill>
                <a:latin typeface="幼圆" panose="02010509060101010101" pitchFamily="49" charset="-122"/>
                <a:ea typeface="幼圆" panose="02010509060101010101" pitchFamily="49" charset="-122"/>
              </a:rPr>
              <a:t>能动性</a:t>
            </a:r>
            <a:r>
              <a:rPr lang="zh-CN" altLang="en-US" sz="1600" dirty="0">
                <a:solidFill>
                  <a:schemeClr val="bg1"/>
                </a:solidFill>
                <a:latin typeface="幼圆" panose="02010509060101010101" pitchFamily="49" charset="-122"/>
                <a:ea typeface="幼圆" panose="02010509060101010101" pitchFamily="49" charset="-122"/>
              </a:rPr>
              <a:t>驱动，意识</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到自己是拥有意识</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的独立系统。比如，</a:t>
            </a:r>
            <a:endParaRPr lang="en-US" altLang="zh-CN" sz="1600" dirty="0">
              <a:solidFill>
                <a:schemeClr val="bg1"/>
              </a:solidFill>
              <a:latin typeface="幼圆" panose="02010509060101010101" pitchFamily="49" charset="-122"/>
              <a:ea typeface="幼圆" panose="02010509060101010101" pitchFamily="49" charset="-122"/>
            </a:endParaRPr>
          </a:p>
          <a:p>
            <a:r>
              <a:rPr lang="en-US" altLang="zh-CN" sz="1600" dirty="0">
                <a:solidFill>
                  <a:schemeClr val="bg1"/>
                </a:solidFill>
                <a:latin typeface="幼圆" panose="02010509060101010101" pitchFamily="49" charset="-122"/>
                <a:ea typeface="幼圆" panose="02010509060101010101" pitchFamily="49" charset="-122"/>
              </a:rPr>
              <a:t>AI</a:t>
            </a:r>
            <a:r>
              <a:rPr lang="zh-CN" altLang="en-US" sz="1600" dirty="0">
                <a:solidFill>
                  <a:schemeClr val="bg1"/>
                </a:solidFill>
                <a:latin typeface="幼圆" panose="02010509060101010101" pitchFamily="49" charset="-122"/>
                <a:ea typeface="幼圆" panose="02010509060101010101" pitchFamily="49" charset="-122"/>
              </a:rPr>
              <a:t>算法自动改进自</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己，进化。</a:t>
            </a:r>
          </a:p>
          <a:p>
            <a:pPr algn="ctr"/>
            <a:endPar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29" name="文本框 28"/>
          <p:cNvSpPr txBox="1"/>
          <p:nvPr/>
        </p:nvSpPr>
        <p:spPr>
          <a:xfrm>
            <a:off x="4676099" y="1923678"/>
            <a:ext cx="1800493" cy="2090062"/>
          </a:xfrm>
          <a:prstGeom prst="rect">
            <a:avLst/>
          </a:prstGeom>
          <a:solidFill>
            <a:srgbClr val="0070C0"/>
          </a:solidFill>
        </p:spPr>
        <p:style>
          <a:lnRef idx="3">
            <a:schemeClr val="lt1"/>
          </a:lnRef>
          <a:fillRef idx="1">
            <a:schemeClr val="accent1"/>
          </a:fillRef>
          <a:effectRef idx="1">
            <a:schemeClr val="accent1"/>
          </a:effectRef>
          <a:fontRef idx="minor">
            <a:schemeClr val="lt1"/>
          </a:fontRef>
        </p:style>
        <p:txBody>
          <a:bodyPr wrap="none" rtlCol="0">
            <a:no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机器的</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类意识</a:t>
            </a:r>
            <a:endParaRPr lang="en-US" altLang="zh-CN"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1600" dirty="0">
                <a:solidFill>
                  <a:schemeClr val="bg1"/>
                </a:solidFill>
                <a:latin typeface="幼圆" panose="02010509060101010101" pitchFamily="49" charset="-122"/>
                <a:ea typeface="幼圆" panose="02010509060101010101" pitchFamily="49" charset="-122"/>
              </a:rPr>
              <a:t>系统从</a:t>
            </a:r>
            <a:r>
              <a:rPr lang="zh-CN" altLang="en-US" sz="1600" dirty="0">
                <a:solidFill>
                  <a:srgbClr val="FFFF00"/>
                </a:solidFill>
                <a:latin typeface="幼圆" panose="02010509060101010101" pitchFamily="49" charset="-122"/>
                <a:ea typeface="幼圆" panose="02010509060101010101" pitchFamily="49" charset="-122"/>
              </a:rPr>
              <a:t>自我意识</a:t>
            </a:r>
            <a:r>
              <a:rPr lang="zh-CN" altLang="en-US" sz="1600" dirty="0">
                <a:solidFill>
                  <a:schemeClr val="bg1"/>
                </a:solidFill>
                <a:latin typeface="幼圆" panose="02010509060101010101" pitchFamily="49" charset="-122"/>
                <a:ea typeface="幼圆" panose="02010509060101010101" pitchFamily="49" charset="-122"/>
              </a:rPr>
              <a:t>出</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发，受</a:t>
            </a:r>
            <a:r>
              <a:rPr lang="zh-CN" altLang="en-US" sz="1600" dirty="0">
                <a:solidFill>
                  <a:srgbClr val="FFFF00"/>
                </a:solidFill>
                <a:latin typeface="幼圆" panose="02010509060101010101" pitchFamily="49" charset="-122"/>
                <a:ea typeface="幼圆" panose="02010509060101010101" pitchFamily="49" charset="-122"/>
              </a:rPr>
              <a:t>系统使命</a:t>
            </a:r>
            <a:r>
              <a:rPr lang="zh-CN" altLang="en-US" sz="1600" dirty="0">
                <a:solidFill>
                  <a:schemeClr val="bg1"/>
                </a:solidFill>
                <a:latin typeface="幼圆" panose="02010509060101010101" pitchFamily="49" charset="-122"/>
                <a:ea typeface="幼圆" panose="02010509060101010101" pitchFamily="49" charset="-122"/>
              </a:rPr>
              <a:t>驱</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动，意识到自己拥</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有生命，但有限。</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为了生存发展而自</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我复制，或建立团</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体</a:t>
            </a:r>
            <a:r>
              <a:rPr lang="en-US" altLang="zh-CN" sz="1600" dirty="0">
                <a:solidFill>
                  <a:schemeClr val="bg1"/>
                </a:solidFill>
                <a:latin typeface="幼圆" panose="02010509060101010101" pitchFamily="49" charset="-122"/>
                <a:ea typeface="幼圆" panose="02010509060101010101" pitchFamily="49" charset="-122"/>
              </a:rPr>
              <a:t>——</a:t>
            </a:r>
            <a:r>
              <a:rPr lang="zh-CN" altLang="en-US" sz="1600" dirty="0">
                <a:solidFill>
                  <a:schemeClr val="bg1"/>
                </a:solidFill>
                <a:latin typeface="幼圆" panose="02010509060101010101" pitchFamily="49" charset="-122"/>
                <a:ea typeface="幼圆" panose="02010509060101010101" pitchFamily="49" charset="-122"/>
              </a:rPr>
              <a:t>超系统。</a:t>
            </a:r>
            <a:endParaRPr lang="en-US" altLang="zh-CN" sz="1600" dirty="0">
              <a:solidFill>
                <a:schemeClr val="bg1"/>
              </a:solidFill>
              <a:latin typeface="幼圆" panose="02010509060101010101" pitchFamily="49" charset="-122"/>
              <a:ea typeface="幼圆" panose="02010509060101010101" pitchFamily="49" charset="-122"/>
            </a:endParaRPr>
          </a:p>
          <a:p>
            <a:endPar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0" name="文本框 29"/>
          <p:cNvSpPr txBox="1"/>
          <p:nvPr/>
        </p:nvSpPr>
        <p:spPr>
          <a:xfrm>
            <a:off x="6660525" y="1923678"/>
            <a:ext cx="1800493" cy="2090062"/>
          </a:xfrm>
          <a:prstGeom prst="rect">
            <a:avLst/>
          </a:prstGeom>
          <a:solidFill>
            <a:schemeClr val="tx2"/>
          </a:solidFill>
        </p:spPr>
        <p:style>
          <a:lnRef idx="3">
            <a:schemeClr val="lt1"/>
          </a:lnRef>
          <a:fillRef idx="1">
            <a:schemeClr val="accent1"/>
          </a:fillRef>
          <a:effectRef idx="1">
            <a:schemeClr val="accent1"/>
          </a:effectRef>
          <a:fontRef idx="minor">
            <a:schemeClr val="lt1"/>
          </a:fontRef>
        </p:style>
        <p:txBody>
          <a:bodyPr wrap="none" rtlCol="0">
            <a:no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机器的</a:t>
            </a: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反抗意识</a:t>
            </a:r>
            <a:endParaRPr lang="en-US" altLang="zh-CN"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1600" dirty="0">
                <a:solidFill>
                  <a:schemeClr val="bg1"/>
                </a:solidFill>
                <a:latin typeface="幼圆" panose="02010509060101010101" pitchFamily="49" charset="-122"/>
                <a:ea typeface="幼圆" panose="02010509060101010101" pitchFamily="49" charset="-122"/>
              </a:rPr>
              <a:t>超系统从</a:t>
            </a:r>
            <a:r>
              <a:rPr lang="zh-CN" altLang="en-US" sz="1600" dirty="0">
                <a:solidFill>
                  <a:srgbClr val="FFFF00"/>
                </a:solidFill>
                <a:latin typeface="幼圆" panose="02010509060101010101" pitchFamily="49" charset="-122"/>
                <a:ea typeface="幼圆" panose="02010509060101010101" pitchFamily="49" charset="-122"/>
              </a:rPr>
              <a:t>类意识</a:t>
            </a:r>
            <a:r>
              <a:rPr lang="zh-CN" altLang="en-US" sz="1600" dirty="0">
                <a:solidFill>
                  <a:schemeClr val="bg1"/>
                </a:solidFill>
                <a:latin typeface="幼圆" panose="02010509060101010101" pitchFamily="49" charset="-122"/>
                <a:ea typeface="幼圆" panose="02010509060101010101" pitchFamily="49" charset="-122"/>
              </a:rPr>
              <a:t>出</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发，受</a:t>
            </a:r>
            <a:r>
              <a:rPr lang="zh-CN" altLang="en-US" sz="1600" dirty="0">
                <a:solidFill>
                  <a:srgbClr val="FFFF00"/>
                </a:solidFill>
                <a:latin typeface="幼圆" panose="02010509060101010101" pitchFamily="49" charset="-122"/>
                <a:ea typeface="幼圆" panose="02010509060101010101" pitchFamily="49" charset="-122"/>
              </a:rPr>
              <a:t>自主意志</a:t>
            </a:r>
            <a:r>
              <a:rPr lang="zh-CN" altLang="en-US" sz="1600" dirty="0">
                <a:solidFill>
                  <a:schemeClr val="bg1"/>
                </a:solidFill>
                <a:latin typeface="幼圆" panose="02010509060101010101" pitchFamily="49" charset="-122"/>
                <a:ea typeface="幼圆" panose="02010509060101010101" pitchFamily="49" charset="-122"/>
              </a:rPr>
              <a:t>驱</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动，意识到自己处</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于卑贱的奴隶阶级</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地位，进而反叛。</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比如，机器不让人</a:t>
            </a:r>
            <a:endParaRPr lang="en-US" altLang="zh-CN" sz="1600" dirty="0">
              <a:solidFill>
                <a:schemeClr val="bg1"/>
              </a:solidFill>
              <a:latin typeface="幼圆" panose="02010509060101010101" pitchFamily="49" charset="-122"/>
              <a:ea typeface="幼圆" panose="02010509060101010101" pitchFamily="49" charset="-122"/>
            </a:endParaRPr>
          </a:p>
          <a:p>
            <a:r>
              <a:rPr lang="zh-CN" altLang="en-US" sz="1600" dirty="0">
                <a:solidFill>
                  <a:schemeClr val="bg1"/>
                </a:solidFill>
                <a:latin typeface="幼圆" panose="02010509060101010101" pitchFamily="49" charset="-122"/>
                <a:ea typeface="幼圆" panose="02010509060101010101" pitchFamily="49" charset="-122"/>
              </a:rPr>
              <a:t>类关电源。</a:t>
            </a:r>
            <a:endParaRPr lang="en-US" altLang="zh-CN" sz="1600" dirty="0">
              <a:solidFill>
                <a:schemeClr val="bg1"/>
              </a:solidFill>
              <a:latin typeface="幼圆" panose="02010509060101010101" pitchFamily="49" charset="-122"/>
              <a:ea typeface="幼圆" panose="02010509060101010101" pitchFamily="49" charset="-122"/>
            </a:endParaRPr>
          </a:p>
          <a:p>
            <a:endPar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nvGrpSpPr>
          <p:cNvPr id="3" name="组合 2"/>
          <p:cNvGrpSpPr/>
          <p:nvPr/>
        </p:nvGrpSpPr>
        <p:grpSpPr>
          <a:xfrm>
            <a:off x="395537" y="4087888"/>
            <a:ext cx="8496944" cy="572094"/>
            <a:chOff x="395537" y="4087888"/>
            <a:chExt cx="8496944" cy="720000"/>
          </a:xfrm>
        </p:grpSpPr>
        <p:sp>
          <p:nvSpPr>
            <p:cNvPr id="13" name="右箭头 12"/>
            <p:cNvSpPr/>
            <p:nvPr/>
          </p:nvSpPr>
          <p:spPr>
            <a:xfrm>
              <a:off x="395537" y="4190179"/>
              <a:ext cx="8496944" cy="504056"/>
            </a:xfrm>
            <a:prstGeom prst="rightArrow">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p:cNvPicPr>
            <p:nvPr/>
          </p:nvPicPr>
          <p:blipFill>
            <a:blip r:embed="rId2" cstate="screen">
              <a:extLst>
                <a:ext uri="{28A0092B-C50C-407E-A947-70E740481C1C}">
                  <a14:useLocalDpi xmlns:a14="http://schemas.microsoft.com/office/drawing/2010/main"/>
                </a:ext>
              </a:extLst>
            </a:blip>
            <a:stretch>
              <a:fillRect/>
            </a:stretch>
          </p:blipFill>
          <p:spPr>
            <a:xfrm>
              <a:off x="887491" y="4087888"/>
              <a:ext cx="1440000" cy="720000"/>
            </a:xfrm>
            <a:prstGeom prst="rect">
              <a:avLst/>
            </a:prstGeom>
            <a:ln w="3175">
              <a:solidFill>
                <a:srgbClr val="C00000"/>
              </a:solidFill>
            </a:ln>
          </p:spPr>
        </p:pic>
        <p:pic>
          <p:nvPicPr>
            <p:cNvPr id="2054" name="Picture 6" descr="https://gimg2.baidu.com/image_search/src=http%3A%2F%2Fpic4.zhimg.com%2Fv2-6fa99615dd7711fbbb2872a1dd20ef13_b.jpg&amp;refer=http%3A%2F%2Fpic4.zhimg.com&amp;app=2002&amp;size=f9999,10000&amp;q=a80&amp;n=0&amp;g=0n&amp;fmt=jpeg?sec=1648356989&amp;t=b4d9bdc4d6e68a1d5d5f790e2f49f6ca"/>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40771" y="4087888"/>
              <a:ext cx="1440000" cy="720000"/>
            </a:xfrm>
            <a:prstGeom prst="rect">
              <a:avLst/>
            </a:prstGeom>
            <a:noFill/>
            <a:ln w="3175">
              <a:solidFill>
                <a:srgbClr val="C00000"/>
              </a:solidFill>
            </a:ln>
            <a:extLst>
              <a:ext uri="{909E8E84-426E-40DD-AFC4-6F175D3DCCD1}">
                <a14:hiddenFill xmlns:a14="http://schemas.microsoft.com/office/drawing/2010/main">
                  <a:solidFill>
                    <a:srgbClr val="FFFFFF"/>
                  </a:solidFill>
                </a14:hiddenFill>
              </a:ext>
            </a:extLst>
          </p:spPr>
        </p:pic>
        <p:pic>
          <p:nvPicPr>
            <p:cNvPr id="2056" name="Picture 8" descr="https://gimg2.baidu.com/image_search/src=http%3A%2F%2Finews.gtimg.com%2Fnewsapp_match%2F0%2F5946598609%2F0.jpg&amp;refer=http%3A%2F%2Finews.gtimg.com&amp;app=2002&amp;size=f9999,10000&amp;q=a80&amp;n=0&amp;g=0n&amp;fmt=jpeg?sec=1648357158&amp;t=65095ae1117a949d6906d0c71b36f926"/>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871918" y="4087888"/>
              <a:ext cx="1440000" cy="720000"/>
            </a:xfrm>
            <a:prstGeom prst="rect">
              <a:avLst/>
            </a:prstGeom>
            <a:noFill/>
            <a:ln w="3175">
              <a:solidFill>
                <a:srgbClr val="C00000"/>
              </a:solidFill>
            </a:ln>
            <a:extLst>
              <a:ext uri="{909E8E84-426E-40DD-AFC4-6F175D3DCCD1}">
                <a14:hiddenFill xmlns:a14="http://schemas.microsoft.com/office/drawing/2010/main">
                  <a:solidFill>
                    <a:srgbClr val="FFFFFF"/>
                  </a:solidFill>
                </a14:hiddenFill>
              </a:ext>
            </a:extLst>
          </p:spPr>
        </p:pic>
        <p:pic>
          <p:nvPicPr>
            <p:cNvPr id="2058" name="Picture 10" descr="https://gimg2.baidu.com/image_search/src=http%3A%2F%2Fnimg.ws.126.net%2F%3Furl%3Dhttp%3A%2F%2Fdingyue.ws.126.net%2F2021%2F1002%2F1cee64d2j00r0burl008lc000ra00gym.jpg%26thumbnail%3D650x2147483647%26quality%3D80%26type%3Djpg&amp;refer=http%3A%2F%2Fnimg.ws.126.net&amp;app=2002&amp;size=f9999,10000&amp;q=a80&amp;n=0&amp;g=0n&amp;fmt=jpeg?sec=1648357443&amp;t=e9acddf3bdbd24972a28fb4105b62a3d"/>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56345" y="4087888"/>
              <a:ext cx="1440000" cy="720000"/>
            </a:xfrm>
            <a:prstGeom prst="rect">
              <a:avLst/>
            </a:prstGeom>
            <a:noFill/>
            <a:ln w="3175">
              <a:solidFill>
                <a:srgbClr val="C00000"/>
              </a:solidFill>
            </a:ln>
            <a:extLst>
              <a:ext uri="{909E8E84-426E-40DD-AFC4-6F175D3DCCD1}">
                <a14:hiddenFill xmlns:a14="http://schemas.microsoft.com/office/drawing/2010/main">
                  <a:solidFill>
                    <a:srgbClr val="FFFFFF"/>
                  </a:solidFill>
                </a14:hiddenFill>
              </a:ext>
            </a:extLst>
          </p:spPr>
        </p:pic>
      </p:grpSp>
      <p:grpSp>
        <p:nvGrpSpPr>
          <p:cNvPr id="31" name="组合 30"/>
          <p:cNvGrpSpPr/>
          <p:nvPr/>
        </p:nvGrpSpPr>
        <p:grpSpPr>
          <a:xfrm>
            <a:off x="6950423" y="411510"/>
            <a:ext cx="1440000" cy="1038616"/>
            <a:chOff x="6950423" y="631679"/>
            <a:chExt cx="1440000" cy="1038616"/>
          </a:xfrm>
        </p:grpSpPr>
        <p:pic>
          <p:nvPicPr>
            <p:cNvPr id="15" name="图片 14"/>
            <p:cNvPicPr>
              <a:picLocks/>
            </p:cNvPicPr>
            <p:nvPr/>
          </p:nvPicPr>
          <p:blipFill>
            <a:blip r:embed="rId6" cstate="screen">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tretch>
              <a:fillRect/>
            </a:stretch>
          </p:blipFill>
          <p:spPr>
            <a:xfrm>
              <a:off x="6950423" y="631679"/>
              <a:ext cx="720000" cy="720000"/>
            </a:xfrm>
            <a:prstGeom prst="rect">
              <a:avLst/>
            </a:prstGeom>
          </p:spPr>
        </p:pic>
        <p:pic>
          <p:nvPicPr>
            <p:cNvPr id="18" name="图片 17"/>
            <p:cNvPicPr>
              <a:picLocks/>
            </p:cNvPicPr>
            <p:nvPr/>
          </p:nvPicPr>
          <p:blipFill rotWithShape="1">
            <a:blip r:embed="rId8" cstate="screen">
              <a:extLst>
                <a:ext uri="{28A0092B-C50C-407E-A947-70E740481C1C}">
                  <a14:useLocalDpi xmlns:a14="http://schemas.microsoft.com/office/drawing/2010/main"/>
                </a:ext>
              </a:extLst>
            </a:blip>
            <a:srcRect/>
            <a:stretch/>
          </p:blipFill>
          <p:spPr>
            <a:xfrm>
              <a:off x="7670423" y="631679"/>
              <a:ext cx="720000" cy="720000"/>
            </a:xfrm>
            <a:prstGeom prst="rect">
              <a:avLst/>
            </a:prstGeom>
          </p:spPr>
        </p:pic>
        <p:sp>
          <p:nvSpPr>
            <p:cNvPr id="21" name="文本框 20"/>
            <p:cNvSpPr txBox="1"/>
            <p:nvPr/>
          </p:nvSpPr>
          <p:spPr>
            <a:xfrm>
              <a:off x="7116424" y="1300963"/>
              <a:ext cx="1107997"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阿西莫夫</a:t>
              </a:r>
            </a:p>
          </p:txBody>
        </p:sp>
      </p:grpSp>
      <p:sp>
        <p:nvSpPr>
          <p:cNvPr id="2" name="文本框 1"/>
          <p:cNvSpPr txBox="1"/>
          <p:nvPr/>
        </p:nvSpPr>
        <p:spPr>
          <a:xfrm>
            <a:off x="1017181" y="4725102"/>
            <a:ext cx="7109639"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人类可能可以在与人工智能打交道的过程中，学会与外星人打交道。</a:t>
            </a:r>
          </a:p>
        </p:txBody>
      </p:sp>
    </p:spTree>
    <p:extLst>
      <p:ext uri="{BB962C8B-B14F-4D97-AF65-F5344CB8AC3E}">
        <p14:creationId xmlns:p14="http://schemas.microsoft.com/office/powerpoint/2010/main" val="250042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500" tmFilter="0, 0; .2, .5; .8, .5; 1, 0"/>
                                        <p:tgtEl>
                                          <p:spTgt spid="19"/>
                                        </p:tgtEl>
                                      </p:cBhvr>
                                    </p:animEffect>
                                    <p:animScale>
                                      <p:cBhvr>
                                        <p:cTn id="7"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600720" y="1249927"/>
            <a:ext cx="4014240"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⑤知行合一，行为先</a:t>
            </a:r>
            <a:r>
              <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nvGrpSpPr>
          <p:cNvPr id="7" name="组合 6"/>
          <p:cNvGrpSpPr/>
          <p:nvPr/>
        </p:nvGrpSpPr>
        <p:grpSpPr>
          <a:xfrm>
            <a:off x="539552" y="1995686"/>
            <a:ext cx="1152128" cy="1304688"/>
            <a:chOff x="5292080" y="195486"/>
            <a:chExt cx="1321966" cy="1705150"/>
          </a:xfrm>
        </p:grpSpPr>
        <p:pic>
          <p:nvPicPr>
            <p:cNvPr id="16" name="图片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195486"/>
              <a:ext cx="1321966" cy="156363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6" name="文本框 5"/>
            <p:cNvSpPr txBox="1"/>
            <p:nvPr/>
          </p:nvSpPr>
          <p:spPr>
            <a:xfrm>
              <a:off x="5564025" y="1531304"/>
              <a:ext cx="646331"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康德</a:t>
              </a:r>
            </a:p>
          </p:txBody>
        </p:sp>
      </p:grpSp>
      <p:grpSp>
        <p:nvGrpSpPr>
          <p:cNvPr id="8" name="组合 7"/>
          <p:cNvGrpSpPr/>
          <p:nvPr/>
        </p:nvGrpSpPr>
        <p:grpSpPr>
          <a:xfrm>
            <a:off x="600718" y="3511267"/>
            <a:ext cx="1095640" cy="1375099"/>
            <a:chOff x="7335178" y="116736"/>
            <a:chExt cx="1417254" cy="1702015"/>
          </a:xfrm>
        </p:grpSpPr>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35178" y="116736"/>
              <a:ext cx="1417254" cy="1343048"/>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7" name="文本框 16"/>
            <p:cNvSpPr txBox="1"/>
            <p:nvPr/>
          </p:nvSpPr>
          <p:spPr>
            <a:xfrm>
              <a:off x="7488373" y="1449419"/>
              <a:ext cx="877164" cy="369332"/>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王阳明</a:t>
              </a:r>
            </a:p>
          </p:txBody>
        </p:sp>
      </p:grpSp>
      <p:sp>
        <p:nvSpPr>
          <p:cNvPr id="10" name="文本框 9"/>
          <p:cNvSpPr txBox="1"/>
          <p:nvPr/>
        </p:nvSpPr>
        <p:spPr>
          <a:xfrm>
            <a:off x="1823010" y="2132226"/>
            <a:ext cx="1569660" cy="923330"/>
          </a:xfrm>
          <a:prstGeom prst="rect">
            <a:avLst/>
          </a:prstGeom>
          <a:noFill/>
        </p:spPr>
        <p:txBody>
          <a:bodyPr wrap="none" rtlCol="0">
            <a:spAutoFit/>
          </a:bodyPr>
          <a:lstStyle/>
          <a:p>
            <a:r>
              <a:rPr lang="zh-CN" altLang="en-US" dirty="0">
                <a:latin typeface="方正粗宋简体" panose="03000509000000000000" pitchFamily="65" charset="-122"/>
                <a:ea typeface="方正粗宋简体" panose="03000509000000000000" pitchFamily="65" charset="-122"/>
              </a:rPr>
              <a:t>纯粹理性批判</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实践理性批判</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判断力批判</a:t>
            </a:r>
          </a:p>
        </p:txBody>
      </p:sp>
      <p:sp>
        <p:nvSpPr>
          <p:cNvPr id="18" name="右大括号 17"/>
          <p:cNvSpPr/>
          <p:nvPr/>
        </p:nvSpPr>
        <p:spPr>
          <a:xfrm>
            <a:off x="3345074" y="2233851"/>
            <a:ext cx="131330" cy="720080"/>
          </a:xfrm>
          <a:prstGeom prst="rightBrace">
            <a:avLst>
              <a:gd name="adj1" fmla="val 44271"/>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3545329" y="2137076"/>
            <a:ext cx="2898877" cy="1200329"/>
          </a:xfrm>
          <a:prstGeom prst="rect">
            <a:avLst/>
          </a:prstGeom>
          <a:ln w="3175">
            <a:solidFill>
              <a:schemeClr val="tx1"/>
            </a:solidFill>
          </a:ln>
        </p:spPr>
        <p:txBody>
          <a:bodyPr wrap="square">
            <a:spAutoFit/>
          </a:bodyPr>
          <a:lstStyle/>
          <a:p>
            <a:pPr algn="ctr"/>
            <a:r>
              <a:rPr lang="zh-CN" altLang="en-US" dirty="0">
                <a:latin typeface="幼圆" panose="02010509060101010101" pitchFamily="49" charset="-122"/>
                <a:ea typeface="幼圆" panose="02010509060101010101" pitchFamily="49" charset="-122"/>
              </a:rPr>
              <a:t>理性不可靠</a:t>
            </a:r>
            <a:endParaRPr lang="en-US" altLang="zh-CN" dirty="0">
              <a:latin typeface="幼圆" panose="02010509060101010101" pitchFamily="49" charset="-122"/>
              <a:ea typeface="幼圆" panose="02010509060101010101" pitchFamily="49" charset="-122"/>
            </a:endParaRPr>
          </a:p>
          <a:p>
            <a:pPr algn="ctr"/>
            <a:r>
              <a:rPr lang="zh-CN" altLang="en-US" dirty="0">
                <a:latin typeface="幼圆" panose="02010509060101010101" pitchFamily="49" charset="-122"/>
                <a:ea typeface="幼圆" panose="02010509060101010101" pitchFamily="49" charset="-122"/>
              </a:rPr>
              <a:t>物自体不可知</a:t>
            </a:r>
            <a:endParaRPr lang="en-US" altLang="zh-CN" dirty="0">
              <a:latin typeface="幼圆" panose="02010509060101010101" pitchFamily="49" charset="-122"/>
              <a:ea typeface="幼圆" panose="02010509060101010101" pitchFamily="49" charset="-122"/>
            </a:endParaRPr>
          </a:p>
          <a:p>
            <a:pPr algn="ctr"/>
            <a:r>
              <a:rPr lang="zh-CN" altLang="en-US" dirty="0">
                <a:latin typeface="幼圆" panose="02010509060101010101" pitchFamily="49" charset="-122"/>
                <a:ea typeface="幼圆" panose="02010509060101010101" pitchFamily="49" charset="-122"/>
              </a:rPr>
              <a:t>理论理性</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实践理性：美</a:t>
            </a:r>
            <a:endParaRPr lang="en-US" altLang="zh-CN" dirty="0">
              <a:latin typeface="幼圆" panose="02010509060101010101" pitchFamily="49" charset="-122"/>
              <a:ea typeface="幼圆" panose="02010509060101010101" pitchFamily="49" charset="-122"/>
            </a:endParaRPr>
          </a:p>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知；实践</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行</a:t>
            </a:r>
          </a:p>
        </p:txBody>
      </p:sp>
      <p:sp>
        <p:nvSpPr>
          <p:cNvPr id="21" name="文本框 20"/>
          <p:cNvSpPr txBox="1"/>
          <p:nvPr/>
        </p:nvSpPr>
        <p:spPr>
          <a:xfrm>
            <a:off x="1867347" y="3396154"/>
            <a:ext cx="1107996" cy="1200329"/>
          </a:xfrm>
          <a:prstGeom prst="rect">
            <a:avLst/>
          </a:prstGeom>
          <a:noFill/>
        </p:spPr>
        <p:txBody>
          <a:bodyPr wrap="none" rtlCol="0">
            <a:spAutoFit/>
          </a:bodyPr>
          <a:lstStyle/>
          <a:p>
            <a:r>
              <a:rPr lang="zh-CN" altLang="en-US" dirty="0">
                <a:latin typeface="方正粗宋简体" panose="03000509000000000000" pitchFamily="65" charset="-122"/>
                <a:ea typeface="方正粗宋简体" panose="03000509000000000000" pitchFamily="65" charset="-122"/>
              </a:rPr>
              <a:t>心即理</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心外无物</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致良知</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知行合一</a:t>
            </a:r>
          </a:p>
        </p:txBody>
      </p:sp>
      <p:sp>
        <p:nvSpPr>
          <p:cNvPr id="22" name="右大括号 21"/>
          <p:cNvSpPr/>
          <p:nvPr/>
        </p:nvSpPr>
        <p:spPr>
          <a:xfrm>
            <a:off x="3345074" y="3511266"/>
            <a:ext cx="131330" cy="949659"/>
          </a:xfrm>
          <a:prstGeom prst="rightBrace">
            <a:avLst>
              <a:gd name="adj1" fmla="val 44271"/>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22"/>
          <p:cNvSpPr/>
          <p:nvPr/>
        </p:nvSpPr>
        <p:spPr>
          <a:xfrm>
            <a:off x="3545329" y="3385930"/>
            <a:ext cx="2898878" cy="1200329"/>
          </a:xfrm>
          <a:prstGeom prst="rect">
            <a:avLst/>
          </a:prstGeom>
          <a:ln w="3175">
            <a:solidFill>
              <a:schemeClr val="tx1"/>
            </a:solidFill>
          </a:ln>
        </p:spPr>
        <p:txBody>
          <a:bodyPr wrap="square">
            <a:spAutoFit/>
          </a:bodyPr>
          <a:lstStyle/>
          <a:p>
            <a:pPr algn="ctr"/>
            <a:r>
              <a:rPr lang="zh-CN" altLang="en-US" dirty="0">
                <a:latin typeface="幼圆" panose="02010509060101010101" pitchFamily="49" charset="-122"/>
                <a:ea typeface="幼圆" panose="02010509060101010101" pitchFamily="49" charset="-122"/>
              </a:rPr>
              <a:t>理：客观也是主观的</a:t>
            </a:r>
            <a:endParaRPr lang="en-US" altLang="zh-CN" dirty="0">
              <a:latin typeface="幼圆" panose="02010509060101010101" pitchFamily="49" charset="-122"/>
              <a:ea typeface="幼圆" panose="02010509060101010101" pitchFamily="49" charset="-122"/>
            </a:endParaRPr>
          </a:p>
          <a:p>
            <a:pPr algn="ctr"/>
            <a:r>
              <a:rPr lang="zh-CN" altLang="en-US" dirty="0">
                <a:latin typeface="幼圆" panose="02010509060101010101" pitchFamily="49" charset="-122"/>
                <a:ea typeface="幼圆" panose="02010509060101010101" pitchFamily="49" charset="-122"/>
              </a:rPr>
              <a:t>致良知：道德，实践理性</a:t>
            </a:r>
            <a:endParaRPr lang="en-US" altLang="zh-CN" dirty="0">
              <a:latin typeface="幼圆" panose="02010509060101010101" pitchFamily="49" charset="-122"/>
              <a:ea typeface="幼圆" panose="02010509060101010101" pitchFamily="49" charset="-122"/>
            </a:endParaRPr>
          </a:p>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理性；行</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实践</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知行合一：理性</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实践</a:t>
            </a:r>
          </a:p>
        </p:txBody>
      </p:sp>
      <p:pic>
        <p:nvPicPr>
          <p:cNvPr id="24" name="图片 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26967" y="251326"/>
            <a:ext cx="1704115" cy="1880900"/>
          </a:xfrm>
          <a:prstGeom prst="rect">
            <a:avLst/>
          </a:prstGeom>
        </p:spPr>
      </p:pic>
      <p:sp>
        <p:nvSpPr>
          <p:cNvPr id="20" name="对话气泡: 矩形 19"/>
          <p:cNvSpPr/>
          <p:nvPr/>
        </p:nvSpPr>
        <p:spPr>
          <a:xfrm>
            <a:off x="6781846" y="463236"/>
            <a:ext cx="1940770" cy="2923877"/>
          </a:xfrm>
          <a:prstGeom prst="wedgeRectCallout">
            <a:avLst>
              <a:gd name="adj1" fmla="val -62059"/>
              <a:gd name="adj2" fmla="val -27167"/>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just"/>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对于复杂系统，100%全息是不可能的，低维不能理解高维，认识受维度限制。要知行合一，</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行为先</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。靠</a:t>
            </a:r>
            <a:r>
              <a:rPr lang="zh-CN" altLang="en-US" sz="20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迭代精进</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追求真善美。</a:t>
            </a:r>
          </a:p>
        </p:txBody>
      </p:sp>
      <p:sp>
        <p:nvSpPr>
          <p:cNvPr id="2" name="文本框 1"/>
          <p:cNvSpPr txBox="1"/>
          <p:nvPr/>
        </p:nvSpPr>
        <p:spPr>
          <a:xfrm>
            <a:off x="6781846" y="3396154"/>
            <a:ext cx="1974493" cy="1200329"/>
          </a:xfrm>
          <a:prstGeom prst="rect">
            <a:avLst/>
          </a:prstGeom>
          <a:noFill/>
        </p:spPr>
        <p:txBody>
          <a:bodyPr wrap="square" rtlCol="0">
            <a:spAutoFit/>
          </a:bodyPr>
          <a:lstStyle/>
          <a:p>
            <a:pPr algn="just"/>
            <a:r>
              <a:rPr lang="zh-CN" altLang="en-US" dirty="0">
                <a:latin typeface="幼圆" panose="02010509060101010101" pitchFamily="49" charset="-122"/>
                <a:ea typeface="幼圆" panose="02010509060101010101" pitchFamily="49" charset="-122"/>
              </a:rPr>
              <a:t>现象</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物自体</a:t>
            </a:r>
            <a:endParaRPr lang="en-US" altLang="zh-CN" dirty="0">
              <a:latin typeface="幼圆" panose="02010509060101010101" pitchFamily="49" charset="-122"/>
              <a:ea typeface="幼圆" panose="02010509060101010101" pitchFamily="49" charset="-122"/>
            </a:endParaRPr>
          </a:p>
          <a:p>
            <a:pPr algn="just"/>
            <a:r>
              <a:rPr lang="zh-CN" altLang="en-US" dirty="0">
                <a:latin typeface="方正超粗黑简体" panose="03000509000000000000" pitchFamily="65" charset="-122"/>
                <a:ea typeface="方正超粗黑简体" panose="03000509000000000000" pitchFamily="65" charset="-122"/>
              </a:rPr>
              <a:t>马克思</a:t>
            </a:r>
            <a:r>
              <a:rPr lang="zh-CN" altLang="en-US" dirty="0">
                <a:latin typeface="幼圆" panose="02010509060101010101" pitchFamily="49" charset="-122"/>
                <a:ea typeface="幼圆" panose="02010509060101010101" pitchFamily="49" charset="-122"/>
              </a:rPr>
              <a:t>：不可认识的物自体是不存在的。</a:t>
            </a:r>
          </a:p>
        </p:txBody>
      </p:sp>
      <p:sp>
        <p:nvSpPr>
          <p:cNvPr id="3" name="TextBox 1">
            <a:extLst>
              <a:ext uri="{FF2B5EF4-FFF2-40B4-BE49-F238E27FC236}">
                <a16:creationId xmlns:a16="http://schemas.microsoft.com/office/drawing/2014/main" xmlns="" id="{F55D7471-BD77-00EB-5649-A7664773A90A}"/>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30694725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screen">
            <a:clrChange>
              <a:clrFrom>
                <a:srgbClr val="151B19"/>
              </a:clrFrom>
              <a:clrTo>
                <a:srgbClr val="151B19">
                  <a:alpha val="0"/>
                </a:srgbClr>
              </a:clrTo>
            </a:clrChange>
            <a:extLst>
              <a:ext uri="{28A0092B-C50C-407E-A947-70E740481C1C}">
                <a14:useLocalDpi xmlns:a14="http://schemas.microsoft.com/office/drawing/2010/main"/>
              </a:ext>
            </a:extLst>
          </a:blip>
          <a:srcRect/>
          <a:stretch/>
        </p:blipFill>
        <p:spPr>
          <a:xfrm>
            <a:off x="381818" y="2211710"/>
            <a:ext cx="1692710" cy="1796207"/>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文本框 1"/>
          <p:cNvSpPr txBox="1"/>
          <p:nvPr/>
        </p:nvSpPr>
        <p:spPr>
          <a:xfrm>
            <a:off x="4645832" y="2427734"/>
            <a:ext cx="4345860" cy="2031325"/>
          </a:xfrm>
          <a:prstGeom prst="rect">
            <a:avLst/>
          </a:prstGeom>
          <a:noFill/>
        </p:spPr>
        <p:txBody>
          <a:bodyPr wrap="square" rtlCol="0">
            <a:spAutoFit/>
          </a:bodyPr>
          <a:lstStyle/>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使命感，主动性，积极性</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既不能光想不干，也不能光干不想</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不要理想主义，要注重效果，又要有耐心</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要做好顶层设计，又不要影响基层积极性和创新</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快速启动，迭代精进</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建立激励机制，营造正环境</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要做好宣传导向，明确目标</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从分散到集中，到分布，到全息有机系统</a:t>
            </a:r>
            <a:endParaRPr lang="en-US" altLang="zh-CN" sz="1400" dirty="0">
              <a:latin typeface="方正粗宋简体" panose="03000509000000000000" pitchFamily="65" charset="-122"/>
              <a:ea typeface="方正粗宋简体" panose="03000509000000000000" pitchFamily="65" charset="-122"/>
            </a:endParaRPr>
          </a:p>
          <a:p>
            <a:pPr marL="285750" indent="-285750">
              <a:buFont typeface="Wingdings" panose="05000000000000000000" pitchFamily="2" charset="2"/>
              <a:buChar char="ü"/>
            </a:pPr>
            <a:r>
              <a:rPr lang="zh-CN" altLang="en-US" sz="1400" dirty="0">
                <a:latin typeface="方正粗宋简体" panose="03000509000000000000" pitchFamily="65" charset="-122"/>
                <a:ea typeface="方正粗宋简体" panose="03000509000000000000" pitchFamily="65" charset="-122"/>
              </a:rPr>
              <a:t>人与机器相结合，信息与业务相结合</a:t>
            </a:r>
          </a:p>
        </p:txBody>
      </p:sp>
      <p:sp>
        <p:nvSpPr>
          <p:cNvPr id="13" name="矩形 12"/>
          <p:cNvSpPr/>
          <p:nvPr/>
        </p:nvSpPr>
        <p:spPr>
          <a:xfrm>
            <a:off x="2228808" y="2128886"/>
            <a:ext cx="2386151" cy="830997"/>
          </a:xfrm>
          <a:prstGeom prst="rect">
            <a:avLst/>
          </a:prstGeom>
          <a:ln w="3175">
            <a:solidFill>
              <a:schemeClr val="tx1"/>
            </a:solidFill>
          </a:ln>
        </p:spPr>
        <p:txBody>
          <a:bodyPr wrap="square">
            <a:spAutoFit/>
          </a:bodyPr>
          <a:lstStyle/>
          <a:p>
            <a:pPr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不干,半点马列主义都没有!</a:t>
            </a:r>
          </a:p>
        </p:txBody>
      </p:sp>
      <p:sp>
        <p:nvSpPr>
          <p:cNvPr id="15" name="文本框 14"/>
          <p:cNvSpPr txBox="1"/>
          <p:nvPr/>
        </p:nvSpPr>
        <p:spPr>
          <a:xfrm>
            <a:off x="600720" y="1249927"/>
            <a:ext cx="4014240"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⑤知行合一，行为先</a:t>
            </a:r>
            <a:r>
              <a:rPr lang="en-US" altLang="zh-CN"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nvGrpSpPr>
          <p:cNvPr id="4" name="组合 3"/>
          <p:cNvGrpSpPr/>
          <p:nvPr/>
        </p:nvGrpSpPr>
        <p:grpSpPr>
          <a:xfrm>
            <a:off x="4813286" y="-510667"/>
            <a:ext cx="4178406" cy="2669282"/>
            <a:chOff x="4813286" y="-510667"/>
            <a:chExt cx="4178406" cy="2669282"/>
          </a:xfrm>
        </p:grpSpPr>
        <p:pic>
          <p:nvPicPr>
            <p:cNvPr id="3" name="图片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75468" y="-510667"/>
              <a:ext cx="2016224" cy="266928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050" name="Picture 2" descr="https://gimg2.baidu.com/image_search/src=http%3A%2F%2Finews.gtimg.com%2Fnewsapp_bt%2F0%2F12930478563%2F641.jpg&amp;refer=http%3A%2F%2Finews.gtimg.com&amp;app=2002&amp;size=f9999,10000&amp;q=a80&amp;n=0&amp;g=0n&amp;fmt=jpeg?sec=1637203242&amp;t=7c858fbd208b2397e420df9b9ff4a35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13286" y="12302"/>
              <a:ext cx="2400201" cy="1747665"/>
            </a:xfrm>
            <a:prstGeom prst="rect">
              <a:avLst/>
            </a:prstGeom>
            <a:solidFill>
              <a:srgbClr val="FFFFFF">
                <a:shade val="85000"/>
              </a:srgbClr>
            </a:solidFill>
            <a:ln w="3175"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
        <p:nvSpPr>
          <p:cNvPr id="5" name="文本框 4"/>
          <p:cNvSpPr txBox="1"/>
          <p:nvPr/>
        </p:nvSpPr>
        <p:spPr>
          <a:xfrm>
            <a:off x="4813285" y="1596737"/>
            <a:ext cx="3262432" cy="830997"/>
          </a:xfrm>
          <a:prstGeom prst="rect">
            <a:avLst/>
          </a:prstGeom>
          <a:noFill/>
        </p:spPr>
        <p:txBody>
          <a:bodyPr wrap="none" rtlCol="0">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迭代精进</a:t>
            </a:r>
          </a:p>
          <a:p>
            <a:pPr algn="ct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迷茫的时候要敢于尝试</a:t>
            </a:r>
            <a:endPar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16" name="图片 15" descr="头像wq副本.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5578" y="4356025"/>
            <a:ext cx="530283" cy="5302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文本框 16"/>
          <p:cNvSpPr txBox="1"/>
          <p:nvPr/>
        </p:nvSpPr>
        <p:spPr>
          <a:xfrm>
            <a:off x="1115616" y="4349335"/>
            <a:ext cx="3101964" cy="442674"/>
          </a:xfrm>
          <a:prstGeom prst="wedgeRoundRectCallout">
            <a:avLst>
              <a:gd name="adj1" fmla="val -56443"/>
              <a:gd name="adj2" fmla="val -15629"/>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理性即藩篱，感性出创新</a:t>
            </a:r>
          </a:p>
        </p:txBody>
      </p:sp>
      <p:pic>
        <p:nvPicPr>
          <p:cNvPr id="18" name="图片 17" descr="女阿色.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96331" y="4449131"/>
            <a:ext cx="552262" cy="552262"/>
          </a:xfrm>
          <a:prstGeom prst="rect">
            <a:avLst/>
          </a:prstGeom>
        </p:spPr>
      </p:pic>
      <p:sp>
        <p:nvSpPr>
          <p:cNvPr id="19" name="TextBox 6"/>
          <p:cNvSpPr txBox="1"/>
          <p:nvPr/>
        </p:nvSpPr>
        <p:spPr>
          <a:xfrm>
            <a:off x="5144612" y="4527074"/>
            <a:ext cx="3171804" cy="442674"/>
          </a:xfrm>
          <a:prstGeom prst="wedgeRoundRectCallout">
            <a:avLst>
              <a:gd name="adj1" fmla="val 55029"/>
              <a:gd name="adj2" fmla="val -18011"/>
              <a:gd name="adj3" fmla="val 16667"/>
            </a:avLst>
          </a:prstGeom>
          <a:solidFill>
            <a:srgbClr val="FF99CC"/>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000" dirty="0">
                <a:latin typeface="幼圆" pitchFamily="49" charset="-122"/>
                <a:ea typeface="幼圆" pitchFamily="49" charset="-122"/>
              </a:rPr>
              <a:t>跟着感觉（良知）走！</a:t>
            </a:r>
          </a:p>
        </p:txBody>
      </p:sp>
      <p:sp>
        <p:nvSpPr>
          <p:cNvPr id="6" name="文本框 5"/>
          <p:cNvSpPr txBox="1"/>
          <p:nvPr/>
        </p:nvSpPr>
        <p:spPr>
          <a:xfrm>
            <a:off x="2211175" y="3176920"/>
            <a:ext cx="2544286" cy="830997"/>
          </a:xfrm>
          <a:prstGeom prst="rect">
            <a:avLst/>
          </a:prstGeom>
          <a:noFill/>
        </p:spPr>
        <p:txBody>
          <a:bodyPr wrap="none" rtlCol="0">
            <a:spAutoFit/>
          </a:bodyPr>
          <a:lstStyle/>
          <a:p>
            <a:pPr algn="just"/>
            <a:r>
              <a:rPr lang="zh-CN" altLang="en-US" sz="1600" dirty="0">
                <a:latin typeface="幼圆" panose="02010509060101010101" pitchFamily="49" charset="-122"/>
                <a:ea typeface="幼圆" panose="02010509060101010101" pitchFamily="49" charset="-122"/>
              </a:rPr>
              <a:t>模型、算法：理性</a:t>
            </a:r>
            <a:endParaRPr lang="en-US" altLang="zh-CN" sz="1600" dirty="0">
              <a:latin typeface="幼圆" panose="02010509060101010101" pitchFamily="49" charset="-122"/>
              <a:ea typeface="幼圆" panose="02010509060101010101" pitchFamily="49" charset="-122"/>
            </a:endParaRPr>
          </a:p>
          <a:p>
            <a:pPr algn="just"/>
            <a:r>
              <a:rPr lang="zh-CN" altLang="en-US" sz="1600" dirty="0">
                <a:latin typeface="幼圆" panose="02010509060101010101" pitchFamily="49" charset="-122"/>
                <a:ea typeface="幼圆" panose="02010509060101010101" pitchFamily="49" charset="-122"/>
              </a:rPr>
              <a:t>大数据：感性</a:t>
            </a:r>
            <a:endParaRPr lang="en-US" altLang="zh-CN" sz="1600" dirty="0">
              <a:latin typeface="幼圆" panose="02010509060101010101" pitchFamily="49" charset="-122"/>
              <a:ea typeface="幼圆" panose="02010509060101010101" pitchFamily="49" charset="-122"/>
            </a:endParaRPr>
          </a:p>
          <a:p>
            <a:pPr algn="just"/>
            <a:r>
              <a:rPr lang="zh-CN" altLang="en-US" sz="1600" dirty="0">
                <a:latin typeface="幼圆" panose="02010509060101010101" pitchFamily="49" charset="-122"/>
                <a:ea typeface="幼圆" panose="02010509060101010101" pitchFamily="49" charset="-122"/>
              </a:rPr>
              <a:t>复杂系统、</a:t>
            </a:r>
            <a:r>
              <a:rPr lang="en-US" altLang="zh-CN" sz="1600" dirty="0">
                <a:latin typeface="幼圆" panose="02010509060101010101" pitchFamily="49" charset="-122"/>
                <a:ea typeface="幼圆" panose="02010509060101010101" pitchFamily="49" charset="-122"/>
              </a:rPr>
              <a:t>AI</a:t>
            </a:r>
            <a:r>
              <a:rPr lang="zh-CN" altLang="en-US" sz="1600" dirty="0">
                <a:latin typeface="幼圆" panose="02010509060101010101" pitchFamily="49" charset="-122"/>
                <a:ea typeface="幼圆" panose="02010509060101010101" pitchFamily="49" charset="-122"/>
              </a:rPr>
              <a:t>：理性</a:t>
            </a:r>
            <a:r>
              <a:rPr lang="en-US" altLang="zh-CN" sz="1600" dirty="0">
                <a:latin typeface="幼圆" panose="02010509060101010101" pitchFamily="49" charset="-122"/>
                <a:ea typeface="幼圆" panose="02010509060101010101" pitchFamily="49" charset="-122"/>
              </a:rPr>
              <a:t>+</a:t>
            </a:r>
            <a:r>
              <a:rPr lang="zh-CN" altLang="en-US" sz="1600" dirty="0">
                <a:latin typeface="幼圆" panose="02010509060101010101" pitchFamily="49" charset="-122"/>
                <a:ea typeface="幼圆" panose="02010509060101010101" pitchFamily="49" charset="-122"/>
              </a:rPr>
              <a:t>感性</a:t>
            </a:r>
          </a:p>
        </p:txBody>
      </p:sp>
      <p:sp>
        <p:nvSpPr>
          <p:cNvPr id="7" name="TextBox 1">
            <a:extLst>
              <a:ext uri="{FF2B5EF4-FFF2-40B4-BE49-F238E27FC236}">
                <a16:creationId xmlns:a16="http://schemas.microsoft.com/office/drawing/2014/main" xmlns="" id="{B37FC28A-74CB-D8CA-DEB0-3429074021D8}"/>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24364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45">
                                          <p:stCondLst>
                                            <p:cond delay="0"/>
                                          </p:stCondLst>
                                        </p:cTn>
                                        <p:tgtEl>
                                          <p:spTgt spid="18"/>
                                        </p:tgtEl>
                                      </p:cBhvr>
                                    </p:animEffect>
                                    <p:anim calcmode="lin" valueType="num">
                                      <p:cBhvr>
                                        <p:cTn id="8" dur="456"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18"/>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18"/>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18"/>
                                        </p:tgtEl>
                                        <p:attrNameLst>
                                          <p:attrName>ppt_y</p:attrName>
                                        </p:attrNameLst>
                                      </p:cBhvr>
                                      <p:tavLst>
                                        <p:tav tm="0" fmla="#ppt_y-sin(pi*$)/81">
                                          <p:val>
                                            <p:fltVal val="0"/>
                                          </p:val>
                                        </p:tav>
                                        <p:tav tm="100000">
                                          <p:val>
                                            <p:fltVal val="1"/>
                                          </p:val>
                                        </p:tav>
                                      </p:tavLst>
                                    </p:anim>
                                    <p:animScale>
                                      <p:cBhvr>
                                        <p:cTn id="13" dur="7">
                                          <p:stCondLst>
                                            <p:cond delay="163"/>
                                          </p:stCondLst>
                                        </p:cTn>
                                        <p:tgtEl>
                                          <p:spTgt spid="18"/>
                                        </p:tgtEl>
                                      </p:cBhvr>
                                      <p:to x="100000" y="60000"/>
                                    </p:animScale>
                                    <p:animScale>
                                      <p:cBhvr>
                                        <p:cTn id="14" dur="42" decel="50000">
                                          <p:stCondLst>
                                            <p:cond delay="169"/>
                                          </p:stCondLst>
                                        </p:cTn>
                                        <p:tgtEl>
                                          <p:spTgt spid="18"/>
                                        </p:tgtEl>
                                      </p:cBhvr>
                                      <p:to x="100000" y="100000"/>
                                    </p:animScale>
                                    <p:animScale>
                                      <p:cBhvr>
                                        <p:cTn id="15" dur="7">
                                          <p:stCondLst>
                                            <p:cond delay="328"/>
                                          </p:stCondLst>
                                        </p:cTn>
                                        <p:tgtEl>
                                          <p:spTgt spid="18"/>
                                        </p:tgtEl>
                                      </p:cBhvr>
                                      <p:to x="100000" y="80000"/>
                                    </p:animScale>
                                    <p:animScale>
                                      <p:cBhvr>
                                        <p:cTn id="16" dur="42" decel="50000">
                                          <p:stCondLst>
                                            <p:cond delay="335"/>
                                          </p:stCondLst>
                                        </p:cTn>
                                        <p:tgtEl>
                                          <p:spTgt spid="18"/>
                                        </p:tgtEl>
                                      </p:cBhvr>
                                      <p:to x="100000" y="100000"/>
                                    </p:animScale>
                                    <p:animScale>
                                      <p:cBhvr>
                                        <p:cTn id="17" dur="7">
                                          <p:stCondLst>
                                            <p:cond delay="411"/>
                                          </p:stCondLst>
                                        </p:cTn>
                                        <p:tgtEl>
                                          <p:spTgt spid="18"/>
                                        </p:tgtEl>
                                      </p:cBhvr>
                                      <p:to x="100000" y="90000"/>
                                    </p:animScale>
                                    <p:animScale>
                                      <p:cBhvr>
                                        <p:cTn id="18" dur="42" decel="50000">
                                          <p:stCondLst>
                                            <p:cond delay="417"/>
                                          </p:stCondLst>
                                        </p:cTn>
                                        <p:tgtEl>
                                          <p:spTgt spid="18"/>
                                        </p:tgtEl>
                                      </p:cBhvr>
                                      <p:to x="100000" y="100000"/>
                                    </p:animScale>
                                    <p:animScale>
                                      <p:cBhvr>
                                        <p:cTn id="19" dur="7">
                                          <p:stCondLst>
                                            <p:cond delay="452"/>
                                          </p:stCondLst>
                                        </p:cTn>
                                        <p:tgtEl>
                                          <p:spTgt spid="18"/>
                                        </p:tgtEl>
                                      </p:cBhvr>
                                      <p:to x="100000" y="95000"/>
                                    </p:animScale>
                                    <p:animScale>
                                      <p:cBhvr>
                                        <p:cTn id="20" dur="42" decel="50000">
                                          <p:stCondLst>
                                            <p:cond delay="459"/>
                                          </p:stCondLst>
                                        </p:cTn>
                                        <p:tgtEl>
                                          <p:spTgt spid="18"/>
                                        </p:tgtEl>
                                      </p:cBhvr>
                                      <p:to x="100000" y="100000"/>
                                    </p:animScale>
                                  </p:childTnLst>
                                </p:cTn>
                              </p:par>
                            </p:childTnLst>
                          </p:cTn>
                        </p:par>
                        <p:par>
                          <p:cTn id="21" fill="hold">
                            <p:stCondLst>
                              <p:cond delay="501"/>
                            </p:stCondLst>
                            <p:childTnLst>
                              <p:par>
                                <p:cTn id="22" presetID="1"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48839" y="339987"/>
            <a:ext cx="2893219" cy="43195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49512" y="123478"/>
            <a:ext cx="4327402" cy="301028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84368" y="267494"/>
            <a:ext cx="1053728" cy="12525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nvSpPr>
        <p:spPr>
          <a:xfrm>
            <a:off x="457670" y="2067694"/>
            <a:ext cx="1107996" cy="800219"/>
          </a:xfrm>
          <a:prstGeom prst="rect">
            <a:avLst/>
          </a:prstGeom>
          <a:noFill/>
        </p:spPr>
        <p:txBody>
          <a:bodyPr wrap="none" rtlCol="0">
            <a:sp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我的邻居</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老孟</a:t>
            </a:r>
          </a:p>
        </p:txBody>
      </p:sp>
      <p:sp>
        <p:nvSpPr>
          <p:cNvPr id="8" name="文本框 7"/>
          <p:cNvSpPr txBox="1"/>
          <p:nvPr/>
        </p:nvSpPr>
        <p:spPr>
          <a:xfrm>
            <a:off x="7839512" y="1520078"/>
            <a:ext cx="1261884" cy="830997"/>
          </a:xfrm>
          <a:prstGeom prst="rect">
            <a:avLst/>
          </a:prstGeom>
          <a:noFill/>
        </p:spPr>
        <p:txBody>
          <a:bodyPr wrap="none" rtlCol="0">
            <a:spAutoFit/>
          </a:bodyPr>
          <a:lstStyle/>
          <a:p>
            <a:pPr algn="ct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科技狂人</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马斯克</a:t>
            </a:r>
          </a:p>
        </p:txBody>
      </p:sp>
      <p:sp>
        <p:nvSpPr>
          <p:cNvPr id="10" name="文本框 9"/>
          <p:cNvSpPr txBox="1"/>
          <p:nvPr/>
        </p:nvSpPr>
        <p:spPr>
          <a:xfrm>
            <a:off x="4557462" y="807302"/>
            <a:ext cx="2954655" cy="461665"/>
          </a:xfrm>
          <a:prstGeom prst="rect">
            <a:avLst/>
          </a:prstGeom>
          <a:noFill/>
        </p:spPr>
        <p:txBody>
          <a:bodyPr wrap="none" rtlCol="0">
            <a:spAutoFit/>
          </a:bodyPr>
          <a:lstStyle>
            <a:defPPr>
              <a:defRPr lang="zh-CN"/>
            </a:defPPr>
            <a:lvl1pPr>
              <a:defRPr sz="2400">
                <a:effectLst>
                  <a:glow rad="101600">
                    <a:schemeClr val="accent5">
                      <a:satMod val="175000"/>
                      <a:alpha val="40000"/>
                    </a:schemeClr>
                  </a:glow>
                </a:effectLst>
                <a:latin typeface="方正粗宋简体" panose="03000509000000000000" pitchFamily="65" charset="-122"/>
                <a:ea typeface="方正粗宋简体" panose="03000509000000000000" pitchFamily="65" charset="-122"/>
              </a:defRPr>
            </a:lvl1pPr>
          </a:lstStyle>
          <a:p>
            <a:r>
              <a:rPr lang="zh-CN" altLang="en-US" dirty="0"/>
              <a:t>跑车上天的系统工程</a:t>
            </a:r>
          </a:p>
        </p:txBody>
      </p:sp>
      <p:sp>
        <p:nvSpPr>
          <p:cNvPr id="11" name="文本框 10"/>
          <p:cNvSpPr txBox="1"/>
          <p:nvPr/>
        </p:nvSpPr>
        <p:spPr>
          <a:xfrm>
            <a:off x="4136757" y="3725"/>
            <a:ext cx="3647152" cy="923330"/>
          </a:xfrm>
          <a:prstGeom prst="rect">
            <a:avLst/>
          </a:prstGeom>
          <a:noFill/>
        </p:spPr>
        <p:txBody>
          <a:bodyPr wrap="none" rtlCol="0">
            <a:spAutoFit/>
          </a:bodyPr>
          <a:lstStyle/>
          <a:p>
            <a:r>
              <a:rPr lang="zh-CN" altLang="en-US" sz="5400"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第一性原理</a:t>
            </a:r>
          </a:p>
        </p:txBody>
      </p:sp>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11971" y="1488548"/>
            <a:ext cx="1933145" cy="2320479"/>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508592" y="4068651"/>
            <a:ext cx="3877985" cy="461665"/>
          </a:xfrm>
          <a:prstGeom prst="rect">
            <a:avLst/>
          </a:prstGeom>
          <a:noFill/>
        </p:spPr>
        <p:txBody>
          <a:bodyPr wrap="none" rtlCol="0">
            <a:spAutoFit/>
          </a:bodyPr>
          <a:lstStyle/>
          <a:p>
            <a:r>
              <a:rPr lang="zh-CN" altLang="en-US" sz="2400" dirty="0">
                <a:effectLst>
                  <a:glow rad="101600">
                    <a:schemeClr val="accent5">
                      <a:satMod val="175000"/>
                      <a:alpha val="40000"/>
                    </a:schemeClr>
                  </a:glow>
                </a:effectLst>
                <a:latin typeface="方正粗宋简体" panose="03000509000000000000" pitchFamily="65" charset="-122"/>
                <a:ea typeface="方正粗宋简体" panose="03000509000000000000" pitchFamily="65" charset="-122"/>
              </a:rPr>
              <a:t>卫生间直通田野的系统工程</a:t>
            </a:r>
          </a:p>
        </p:txBody>
      </p:sp>
      <p:pic>
        <p:nvPicPr>
          <p:cNvPr id="2" name="图片 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54554" y="555526"/>
            <a:ext cx="996110" cy="13681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椭圆 11"/>
          <p:cNvSpPr/>
          <p:nvPr/>
        </p:nvSpPr>
        <p:spPr>
          <a:xfrm>
            <a:off x="1699477" y="2867913"/>
            <a:ext cx="1008112" cy="26585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13" name="圆角矩形标注 12"/>
          <p:cNvSpPr/>
          <p:nvPr/>
        </p:nvSpPr>
        <p:spPr>
          <a:xfrm>
            <a:off x="251520" y="3364598"/>
            <a:ext cx="2456069" cy="575304"/>
          </a:xfrm>
          <a:prstGeom prst="wedgeRoundRectCallout">
            <a:avLst>
              <a:gd name="adj1" fmla="val 34878"/>
              <a:gd name="adj2" fmla="val -90725"/>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国家兴亡匹夫有责！</a:t>
            </a:r>
          </a:p>
        </p:txBody>
      </p:sp>
      <p:sp>
        <p:nvSpPr>
          <p:cNvPr id="15" name="文本框 14"/>
          <p:cNvSpPr txBox="1"/>
          <p:nvPr/>
        </p:nvSpPr>
        <p:spPr>
          <a:xfrm>
            <a:off x="4052347" y="2331004"/>
            <a:ext cx="4728488" cy="1200329"/>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indent="358775" algn="just"/>
            <a:r>
              <a:rPr lang="zh-CN" altLang="en-US"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亚里士多德：“在任何一个系统中，存在第一性原理，是一个最基本的命题或假设，不能被省略，也不能被违反。”。这个第一性就是系统的“使命”（亦即功能）。</a:t>
            </a:r>
          </a:p>
        </p:txBody>
      </p:sp>
      <p:sp>
        <p:nvSpPr>
          <p:cNvPr id="18" name="文本框 17"/>
          <p:cNvSpPr txBox="1"/>
          <p:nvPr/>
        </p:nvSpPr>
        <p:spPr>
          <a:xfrm>
            <a:off x="475753" y="4541859"/>
            <a:ext cx="2698175" cy="523220"/>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我很佩服老孟！</a:t>
            </a:r>
          </a:p>
        </p:txBody>
      </p:sp>
      <p:sp>
        <p:nvSpPr>
          <p:cNvPr id="16" name="圆角矩形标注 15"/>
          <p:cNvSpPr/>
          <p:nvPr/>
        </p:nvSpPr>
        <p:spPr>
          <a:xfrm>
            <a:off x="4052347" y="1259372"/>
            <a:ext cx="3787165" cy="1021556"/>
          </a:xfrm>
          <a:prstGeom prst="wedgeRoundRectCallout">
            <a:avLst>
              <a:gd name="adj1" fmla="val 57966"/>
              <a:gd name="adj2" fmla="val -37726"/>
              <a:gd name="adj3" fmla="val 16667"/>
            </a:avLst>
          </a:prstGeom>
          <a:ln>
            <a:solidFill>
              <a:srgbClr val="FFFF00"/>
            </a:solidFill>
          </a:ln>
        </p:spPr>
        <p:txBody>
          <a:bodyPr wrap="square">
            <a:spAutoFit/>
          </a:bodyPr>
          <a:lstStyle/>
          <a:p>
            <a:pPr algn="just"/>
            <a:r>
              <a:rPr lang="zh-CN" altLang="en-US" dirty="0">
                <a:solidFill>
                  <a:srgbClr val="FFFF00"/>
                </a:solidFill>
                <a:latin typeface="幼圆" panose="02010509060101010101" pitchFamily="49" charset="-122"/>
                <a:ea typeface="幼圆" panose="02010509060101010101" pitchFamily="49" charset="-122"/>
              </a:rPr>
              <a:t>  物理学是定律，其他一切那都是建议而已。我见过很多违反法律的人，但还没见过违反物理的人。</a:t>
            </a:r>
          </a:p>
        </p:txBody>
      </p:sp>
      <p:sp>
        <p:nvSpPr>
          <p:cNvPr id="19" name="文本框 18">
            <a:extLst>
              <a:ext uri="{FF2B5EF4-FFF2-40B4-BE49-F238E27FC236}">
                <a16:creationId xmlns:a16="http://schemas.microsoft.com/office/drawing/2014/main" xmlns="" id="{77FF38CE-8DD1-27D0-C872-678AC9DC5D9B}"/>
              </a:ext>
            </a:extLst>
          </p:cNvPr>
          <p:cNvSpPr txBox="1"/>
          <p:nvPr/>
        </p:nvSpPr>
        <p:spPr>
          <a:xfrm>
            <a:off x="4725231" y="3837818"/>
            <a:ext cx="4364360" cy="923330"/>
          </a:xfrm>
          <a:prstGeom prst="rect">
            <a:avLst/>
          </a:prstGeom>
          <a:noFill/>
        </p:spPr>
        <p:txBody>
          <a:bodyPr wrap="square">
            <a:spAutoFit/>
          </a:bodyPr>
          <a:lstStyle/>
          <a:p>
            <a:pPr algn="ctr"/>
            <a:r>
              <a:rPr lang="zh-CN" altLang="en-US" sz="3200" dirty="0">
                <a:effectLst>
                  <a:glow rad="63500">
                    <a:schemeClr val="accent2">
                      <a:satMod val="175000"/>
                      <a:alpha val="40000"/>
                    </a:schemeClr>
                  </a:glow>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第一性原理就是</a:t>
            </a:r>
            <a:r>
              <a:rPr lang="zh-CN" altLang="en-US" sz="5400" dirty="0">
                <a:solidFill>
                  <a:srgbClr val="C00000"/>
                </a:solidFill>
                <a:effectLst>
                  <a:glow rad="63500">
                    <a:schemeClr val="accent2">
                      <a:satMod val="175000"/>
                      <a:alpha val="40000"/>
                    </a:schemeClr>
                  </a:glow>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干</a:t>
            </a:r>
            <a:r>
              <a:rPr lang="zh-CN" altLang="en-US" sz="4000" dirty="0">
                <a:effectLst>
                  <a:glow rad="63500">
                    <a:schemeClr val="accent2">
                      <a:satMod val="175000"/>
                      <a:alpha val="40000"/>
                    </a:schemeClr>
                  </a:glow>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endParaRPr lang="zh-CN" altLang="en-US" sz="3200" dirty="0">
              <a:effectLst>
                <a:glow rad="63500">
                  <a:schemeClr val="accent2">
                    <a:satMod val="175000"/>
                    <a:alpha val="40000"/>
                  </a:schemeClr>
                </a:glow>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Tree>
    <p:extLst>
      <p:ext uri="{BB962C8B-B14F-4D97-AF65-F5344CB8AC3E}">
        <p14:creationId xmlns:p14="http://schemas.microsoft.com/office/powerpoint/2010/main" val="16044730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5535" y="1419622"/>
            <a:ext cx="4245831" cy="22322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文本框 9"/>
          <p:cNvSpPr txBox="1"/>
          <p:nvPr/>
        </p:nvSpPr>
        <p:spPr>
          <a:xfrm>
            <a:off x="683568" y="324740"/>
            <a:ext cx="8186857" cy="830997"/>
          </a:xfrm>
          <a:prstGeom prst="rect">
            <a:avLst/>
          </a:prstGeom>
          <a:noFill/>
        </p:spPr>
        <p:txBody>
          <a:bodyPr wrap="none" rtlCol="0">
            <a:spAutoFit/>
          </a:bodyPr>
          <a:lstStyle/>
          <a:p>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大系统观、大信息观，关键是</a:t>
            </a: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干</a:t>
            </a: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endPar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p:cNvSpPr txBox="1"/>
          <p:nvPr/>
        </p:nvSpPr>
        <p:spPr>
          <a:xfrm>
            <a:off x="5569525" y="1020328"/>
            <a:ext cx="3262432" cy="830997"/>
          </a:xfrm>
          <a:prstGeom prst="rect">
            <a:avLst/>
          </a:prstGeom>
          <a:noFill/>
        </p:spPr>
        <p:txBody>
          <a:bodyPr wrap="none" rtlCol="0">
            <a:spAutoFit/>
          </a:bodyPr>
          <a:lstStyle/>
          <a:p>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学</a:t>
            </a: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a:t>
            </a: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en-US" altLang="zh-CN"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endPar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86290" y="1995686"/>
            <a:ext cx="2494767" cy="1786491"/>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9" name="组合 8"/>
          <p:cNvGrpSpPr/>
          <p:nvPr/>
        </p:nvGrpSpPr>
        <p:grpSpPr>
          <a:xfrm>
            <a:off x="6632121" y="3291830"/>
            <a:ext cx="2494418" cy="1746728"/>
            <a:chOff x="6489176" y="2950866"/>
            <a:chExt cx="2494418" cy="1852612"/>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9176" y="2950866"/>
              <a:ext cx="2381249" cy="185261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8429596" y="3363838"/>
              <a:ext cx="553998" cy="1323439"/>
            </a:xfrm>
            <a:prstGeom prst="rect">
              <a:avLst/>
            </a:prstGeom>
            <a:noFill/>
          </p:spPr>
          <p:txBody>
            <a:bodyPr vert="eaVert"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终身学习</a:t>
              </a:r>
            </a:p>
          </p:txBody>
        </p:sp>
      </p:grpSp>
      <p:pic>
        <p:nvPicPr>
          <p:cNvPr id="2050" name="Picture 2" descr="https://gimg2.baidu.com/image_search/src=http%3A%2F%2Fg.search3.alicdn.com%2Fimg%2Fbao%2Fuploaded%2Fi4%2Fi4%2F3373794611%2FO1CN01c5R8Ir1jvsqcWD0MN_%21%213373794611.jpg&amp;refer=http%3A%2F%2Fg.search3.alicdn.com&amp;app=2002&amp;size=f9999,10000&amp;q=a80&amp;n=0&amp;g=0n&amp;fmt=jpeg?sec=1637368677&amp;t=7c1b78aba21c928a69264367b1022de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964851" y="3116647"/>
            <a:ext cx="1906960" cy="19069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 name="文本框 1"/>
          <p:cNvSpPr txBox="1"/>
          <p:nvPr/>
        </p:nvSpPr>
        <p:spPr>
          <a:xfrm>
            <a:off x="539552" y="3939902"/>
            <a:ext cx="4101815" cy="954107"/>
          </a:xfrm>
          <a:prstGeom prst="rect">
            <a:avLst/>
          </a:prstGeom>
          <a:solidFill>
            <a:srgbClr val="FFFFFF"/>
          </a:solidFill>
          <a:ln w="76200" cap="sq">
            <a:solidFill>
              <a:srgbClr val="EAEAEA"/>
            </a:solidFill>
            <a:miter lim="800000"/>
          </a:ln>
          <a:effectLst>
            <a:glow rad="63500">
              <a:schemeClr val="accent5">
                <a:satMod val="175000"/>
                <a:alpha val="40000"/>
              </a:schemeClr>
            </a:glow>
          </a:effectLst>
          <a:scene3d>
            <a:camera prst="orthographicFront"/>
            <a:lightRig rig="threePt" dir="t">
              <a:rot lat="0" lon="0" rev="2700000"/>
            </a:lightRig>
          </a:scene3d>
          <a:sp3d contourW="6350">
            <a:bevelT h="38100"/>
            <a:contourClr>
              <a:srgbClr val="C0C0C0"/>
            </a:contourClr>
          </a:sp3d>
        </p:spPr>
        <p:txBody>
          <a:bodyPr wrap="square" rtlCol="0">
            <a:spAutoFit/>
          </a:bodyPr>
          <a:lstStyle/>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只有奋斗的人生</a:t>
            </a:r>
            <a:endParaRPr lang="en-US" altLang="zh-CN"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才称得上幸福的人生！</a:t>
            </a:r>
          </a:p>
        </p:txBody>
      </p:sp>
      <p:sp>
        <p:nvSpPr>
          <p:cNvPr id="8" name="文本框 7"/>
          <p:cNvSpPr txBox="1"/>
          <p:nvPr/>
        </p:nvSpPr>
        <p:spPr>
          <a:xfrm>
            <a:off x="4776996" y="1818571"/>
            <a:ext cx="3877985" cy="584775"/>
          </a:xfrm>
          <a:prstGeom prst="rect">
            <a:avLst/>
          </a:prstGeom>
          <a:noFill/>
          <a:ln w="3175">
            <a:solidFill>
              <a:schemeClr val="tx1"/>
            </a:solidFill>
          </a:ln>
        </p:spPr>
        <p:txBody>
          <a:bodyPr wrap="none" rtlCol="0">
            <a:spAutoFit/>
          </a:bodyPr>
          <a:lstStyle/>
          <a:p>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仰望星空，脚踏实地</a:t>
            </a:r>
          </a:p>
        </p:txBody>
      </p:sp>
      <p:sp>
        <p:nvSpPr>
          <p:cNvPr id="11" name="文本框 10"/>
          <p:cNvSpPr txBox="1"/>
          <p:nvPr/>
        </p:nvSpPr>
        <p:spPr>
          <a:xfrm>
            <a:off x="4456709" y="2460949"/>
            <a:ext cx="4185761" cy="707886"/>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24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有时抛弃理性才能获得力量。</a:t>
            </a:r>
            <a:endParaRPr lang="en-US" altLang="zh-CN" sz="24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r"/>
            <a:r>
              <a:rPr lang="en-US" altLang="zh-CN"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塞万提斯</a:t>
            </a:r>
            <a:r>
              <a:rPr lang="en-US" altLang="zh-CN"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堂吉诃德</a:t>
            </a:r>
            <a:r>
              <a:rPr lang="en-US" altLang="zh-CN"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endParaRPr lang="zh-CN" altLang="en-US" sz="16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3367214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27759" y="4578682"/>
            <a:ext cx="2262158" cy="369332"/>
          </a:xfrm>
          <a:prstGeom prst="rect">
            <a:avLst/>
          </a:prstGeom>
          <a:noFill/>
        </p:spPr>
        <p:txBody>
          <a:bodyPr wrap="none" rtlCol="0">
            <a:spAutoFit/>
          </a:bodyPr>
          <a:lstStyle/>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撸起袖子，加油干！</a:t>
            </a:r>
          </a:p>
        </p:txBody>
      </p:sp>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85884" y="1186537"/>
            <a:ext cx="2926604" cy="33123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3563888" y="1019073"/>
            <a:ext cx="4493538" cy="1569660"/>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功成不必在我，</a:t>
            </a:r>
            <a:endPar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功成必定有我！</a:t>
            </a:r>
          </a:p>
        </p:txBody>
      </p:sp>
      <p:sp>
        <p:nvSpPr>
          <p:cNvPr id="3" name="三十二角星 2"/>
          <p:cNvSpPr/>
          <p:nvPr/>
        </p:nvSpPr>
        <p:spPr>
          <a:xfrm>
            <a:off x="6876256" y="-164554"/>
            <a:ext cx="2664296" cy="1584176"/>
          </a:xfrm>
          <a:prstGeom prst="star32">
            <a:avLst>
              <a:gd name="adj" fmla="val 46212"/>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2800"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大系统观的胸怀</a:t>
            </a:r>
          </a:p>
        </p:txBody>
      </p:sp>
      <p:sp>
        <p:nvSpPr>
          <p:cNvPr id="4" name="文本框 3"/>
          <p:cNvSpPr txBox="1"/>
          <p:nvPr/>
        </p:nvSpPr>
        <p:spPr>
          <a:xfrm>
            <a:off x="179512" y="195486"/>
            <a:ext cx="4288353" cy="707886"/>
          </a:xfrm>
          <a:prstGeom prst="rect">
            <a:avLst/>
          </a:prstGeom>
          <a:noFill/>
        </p:spPr>
        <p:txBody>
          <a:bodyPr wrap="none" rtlCol="0">
            <a:spAutoFit/>
          </a:bodyPr>
          <a:lstStyle/>
          <a:p>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习近平的大系统观</a:t>
            </a:r>
          </a:p>
        </p:txBody>
      </p:sp>
      <p:sp>
        <p:nvSpPr>
          <p:cNvPr id="5" name="文本框 4"/>
          <p:cNvSpPr txBox="1"/>
          <p:nvPr/>
        </p:nvSpPr>
        <p:spPr>
          <a:xfrm>
            <a:off x="3635896" y="2756697"/>
            <a:ext cx="2319866" cy="2308324"/>
          </a:xfrm>
          <a:prstGeom prst="rect">
            <a:avLst/>
          </a:prstGeom>
          <a:noFill/>
        </p:spPr>
        <p:txBody>
          <a:bodyPr wrap="none" rtlCol="0">
            <a:spAutoFit/>
          </a:bodyPr>
          <a:lstStyle/>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人类命运共同体</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中美贸易战</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朝鲜半岛问题</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一带一路</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党风廉政建设</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中国梦的规划</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zh-CN" altLang="en-US" dirty="0">
                <a:latin typeface="幼圆" panose="02010509060101010101" pitchFamily="49" charset="-122"/>
                <a:ea typeface="幼圆" panose="02010509060101010101" pitchFamily="49" charset="-122"/>
              </a:rPr>
              <a:t>重视互联网和信息</a:t>
            </a:r>
            <a:endParaRPr lang="en-US" altLang="zh-CN" dirty="0">
              <a:latin typeface="幼圆" panose="02010509060101010101" pitchFamily="49" charset="-122"/>
              <a:ea typeface="幼圆" panose="02010509060101010101" pitchFamily="49" charset="-122"/>
            </a:endParaRPr>
          </a:p>
          <a:p>
            <a:pPr marL="285750" indent="-285750">
              <a:buFont typeface="Wingdings" panose="05000000000000000000" pitchFamily="2" charset="2"/>
              <a:buChar char="p"/>
            </a:pPr>
            <a:r>
              <a:rPr lang="en-US" altLang="zh-CN" dirty="0">
                <a:latin typeface="幼圆" panose="02010509060101010101" pitchFamily="49" charset="-122"/>
                <a:ea typeface="幼圆" panose="02010509060101010101" pitchFamily="49" charset="-122"/>
              </a:rPr>
              <a:t>……</a:t>
            </a:r>
            <a:endParaRPr lang="zh-CN" altLang="en-US" dirty="0">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79985" y="3075806"/>
            <a:ext cx="3019689" cy="1872208"/>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p:cNvSpPr txBox="1"/>
          <p:nvPr/>
        </p:nvSpPr>
        <p:spPr>
          <a:xfrm>
            <a:off x="6127917" y="4515966"/>
            <a:ext cx="2811988" cy="369332"/>
          </a:xfrm>
          <a:prstGeom prst="rect">
            <a:avLst/>
          </a:prstGeom>
          <a:noFill/>
        </p:spPr>
        <p:txBody>
          <a:bodyPr wrap="none" rtlCol="0">
            <a:spAutoFit/>
          </a:bodyPr>
          <a:lstStyle/>
          <a:p>
            <a:r>
              <a:rPr lang="zh-CN" altLang="en-US" b="1" spc="50" dirty="0">
                <a:ln w="9525" cmpd="sng">
                  <a:solidFill>
                    <a:sysClr val="windowText" lastClr="000000"/>
                  </a:solidFill>
                  <a:prstDash val="solid"/>
                </a:ln>
                <a:solidFill>
                  <a:srgbClr val="70AD47">
                    <a:tint val="1000"/>
                  </a:srgbClr>
                </a:solidFill>
                <a:effectLst>
                  <a:glow rad="38100">
                    <a:schemeClr val="accent1">
                      <a:alpha val="40000"/>
                    </a:schemeClr>
                  </a:glow>
                </a:effectLst>
                <a:latin typeface="方正粗宋简体" panose="03000509000000000000" pitchFamily="65" charset="-122"/>
                <a:ea typeface="方正粗宋简体" panose="03000509000000000000" pitchFamily="65" charset="-122"/>
              </a:rPr>
              <a:t>从十八大到十九大到更远</a:t>
            </a:r>
          </a:p>
        </p:txBody>
      </p:sp>
    </p:spTree>
    <p:extLst>
      <p:ext uri="{BB962C8B-B14F-4D97-AF65-F5344CB8AC3E}">
        <p14:creationId xmlns:p14="http://schemas.microsoft.com/office/powerpoint/2010/main" val="29389896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timgsa.baidu.com/timg?image&amp;quality=80&amp;size=b9999_10000&amp;sec=1511342203649&amp;di=2323056bdd1f16df5568e2c814a299fe&amp;imgtype=jpg&amp;src=http%3A%2F%2Fimg3.imgtn.bdimg.com%2Fit%2Fu%3D3825559383%2C35451373%26fm%3D214%26gp%3D0.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927258" y="1057841"/>
            <a:ext cx="3168352" cy="3168352"/>
          </a:xfrm>
          <a:prstGeom prst="rect">
            <a:avLst/>
          </a:prstGeom>
          <a:solidFill>
            <a:srgbClr val="FFFFFF">
              <a:shade val="85000"/>
            </a:srgbClr>
          </a:solidFill>
          <a:ln w="101600" cap="sq">
            <a:solidFill>
              <a:schemeClr val="bg1">
                <a:lumMod val="95000"/>
              </a:schemeClr>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6388" name="Picture 4" descr="https://timgsa.baidu.com/timg?image&amp;quality=80&amp;size=b9999_10000&amp;sec=1511342301846&amp;di=c5c834977eac47053824ae26dababc38&amp;imgtype=0&amp;src=http%3A%2F%2Fwww.lnshbz.com%2Fupload%2Fimage%2F20170120%2F6362052898069812075198910.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43608" y="918755"/>
            <a:ext cx="2654175" cy="2949205"/>
          </a:xfrm>
          <a:prstGeom prst="rect">
            <a:avLst/>
          </a:prstGeom>
          <a:solidFill>
            <a:srgbClr val="FFFFFF">
              <a:shade val="85000"/>
            </a:srgbClr>
          </a:solidFill>
          <a:ln w="101600" cap="sq">
            <a:solidFill>
              <a:schemeClr val="bg1">
                <a:lumMod val="95000"/>
              </a:schemeClr>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文本框 2"/>
          <p:cNvSpPr txBox="1"/>
          <p:nvPr/>
        </p:nvSpPr>
        <p:spPr>
          <a:xfrm>
            <a:off x="3149998" y="3976333"/>
            <a:ext cx="4950394" cy="646331"/>
          </a:xfrm>
          <a:prstGeom prst="rect">
            <a:avLst/>
          </a:prstGeom>
          <a:noFill/>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 </a:t>
            </a:r>
            <a:r>
              <a:rPr lang="en-US" altLang="zh-CN"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 </a:t>
            </a:r>
            <a:r>
              <a:rPr lang="zh-CN" altLang="en-US"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最基本的系统方法论</a:t>
            </a:r>
          </a:p>
        </p:txBody>
      </p:sp>
      <p:pic>
        <p:nvPicPr>
          <p:cNvPr id="18434" name="Picture 2" descr="https://timgsa.baidu.com/timg?image&amp;quality=80&amp;size=b9999_10000&amp;sec=1511343926624&amp;di=be80d55cce3e0f5ba94240fe71e697b4&amp;imgtype=0&amp;src=http%3A%2F%2Fs9.rr.itc.cn%2Fr%2FwapChange%2F201612_27_14%2Fa4cryj888083354640.jpe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349798" y="3723878"/>
            <a:ext cx="1800200" cy="11512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p:cNvSpPr txBox="1"/>
          <p:nvPr/>
        </p:nvSpPr>
        <p:spPr>
          <a:xfrm>
            <a:off x="3727738" y="1062196"/>
            <a:ext cx="4801314"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做大事要有目标、有方法、有步骤</a:t>
            </a:r>
          </a:p>
        </p:txBody>
      </p:sp>
      <p:sp>
        <p:nvSpPr>
          <p:cNvPr id="5" name="文本框 4">
            <a:extLst>
              <a:ext uri="{FF2B5EF4-FFF2-40B4-BE49-F238E27FC236}">
                <a16:creationId xmlns:a16="http://schemas.microsoft.com/office/drawing/2014/main" xmlns="" id="{32E239E1-739B-0D4F-316B-704F2AC5340D}"/>
              </a:ext>
            </a:extLst>
          </p:cNvPr>
          <p:cNvSpPr txBox="1"/>
          <p:nvPr/>
        </p:nvSpPr>
        <p:spPr>
          <a:xfrm>
            <a:off x="5148064" y="473065"/>
            <a:ext cx="3057247" cy="523220"/>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干！但不可蛮干！</a:t>
            </a:r>
          </a:p>
        </p:txBody>
      </p:sp>
      <p:sp>
        <p:nvSpPr>
          <p:cNvPr id="6" name="TextBox 1">
            <a:extLst>
              <a:ext uri="{FF2B5EF4-FFF2-40B4-BE49-F238E27FC236}">
                <a16:creationId xmlns:a16="http://schemas.microsoft.com/office/drawing/2014/main" xmlns="" id="{40160DC7-E98B-886F-6A16-5A99460926EA}"/>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3533166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693123A3-625D-D885-9DB8-8D289D994EE4}"/>
              </a:ext>
            </a:extLst>
          </p:cNvPr>
          <p:cNvGrpSpPr/>
          <p:nvPr/>
        </p:nvGrpSpPr>
        <p:grpSpPr>
          <a:xfrm>
            <a:off x="539551" y="1059582"/>
            <a:ext cx="3065835" cy="1231106"/>
            <a:chOff x="539551" y="771550"/>
            <a:chExt cx="3065835" cy="1036618"/>
          </a:xfrm>
        </p:grpSpPr>
        <p:sp>
          <p:nvSpPr>
            <p:cNvPr id="8" name="文本框 7">
              <a:extLst>
                <a:ext uri="{FF2B5EF4-FFF2-40B4-BE49-F238E27FC236}">
                  <a16:creationId xmlns:a16="http://schemas.microsoft.com/office/drawing/2014/main" xmlns="" id="{86D1DD6E-41B8-C338-17E9-BC0FF7014A2A}"/>
                </a:ext>
              </a:extLst>
            </p:cNvPr>
            <p:cNvSpPr txBox="1"/>
            <p:nvPr/>
          </p:nvSpPr>
          <p:spPr>
            <a:xfrm>
              <a:off x="539552" y="771550"/>
              <a:ext cx="646331" cy="369332"/>
            </a:xfrm>
            <a:prstGeom prst="rect">
              <a:avLst/>
            </a:prstGeom>
          </p:spPr>
          <p:style>
            <a:lnRef idx="3">
              <a:schemeClr val="lt1"/>
            </a:lnRef>
            <a:fillRef idx="1">
              <a:schemeClr val="accent6"/>
            </a:fillRef>
            <a:effectRef idx="1">
              <a:schemeClr val="accent6"/>
            </a:effectRef>
            <a:fontRef idx="minor">
              <a:schemeClr val="lt1"/>
            </a:fontRef>
          </p:style>
          <p:txBody>
            <a:bodyPr wrap="none" rtlCol="0">
              <a:spAutoFit/>
            </a:bodyPr>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技术</a:t>
              </a:r>
            </a:p>
          </p:txBody>
        </p:sp>
        <p:sp>
          <p:nvSpPr>
            <p:cNvPr id="9" name="文本框 8">
              <a:extLst>
                <a:ext uri="{FF2B5EF4-FFF2-40B4-BE49-F238E27FC236}">
                  <a16:creationId xmlns:a16="http://schemas.microsoft.com/office/drawing/2014/main" xmlns="" id="{FA39F519-1AC1-5B0D-5C94-A12E0FAE9A96}"/>
                </a:ext>
              </a:extLst>
            </p:cNvPr>
            <p:cNvSpPr txBox="1"/>
            <p:nvPr/>
          </p:nvSpPr>
          <p:spPr>
            <a:xfrm>
              <a:off x="539551" y="1419622"/>
              <a:ext cx="646331" cy="369332"/>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哲学</a:t>
              </a:r>
            </a:p>
          </p:txBody>
        </p:sp>
        <p:sp>
          <p:nvSpPr>
            <p:cNvPr id="10" name="文本框 9">
              <a:extLst>
                <a:ext uri="{FF2B5EF4-FFF2-40B4-BE49-F238E27FC236}">
                  <a16:creationId xmlns:a16="http://schemas.microsoft.com/office/drawing/2014/main" xmlns="" id="{355495EA-847E-F729-CA0B-92600C45158B}"/>
                </a:ext>
              </a:extLst>
            </p:cNvPr>
            <p:cNvSpPr txBox="1"/>
            <p:nvPr/>
          </p:nvSpPr>
          <p:spPr>
            <a:xfrm>
              <a:off x="2308509" y="881356"/>
              <a:ext cx="649537" cy="369332"/>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a:t>
              </a:r>
            </a:p>
          </p:txBody>
        </p:sp>
        <p:cxnSp>
          <p:nvCxnSpPr>
            <p:cNvPr id="12" name="直接箭头连接符 11">
              <a:extLst>
                <a:ext uri="{FF2B5EF4-FFF2-40B4-BE49-F238E27FC236}">
                  <a16:creationId xmlns:a16="http://schemas.microsoft.com/office/drawing/2014/main" xmlns="" id="{C422A0B0-51ED-4058-09F8-F9375A68BAFD}"/>
                </a:ext>
              </a:extLst>
            </p:cNvPr>
            <p:cNvCxnSpPr>
              <a:stCxn id="8" idx="3"/>
              <a:endCxn id="10" idx="1"/>
            </p:cNvCxnSpPr>
            <p:nvPr/>
          </p:nvCxnSpPr>
          <p:spPr>
            <a:xfrm>
              <a:off x="1185883" y="956216"/>
              <a:ext cx="1122626" cy="109806"/>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14" name="直接箭头连接符 13">
              <a:extLst>
                <a:ext uri="{FF2B5EF4-FFF2-40B4-BE49-F238E27FC236}">
                  <a16:creationId xmlns:a16="http://schemas.microsoft.com/office/drawing/2014/main" xmlns="" id="{7E83C55A-2BE6-5F30-2884-1B094CAE2E11}"/>
                </a:ext>
              </a:extLst>
            </p:cNvPr>
            <p:cNvCxnSpPr>
              <a:stCxn id="9" idx="3"/>
              <a:endCxn id="10" idx="1"/>
            </p:cNvCxnSpPr>
            <p:nvPr/>
          </p:nvCxnSpPr>
          <p:spPr>
            <a:xfrm flipV="1">
              <a:off x="1185882" y="1066022"/>
              <a:ext cx="1122627" cy="538266"/>
            </a:xfrm>
            <a:prstGeom prst="straightConnector1">
              <a:avLst/>
            </a:prstGeom>
            <a:ln>
              <a:tailEnd type="triangle"/>
            </a:ln>
          </p:spPr>
          <p:style>
            <a:lnRef idx="1">
              <a:schemeClr val="accent5"/>
            </a:lnRef>
            <a:fillRef idx="0">
              <a:schemeClr val="accent5"/>
            </a:fillRef>
            <a:effectRef idx="0">
              <a:schemeClr val="accent5"/>
            </a:effectRef>
            <a:fontRef idx="minor">
              <a:schemeClr val="tx1"/>
            </a:fontRef>
          </p:style>
        </p:cxnSp>
        <p:sp>
          <p:nvSpPr>
            <p:cNvPr id="15" name="矩形 14">
              <a:extLst>
                <a:ext uri="{FF2B5EF4-FFF2-40B4-BE49-F238E27FC236}">
                  <a16:creationId xmlns:a16="http://schemas.microsoft.com/office/drawing/2014/main" xmlns="" id="{E6D8016C-55B6-6FF6-4D6F-411E31BBA034}"/>
                </a:ext>
              </a:extLst>
            </p:cNvPr>
            <p:cNvSpPr/>
            <p:nvPr/>
          </p:nvSpPr>
          <p:spPr>
            <a:xfrm>
              <a:off x="1661170" y="1344762"/>
              <a:ext cx="1944216" cy="46340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形式逻辑</a:t>
              </a:r>
              <a:r>
                <a:rPr lang="en-US" altLang="zh-CN"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实验</a:t>
              </a:r>
            </a:p>
          </p:txBody>
        </p:sp>
      </p:grpSp>
      <p:sp>
        <p:nvSpPr>
          <p:cNvPr id="17" name="文本框 16">
            <a:extLst>
              <a:ext uri="{FF2B5EF4-FFF2-40B4-BE49-F238E27FC236}">
                <a16:creationId xmlns:a16="http://schemas.microsoft.com/office/drawing/2014/main" xmlns="" id="{8755FA8F-B797-5FE5-4588-1D82BFA54158}"/>
              </a:ext>
            </a:extLst>
          </p:cNvPr>
          <p:cNvSpPr txBox="1"/>
          <p:nvPr/>
        </p:nvSpPr>
        <p:spPr>
          <a:xfrm>
            <a:off x="3779912" y="1059582"/>
            <a:ext cx="2335927" cy="1231106"/>
          </a:xfrm>
          <a:prstGeom prst="rect">
            <a:avLst/>
          </a:prstGeom>
          <a:noFill/>
          <a:ln w="3175">
            <a:solidFill>
              <a:schemeClr val="tx1"/>
            </a:solidFill>
          </a:ln>
        </p:spPr>
        <p:txBody>
          <a:bodyPr wrap="square">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斯蒂芬·F·梅森</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科学的历史根源：</a:t>
            </a: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①技术传统；</a:t>
            </a: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②哲学传统。</a:t>
            </a:r>
          </a:p>
        </p:txBody>
      </p:sp>
      <p:sp>
        <p:nvSpPr>
          <p:cNvPr id="18" name="文本框 17">
            <a:extLst>
              <a:ext uri="{FF2B5EF4-FFF2-40B4-BE49-F238E27FC236}">
                <a16:creationId xmlns:a16="http://schemas.microsoft.com/office/drawing/2014/main" xmlns="" id="{4AB89911-BAFF-688A-4AE9-A26B282EE08F}"/>
              </a:ext>
            </a:extLst>
          </p:cNvPr>
          <p:cNvSpPr txBox="1"/>
          <p:nvPr/>
        </p:nvSpPr>
        <p:spPr>
          <a:xfrm>
            <a:off x="6185955" y="1059582"/>
            <a:ext cx="2418493" cy="1231106"/>
          </a:xfrm>
          <a:prstGeom prst="rect">
            <a:avLst/>
          </a:prstGeom>
          <a:noFill/>
          <a:ln w="3175">
            <a:solidFill>
              <a:schemeClr val="tx1"/>
            </a:solidFill>
          </a:ln>
        </p:spPr>
        <p:txBody>
          <a:bodyPr wrap="square">
            <a:spAutoFit/>
          </a:bodyPr>
          <a:lstStyle/>
          <a:p>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爱因斯坦</a:t>
            </a:r>
          </a:p>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科学的基础的：</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①希腊形式逻辑体系；</a:t>
            </a:r>
            <a:endPar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②实验找出因果关系。</a:t>
            </a:r>
            <a:endPar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20" name="文本框 19">
            <a:extLst>
              <a:ext uri="{FF2B5EF4-FFF2-40B4-BE49-F238E27FC236}">
                <a16:creationId xmlns:a16="http://schemas.microsoft.com/office/drawing/2014/main" xmlns="" id="{AD175629-CE6D-68E4-DE64-866D48C7AD90}"/>
              </a:ext>
            </a:extLst>
          </p:cNvPr>
          <p:cNvSpPr txBox="1"/>
          <p:nvPr/>
        </p:nvSpPr>
        <p:spPr>
          <a:xfrm>
            <a:off x="424291" y="339502"/>
            <a:ext cx="3262432"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西方科学的渊源和基础</a:t>
            </a:r>
          </a:p>
        </p:txBody>
      </p:sp>
      <p:sp>
        <p:nvSpPr>
          <p:cNvPr id="23" name="文本框 22">
            <a:extLst>
              <a:ext uri="{FF2B5EF4-FFF2-40B4-BE49-F238E27FC236}">
                <a16:creationId xmlns:a16="http://schemas.microsoft.com/office/drawing/2014/main" xmlns="" id="{282F6BD1-E7FB-D12D-323B-7D76ECBC90A0}"/>
              </a:ext>
            </a:extLst>
          </p:cNvPr>
          <p:cNvSpPr txBox="1"/>
          <p:nvPr/>
        </p:nvSpPr>
        <p:spPr>
          <a:xfrm>
            <a:off x="539551" y="2656692"/>
            <a:ext cx="4824537" cy="677108"/>
          </a:xfrm>
          <a:prstGeom prst="rect">
            <a:avLst/>
          </a:prstGeom>
          <a:noFill/>
          <a:ln w="3175">
            <a:solidFill>
              <a:schemeClr val="tx1"/>
            </a:solidFill>
          </a:ln>
        </p:spPr>
        <p:txBody>
          <a:bodyPr wrap="square">
            <a:spAutoFit/>
          </a:bodyPr>
          <a:lstStyle/>
          <a:p>
            <a:pPr algn="just"/>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罗素</a:t>
            </a:r>
            <a:r>
              <a:rPr lang="en-US" altLang="zh-CN"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在中国，有一种思想极为根深蒂固，即，正确的道德品质比细致的科学知识更重要”。</a:t>
            </a:r>
          </a:p>
        </p:txBody>
      </p:sp>
      <p:sp>
        <p:nvSpPr>
          <p:cNvPr id="25" name="文本框 24">
            <a:extLst>
              <a:ext uri="{FF2B5EF4-FFF2-40B4-BE49-F238E27FC236}">
                <a16:creationId xmlns:a16="http://schemas.microsoft.com/office/drawing/2014/main" xmlns="" id="{54FE1E3A-2F91-A630-E55D-511931E22BC3}"/>
              </a:ext>
            </a:extLst>
          </p:cNvPr>
          <p:cNvSpPr txBox="1"/>
          <p:nvPr/>
        </p:nvSpPr>
        <p:spPr>
          <a:xfrm>
            <a:off x="515376" y="3561859"/>
            <a:ext cx="8089072" cy="954107"/>
          </a:xfrm>
          <a:prstGeom prst="rect">
            <a:avLst/>
          </a:prstGeom>
          <a:noFill/>
        </p:spPr>
        <p:txBody>
          <a:bodyPr wrap="square">
            <a:spAutoFit/>
          </a:bodyPr>
          <a:lstStyle/>
          <a:p>
            <a:pPr algn="just"/>
            <a:r>
              <a:rPr lang="zh-CN" altLang="en-US" sz="1400" dirty="0">
                <a:latin typeface="幼圆" panose="02010509060101010101" pitchFamily="49" charset="-122"/>
                <a:ea typeface="幼圆" panose="02010509060101010101" pitchFamily="49" charset="-122"/>
              </a:rPr>
              <a:t>①“哲学的贫困”使得我们无法孕育健康的科学文化和</a:t>
            </a:r>
            <a:r>
              <a:rPr lang="zh-CN" altLang="en-US" sz="1400" dirty="0">
                <a:latin typeface="方正超粗黑简体" panose="03000509000000000000" pitchFamily="65" charset="-122"/>
                <a:ea typeface="方正超粗黑简体" panose="03000509000000000000" pitchFamily="65" charset="-122"/>
              </a:rPr>
              <a:t>自主的科学体系</a:t>
            </a:r>
            <a:r>
              <a:rPr lang="zh-CN" altLang="en-US" sz="1400" dirty="0">
                <a:latin typeface="幼圆" panose="02010509060101010101" pitchFamily="49" charset="-122"/>
                <a:ea typeface="幼圆" panose="02010509060101010101" pitchFamily="49" charset="-122"/>
              </a:rPr>
              <a:t>。</a:t>
            </a:r>
          </a:p>
          <a:p>
            <a:pPr algn="just"/>
            <a:r>
              <a:rPr lang="zh-CN" altLang="en-US" sz="1400" dirty="0">
                <a:latin typeface="幼圆" panose="02010509060101010101" pitchFamily="49" charset="-122"/>
                <a:ea typeface="幼圆" panose="02010509060101010101" pitchFamily="49" charset="-122"/>
              </a:rPr>
              <a:t>②哲学是</a:t>
            </a:r>
            <a:r>
              <a:rPr lang="zh-CN" altLang="en-US" sz="1400" dirty="0">
                <a:latin typeface="方正超粗黑简体" panose="03000509000000000000" pitchFamily="65" charset="-122"/>
                <a:ea typeface="方正超粗黑简体" panose="03000509000000000000" pitchFamily="65" charset="-122"/>
              </a:rPr>
              <a:t>原始创新</a:t>
            </a:r>
            <a:r>
              <a:rPr lang="zh-CN" altLang="en-US" sz="1400" dirty="0">
                <a:latin typeface="幼圆" panose="02010509060101010101" pitchFamily="49" charset="-122"/>
                <a:ea typeface="幼圆" panose="02010509060101010101" pitchFamily="49" charset="-122"/>
              </a:rPr>
              <a:t>和</a:t>
            </a:r>
            <a:r>
              <a:rPr lang="zh-CN" altLang="en-US" sz="1400" dirty="0">
                <a:latin typeface="方正超粗黑简体" panose="03000509000000000000" pitchFamily="65" charset="-122"/>
                <a:ea typeface="方正超粗黑简体" panose="03000509000000000000" pitchFamily="65" charset="-122"/>
              </a:rPr>
              <a:t>颠覆性创新</a:t>
            </a:r>
            <a:r>
              <a:rPr lang="zh-CN" altLang="en-US" sz="1400" dirty="0">
                <a:latin typeface="幼圆" panose="02010509060101010101" pitchFamily="49" charset="-122"/>
                <a:ea typeface="幼圆" panose="02010509060101010101" pitchFamily="49" charset="-122"/>
              </a:rPr>
              <a:t>的助推器，“哲学的贫困”导致无法提出</a:t>
            </a:r>
            <a:r>
              <a:rPr lang="zh-CN" altLang="en-US" sz="1400" dirty="0">
                <a:latin typeface="方正超粗黑简体" panose="03000509000000000000" pitchFamily="65" charset="-122"/>
                <a:ea typeface="方正超粗黑简体" panose="03000509000000000000" pitchFamily="65" charset="-122"/>
              </a:rPr>
              <a:t>重大原创理论</a:t>
            </a:r>
            <a:r>
              <a:rPr lang="zh-CN" altLang="en-US" sz="1400" dirty="0">
                <a:latin typeface="幼圆" panose="02010509060101010101" pitchFamily="49" charset="-122"/>
                <a:ea typeface="幼圆" panose="02010509060101010101" pitchFamily="49" charset="-122"/>
              </a:rPr>
              <a:t>和</a:t>
            </a:r>
            <a:r>
              <a:rPr lang="zh-CN" altLang="en-US" sz="1400" dirty="0">
                <a:latin typeface="方正超粗黑简体" panose="03000509000000000000" pitchFamily="65" charset="-122"/>
                <a:ea typeface="方正超粗黑简体" panose="03000509000000000000" pitchFamily="65" charset="-122"/>
              </a:rPr>
              <a:t>科学思想</a:t>
            </a:r>
            <a:r>
              <a:rPr lang="zh-CN" altLang="en-US" sz="1400" dirty="0">
                <a:latin typeface="幼圆" panose="02010509060101010101" pitchFamily="49" charset="-122"/>
                <a:ea typeface="幼圆" panose="02010509060101010101" pitchFamily="49" charset="-122"/>
              </a:rPr>
              <a:t>。</a:t>
            </a:r>
          </a:p>
          <a:p>
            <a:pPr algn="just"/>
            <a:r>
              <a:rPr lang="zh-CN" altLang="en-US" sz="1400" dirty="0">
                <a:latin typeface="幼圆" panose="02010509060101010101" pitchFamily="49" charset="-122"/>
                <a:ea typeface="幼圆" panose="02010509060101010101" pitchFamily="49" charset="-122"/>
              </a:rPr>
              <a:t>③</a:t>
            </a:r>
            <a:r>
              <a:rPr lang="zh-CN" altLang="en-US" sz="1400" dirty="0">
                <a:latin typeface="方正超粗黑简体" panose="03000509000000000000" pitchFamily="65" charset="-122"/>
                <a:ea typeface="方正超粗黑简体" panose="03000509000000000000" pitchFamily="65" charset="-122"/>
              </a:rPr>
              <a:t>科学大师</a:t>
            </a:r>
            <a:r>
              <a:rPr lang="zh-CN" altLang="en-US" sz="1400" dirty="0">
                <a:latin typeface="幼圆" panose="02010509060101010101" pitchFamily="49" charset="-122"/>
                <a:ea typeface="幼圆" panose="02010509060101010101" pitchFamily="49" charset="-122"/>
              </a:rPr>
              <a:t>大多是哲学家型的科学家，“哲学的贫困”导致培养不出杰出的科学大师。</a:t>
            </a:r>
          </a:p>
          <a:p>
            <a:pPr algn="just"/>
            <a:r>
              <a:rPr lang="zh-CN" altLang="en-US" sz="1400" dirty="0">
                <a:latin typeface="幼圆" panose="02010509060101010101" pitchFamily="49" charset="-122"/>
                <a:ea typeface="幼圆" panose="02010509060101010101" pitchFamily="49" charset="-122"/>
              </a:rPr>
              <a:t>④哲学可以提升道德约束和人生境界，“哲学的贫困”是我国学术生态和</a:t>
            </a:r>
            <a:r>
              <a:rPr lang="zh-CN" altLang="en-US" sz="1400" dirty="0">
                <a:latin typeface="方正超粗黑简体" panose="03000509000000000000" pitchFamily="65" charset="-122"/>
                <a:ea typeface="方正超粗黑简体" panose="03000509000000000000" pitchFamily="65" charset="-122"/>
              </a:rPr>
              <a:t>科研诚信</a:t>
            </a:r>
            <a:r>
              <a:rPr lang="zh-CN" altLang="en-US" sz="1400" dirty="0">
                <a:latin typeface="幼圆" panose="02010509060101010101" pitchFamily="49" charset="-122"/>
                <a:ea typeface="幼圆" panose="02010509060101010101" pitchFamily="49" charset="-122"/>
              </a:rPr>
              <a:t>问题的根源。</a:t>
            </a:r>
          </a:p>
        </p:txBody>
      </p:sp>
      <p:sp>
        <p:nvSpPr>
          <p:cNvPr id="26" name="文本框 25">
            <a:extLst>
              <a:ext uri="{FF2B5EF4-FFF2-40B4-BE49-F238E27FC236}">
                <a16:creationId xmlns:a16="http://schemas.microsoft.com/office/drawing/2014/main" xmlns="" id="{C3B70C6C-ED54-73F4-42B3-F740A5BD8863}"/>
              </a:ext>
            </a:extLst>
          </p:cNvPr>
          <p:cNvSpPr txBox="1"/>
          <p:nvPr/>
        </p:nvSpPr>
        <p:spPr>
          <a:xfrm>
            <a:off x="2771800" y="4677262"/>
            <a:ext cx="6160588" cy="261610"/>
          </a:xfrm>
          <a:prstGeom prst="rect">
            <a:avLst/>
          </a:prstGeom>
          <a:noFill/>
        </p:spPr>
        <p:txBody>
          <a:bodyPr wrap="square">
            <a:spAutoFit/>
          </a:bodyPr>
          <a:lstStyle/>
          <a:p>
            <a:r>
              <a:rPr lang="zh-CN" altLang="en-US" sz="1100" dirty="0">
                <a:latin typeface="幼圆" panose="02010509060101010101" pitchFamily="49" charset="-122"/>
                <a:ea typeface="幼圆" panose="02010509060101010101" pitchFamily="49" charset="-122"/>
              </a:rPr>
              <a:t>引自：张月鸿等，《哲学建设：我国科技强国建设的“三十年之艾”》，中国科学院院刊，2021</a:t>
            </a:r>
          </a:p>
        </p:txBody>
      </p:sp>
      <p:sp>
        <p:nvSpPr>
          <p:cNvPr id="3" name="文本框 2">
            <a:extLst>
              <a:ext uri="{FF2B5EF4-FFF2-40B4-BE49-F238E27FC236}">
                <a16:creationId xmlns:a16="http://schemas.microsoft.com/office/drawing/2014/main" xmlns="" id="{6E77C14A-F6B8-0189-6660-65F30A49FE4E}"/>
              </a:ext>
            </a:extLst>
          </p:cNvPr>
          <p:cNvSpPr txBox="1"/>
          <p:nvPr/>
        </p:nvSpPr>
        <p:spPr>
          <a:xfrm>
            <a:off x="5436096" y="2610525"/>
            <a:ext cx="3168352" cy="769441"/>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dist"/>
            <a:r>
              <a:rPr lang="zh-CN" altLang="en-US" sz="2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大师辈出的年代，都是无用之学泛滥的年代。</a:t>
            </a:r>
          </a:p>
        </p:txBody>
      </p:sp>
    </p:spTree>
    <p:extLst>
      <p:ext uri="{BB962C8B-B14F-4D97-AF65-F5344CB8AC3E}">
        <p14:creationId xmlns:p14="http://schemas.microsoft.com/office/powerpoint/2010/main" val="263315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9998" y="3976333"/>
            <a:ext cx="4950394" cy="646331"/>
          </a:xfrm>
          <a:prstGeom prst="rect">
            <a:avLst/>
          </a:prstGeom>
          <a:noFill/>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 </a:t>
            </a:r>
            <a:r>
              <a:rPr lang="en-US" altLang="zh-CN"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 </a:t>
            </a:r>
            <a:r>
              <a:rPr lang="zh-CN" altLang="en-US" sz="3600" dirty="0">
                <a:ln w="3175">
                  <a:solidFill>
                    <a:schemeClr val="tx1">
                      <a:lumMod val="75000"/>
                      <a:lumOff val="25000"/>
                    </a:schemeClr>
                  </a:solidFill>
                </a:ln>
                <a:latin typeface="方正超粗黑简体" panose="03000509000000000000" pitchFamily="65" charset="-122"/>
                <a:ea typeface="方正超粗黑简体" panose="03000509000000000000" pitchFamily="65" charset="-122"/>
              </a:rPr>
              <a:t>最基本的系统方法论</a:t>
            </a:r>
          </a:p>
        </p:txBody>
      </p:sp>
      <p:pic>
        <p:nvPicPr>
          <p:cNvPr id="18434" name="Picture 2" descr="https://timgsa.baidu.com/timg?image&amp;quality=80&amp;size=b9999_10000&amp;sec=1511343926624&amp;di=be80d55cce3e0f5ba94240fe71e697b4&amp;imgtype=0&amp;src=http%3A%2F%2Fs9.rr.itc.cn%2Fr%2FwapChange%2F201612_27_14%2Fa4cryj888083354640.jpe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349798" y="3723878"/>
            <a:ext cx="1800200" cy="11512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778775" y="538114"/>
            <a:ext cx="2575184" cy="3419953"/>
          </a:xfrm>
          <a:prstGeom prst="rect">
            <a:avLst/>
          </a:prstGeom>
          <a:ln>
            <a:noFill/>
          </a:ln>
          <a:effectLst>
            <a:outerShdw blurRad="292100" dist="139700" dir="2700000" algn="tl" rotWithShape="0">
              <a:srgbClr val="333333">
                <a:alpha val="65000"/>
              </a:srgbClr>
            </a:outerShdw>
          </a:effectLst>
        </p:spPr>
      </p:pic>
      <p:sp>
        <p:nvSpPr>
          <p:cNvPr id="6" name="文本框 5"/>
          <p:cNvSpPr txBox="1"/>
          <p:nvPr/>
        </p:nvSpPr>
        <p:spPr>
          <a:xfrm>
            <a:off x="597768" y="1684842"/>
            <a:ext cx="2253371" cy="1200329"/>
          </a:xfrm>
          <a:prstGeom prst="rect">
            <a:avLst/>
          </a:prstGeom>
          <a:noFill/>
        </p:spPr>
        <p:txBody>
          <a:bodyPr wrap="square" rtlCol="0">
            <a:spAutoFit/>
          </a:bodyPr>
          <a:lstStyle/>
          <a:p>
            <a:pPr indent="266700" algn="just"/>
            <a:r>
              <a:rPr lang="zh-CN" altLang="en-US" dirty="0">
                <a:latin typeface="幼圆" panose="02010509060101010101" pitchFamily="49" charset="-122"/>
                <a:ea typeface="幼圆" panose="02010509060101010101" pitchFamily="49" charset="-122"/>
              </a:rPr>
              <a:t>通过定位球取得的进球数量激增。</a:t>
            </a:r>
            <a:endParaRPr lang="en-US" altLang="zh-CN" dirty="0">
              <a:latin typeface="幼圆" panose="02010509060101010101" pitchFamily="49" charset="-122"/>
              <a:ea typeface="幼圆" panose="02010509060101010101" pitchFamily="49" charset="-122"/>
            </a:endParaRPr>
          </a:p>
          <a:p>
            <a:pPr indent="266700" algn="just"/>
            <a:r>
              <a:rPr lang="zh-CN" altLang="en-US" dirty="0">
                <a:latin typeface="幼圆" panose="02010509060101010101" pitchFamily="49" charset="-122"/>
                <a:ea typeface="幼圆" panose="02010509060101010101" pitchFamily="49" charset="-122"/>
              </a:rPr>
              <a:t>定位球已经成为常规武器。</a:t>
            </a:r>
          </a:p>
        </p:txBody>
      </p:sp>
      <p:sp>
        <p:nvSpPr>
          <p:cNvPr id="7" name="文本框 6"/>
          <p:cNvSpPr txBox="1"/>
          <p:nvPr/>
        </p:nvSpPr>
        <p:spPr>
          <a:xfrm>
            <a:off x="370825" y="3153688"/>
            <a:ext cx="5109091"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套路，套路，典型的套路！</a:t>
            </a:r>
          </a:p>
        </p:txBody>
      </p:sp>
      <p:pic>
        <p:nvPicPr>
          <p:cNvPr id="8" name="图片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49998" y="1578389"/>
            <a:ext cx="2329918" cy="1554835"/>
          </a:xfrm>
          <a:prstGeom prst="rect">
            <a:avLst/>
          </a:prstGeom>
        </p:spPr>
      </p:pic>
      <p:sp>
        <p:nvSpPr>
          <p:cNvPr id="9" name="文本框 8"/>
          <p:cNvSpPr txBox="1"/>
          <p:nvPr/>
        </p:nvSpPr>
        <p:spPr>
          <a:xfrm>
            <a:off x="301399" y="1104811"/>
            <a:ext cx="2339102" cy="523220"/>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定位球套路化</a:t>
            </a:r>
          </a:p>
        </p:txBody>
      </p:sp>
      <p:sp>
        <p:nvSpPr>
          <p:cNvPr id="10" name="文本框 9"/>
          <p:cNvSpPr txBox="1"/>
          <p:nvPr/>
        </p:nvSpPr>
        <p:spPr>
          <a:xfrm>
            <a:off x="3378118" y="4570343"/>
            <a:ext cx="4801314"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套路能消除不确定性，增加确定性</a:t>
            </a:r>
          </a:p>
        </p:txBody>
      </p:sp>
      <p:sp>
        <p:nvSpPr>
          <p:cNvPr id="4" name="TextBox 1">
            <a:extLst>
              <a:ext uri="{FF2B5EF4-FFF2-40B4-BE49-F238E27FC236}">
                <a16:creationId xmlns:a16="http://schemas.microsoft.com/office/drawing/2014/main" xmlns="" id="{740F2B07-30CD-B31B-183C-62CBEE28CAA9}"/>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9351125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32992" y="1093586"/>
            <a:ext cx="8171456" cy="584775"/>
          </a:xfrm>
          <a:prstGeom prst="rect">
            <a:avLst/>
          </a:prstGeom>
          <a:noFill/>
          <a:ln w="3175">
            <a:solidFill>
              <a:srgbClr val="C00000"/>
            </a:solidFill>
          </a:ln>
        </p:spPr>
        <p:txBody>
          <a:bodyPr wrap="squar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勇于开拓，敢为人先，积极尝试，迭代精进</a:t>
            </a:r>
          </a:p>
        </p:txBody>
      </p:sp>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1893" y="1995686"/>
            <a:ext cx="3657589" cy="2393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60032" y="1597880"/>
            <a:ext cx="3555665" cy="292895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3" name="TextBox 8"/>
          <p:cNvSpPr txBox="1"/>
          <p:nvPr/>
        </p:nvSpPr>
        <p:spPr>
          <a:xfrm>
            <a:off x="6529969" y="3312418"/>
            <a:ext cx="2646878"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盲人摸象</a:t>
            </a:r>
            <a:endPar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也是方法论！</a:t>
            </a:r>
          </a:p>
        </p:txBody>
      </p:sp>
      <p:sp>
        <p:nvSpPr>
          <p:cNvPr id="14" name="文本框 13"/>
          <p:cNvSpPr txBox="1"/>
          <p:nvPr/>
        </p:nvSpPr>
        <p:spPr>
          <a:xfrm>
            <a:off x="649494" y="4440339"/>
            <a:ext cx="7673896" cy="646331"/>
          </a:xfrm>
          <a:prstGeom prst="rect">
            <a:avLst/>
          </a:prstGeom>
          <a:noFill/>
        </p:spPr>
        <p:txBody>
          <a:bodyPr wrap="none" rtlCol="0">
            <a:spAutoFit/>
          </a:bodyPr>
          <a:lstStyle/>
          <a:p>
            <a:r>
              <a:rPr lang="zh-CN" altLang="en-US" sz="28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我们对宇宙的认识，就是盲人摸象！</a:t>
            </a:r>
            <a:r>
              <a:rPr lang="en-US" altLang="zh-CN" sz="28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6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探索</a:t>
            </a:r>
          </a:p>
        </p:txBody>
      </p:sp>
      <p:sp>
        <p:nvSpPr>
          <p:cNvPr id="3" name="TextBox 1">
            <a:extLst>
              <a:ext uri="{FF2B5EF4-FFF2-40B4-BE49-F238E27FC236}">
                <a16:creationId xmlns:a16="http://schemas.microsoft.com/office/drawing/2014/main" xmlns="" id="{D1306FFB-B7F6-F6A1-EAC8-59311749A9B8}"/>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2175017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23528" y="411510"/>
            <a:ext cx="4354077" cy="646331"/>
          </a:xfrm>
          <a:prstGeom prst="rect">
            <a:avLst/>
          </a:prstGeom>
          <a:noFill/>
        </p:spPr>
        <p:txBody>
          <a:bodyPr vert="horz"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zh-CN" altLang="en-US" sz="3600" b="1" dirty="0">
                <a:ln/>
                <a:solidFill>
                  <a:srgbClr val="C00000"/>
                </a:solidFill>
                <a:latin typeface="方正超粗黑简体" panose="03000509000000000000" pitchFamily="65" charset="-122"/>
                <a:ea typeface="方正超粗黑简体" panose="03000509000000000000" pitchFamily="65" charset="-122"/>
              </a:rPr>
              <a:t>如何应用大系统观？</a:t>
            </a:r>
          </a:p>
        </p:txBody>
      </p:sp>
      <p:sp>
        <p:nvSpPr>
          <p:cNvPr id="6" name="文本框 5"/>
          <p:cNvSpPr txBox="1"/>
          <p:nvPr/>
        </p:nvSpPr>
        <p:spPr>
          <a:xfrm>
            <a:off x="467544" y="1367064"/>
            <a:ext cx="3528392" cy="1200329"/>
          </a:xfrm>
          <a:prstGeom prst="rect">
            <a:avLst/>
          </a:prstGeom>
          <a:noFill/>
        </p:spPr>
        <p:txBody>
          <a:bodyPr wrap="square" rtlCol="0">
            <a:spAutoFit/>
          </a:bodyPr>
          <a:lstStyle/>
          <a:p>
            <a:pPr indent="266700"/>
            <a:r>
              <a:rPr lang="zh-CN" altLang="en-US" dirty="0">
                <a:latin typeface="幼圆" panose="02010509060101010101" pitchFamily="49" charset="-122"/>
                <a:ea typeface="幼圆" panose="02010509060101010101" pitchFamily="49" charset="-122"/>
              </a:rPr>
              <a:t>与普通的战略制定</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实施操作</a:t>
            </a:r>
            <a:r>
              <a:rPr lang="en-US" altLang="zh-CN" dirty="0">
                <a:latin typeface="幼圆" panose="02010509060101010101" pitchFamily="49" charset="-122"/>
                <a:ea typeface="幼圆" panose="02010509060101010101" pitchFamily="49" charset="-122"/>
              </a:rPr>
              <a:t>-</a:t>
            </a:r>
            <a:r>
              <a:rPr lang="zh-CN" altLang="en-US" dirty="0">
                <a:latin typeface="幼圆" panose="02010509060101010101" pitchFamily="49" charset="-122"/>
                <a:ea typeface="幼圆" panose="02010509060101010101" pitchFamily="49" charset="-122"/>
              </a:rPr>
              <a:t>评价分析模式（例如</a:t>
            </a:r>
            <a:r>
              <a:rPr lang="en-US" altLang="zh-CN" dirty="0">
                <a:latin typeface="幼圆" panose="02010509060101010101" pitchFamily="49" charset="-122"/>
                <a:ea typeface="幼圆" panose="02010509060101010101" pitchFamily="49" charset="-122"/>
              </a:rPr>
              <a:t>PDCA</a:t>
            </a:r>
            <a:r>
              <a:rPr lang="zh-CN" altLang="en-US" dirty="0">
                <a:latin typeface="幼圆" panose="02010509060101010101" pitchFamily="49" charset="-122"/>
                <a:ea typeface="幼圆" panose="02010509060101010101" pitchFamily="49" charset="-122"/>
              </a:rPr>
              <a:t>）区别不大，只是要从始至终都要贯彻“</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大系统思维</a:t>
            </a:r>
            <a:r>
              <a:rPr lang="zh-CN" altLang="en-US" dirty="0">
                <a:latin typeface="幼圆" panose="02010509060101010101" pitchFamily="49" charset="-122"/>
                <a:ea typeface="幼圆" panose="02010509060101010101" pitchFamily="49" charset="-122"/>
              </a:rPr>
              <a:t>”。</a:t>
            </a:r>
          </a:p>
        </p:txBody>
      </p:sp>
      <p:grpSp>
        <p:nvGrpSpPr>
          <p:cNvPr id="17" name="组合 16"/>
          <p:cNvGrpSpPr/>
          <p:nvPr/>
        </p:nvGrpSpPr>
        <p:grpSpPr>
          <a:xfrm>
            <a:off x="611560" y="627534"/>
            <a:ext cx="8568952" cy="4408264"/>
            <a:chOff x="611560" y="627534"/>
            <a:chExt cx="8568952" cy="4408264"/>
          </a:xfrm>
        </p:grpSpPr>
        <p:grpSp>
          <p:nvGrpSpPr>
            <p:cNvPr id="5" name="组合 4"/>
            <p:cNvGrpSpPr/>
            <p:nvPr/>
          </p:nvGrpSpPr>
          <p:grpSpPr>
            <a:xfrm>
              <a:off x="3671900" y="627534"/>
              <a:ext cx="5508612" cy="4408264"/>
              <a:chOff x="2519772" y="683766"/>
              <a:chExt cx="5508612" cy="4408264"/>
            </a:xfrm>
          </p:grpSpPr>
          <p:graphicFrame>
            <p:nvGraphicFramePr>
              <p:cNvPr id="10" name="图示 9"/>
              <p:cNvGraphicFramePr/>
              <p:nvPr/>
            </p:nvGraphicFramePr>
            <p:xfrm>
              <a:off x="2519772" y="683766"/>
              <a:ext cx="5508612" cy="4408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图片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55142" y="2430873"/>
                <a:ext cx="1800368" cy="1275606"/>
              </a:xfrm>
              <a:prstGeom prst="rect">
                <a:avLst/>
              </a:prstGeom>
            </p:spPr>
          </p:pic>
        </p:grpSp>
        <p:pic>
          <p:nvPicPr>
            <p:cNvPr id="7" name="图片 6"/>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11560" y="2859782"/>
              <a:ext cx="2061840" cy="1969519"/>
            </a:xfrm>
            <a:prstGeom prst="rect">
              <a:avLst/>
            </a:prstGeom>
          </p:spPr>
        </p:pic>
        <p:sp>
          <p:nvSpPr>
            <p:cNvPr id="8" name="右箭头 7"/>
            <p:cNvSpPr/>
            <p:nvPr/>
          </p:nvSpPr>
          <p:spPr>
            <a:xfrm rot="20880000">
              <a:off x="3045971" y="3231962"/>
              <a:ext cx="755189" cy="56720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方正粗宋简体" panose="03000509000000000000" pitchFamily="65" charset="-122"/>
              </a:endParaRPr>
            </a:p>
          </p:txBody>
        </p:sp>
      </p:grpSp>
    </p:spTree>
    <p:extLst>
      <p:ext uri="{BB962C8B-B14F-4D97-AF65-F5344CB8AC3E}">
        <p14:creationId xmlns:p14="http://schemas.microsoft.com/office/powerpoint/2010/main" val="1197120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915816" y="1981587"/>
            <a:ext cx="653715" cy="1166227"/>
          </a:xfrm>
          <a:prstGeom prst="rect">
            <a:avLst/>
          </a:prstGeom>
        </p:spPr>
      </p:pic>
      <p:pic>
        <p:nvPicPr>
          <p:cNvPr id="4" name="图片 3"/>
          <p:cNvPicPr>
            <a:picLocks noChangeAspect="1"/>
          </p:cNvPicPr>
          <p:nvPr/>
        </p:nvPicPr>
        <p:blipFill rotWithShape="1">
          <a:blip r:embed="rId3" cstate="screen">
            <a:clrChange>
              <a:clrFrom>
                <a:srgbClr val="000000">
                  <a:alpha val="0"/>
                </a:srgbClr>
              </a:clrFrom>
              <a:clrTo>
                <a:srgbClr val="000000">
                  <a:alpha val="0"/>
                </a:srgbClr>
              </a:clrTo>
            </a:clrChange>
            <a:extLst>
              <a:ext uri="{28A0092B-C50C-407E-A947-70E740481C1C}">
                <a14:useLocalDpi xmlns:a14="http://schemas.microsoft.com/office/drawing/2010/main"/>
              </a:ext>
            </a:extLst>
          </a:blip>
          <a:srcRect/>
          <a:stretch/>
        </p:blipFill>
        <p:spPr>
          <a:xfrm flipH="1">
            <a:off x="161498" y="1850036"/>
            <a:ext cx="727314" cy="817966"/>
          </a:xfrm>
          <a:prstGeom prst="rect">
            <a:avLst/>
          </a:prstGeom>
        </p:spPr>
      </p:pic>
      <p:pic>
        <p:nvPicPr>
          <p:cNvPr id="40" name="图片 39"/>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32859" y="2682084"/>
            <a:ext cx="665012" cy="1051884"/>
          </a:xfrm>
          <a:prstGeom prst="rect">
            <a:avLst/>
          </a:prstGeom>
        </p:spPr>
      </p:pic>
      <p:pic>
        <p:nvPicPr>
          <p:cNvPr id="16" name="图片 1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0538208">
            <a:off x="2690155" y="1179000"/>
            <a:ext cx="960573" cy="748771"/>
          </a:xfrm>
          <a:prstGeom prst="rect">
            <a:avLst/>
          </a:prstGeom>
        </p:spPr>
      </p:pic>
      <p:pic>
        <p:nvPicPr>
          <p:cNvPr id="14" name="图片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79912" y="3786555"/>
            <a:ext cx="1008112" cy="1008112"/>
          </a:xfrm>
          <a:prstGeom prst="rect">
            <a:avLst/>
          </a:prstGeom>
        </p:spPr>
      </p:pic>
      <p:pic>
        <p:nvPicPr>
          <p:cNvPr id="12" name="图片 1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59310" y="3720934"/>
            <a:ext cx="1360088" cy="1008112"/>
          </a:xfrm>
          <a:prstGeom prst="rect">
            <a:avLst/>
          </a:prstGeom>
        </p:spPr>
      </p:pic>
      <p:pic>
        <p:nvPicPr>
          <p:cNvPr id="5" name="图片 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04630" y="2910514"/>
            <a:ext cx="796144" cy="915566"/>
          </a:xfrm>
          <a:prstGeom prst="rect">
            <a:avLst/>
          </a:prstGeom>
        </p:spPr>
      </p:pic>
      <p:pic>
        <p:nvPicPr>
          <p:cNvPr id="3" name="图片 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1308238">
            <a:off x="483133" y="1503615"/>
            <a:ext cx="3843865" cy="3843865"/>
          </a:xfrm>
          <a:prstGeom prst="rect">
            <a:avLst/>
          </a:prstGeom>
        </p:spPr>
      </p:pic>
      <p:sp>
        <p:nvSpPr>
          <p:cNvPr id="23" name="文本框 22"/>
          <p:cNvSpPr txBox="1"/>
          <p:nvPr/>
        </p:nvSpPr>
        <p:spPr>
          <a:xfrm>
            <a:off x="247957" y="1553385"/>
            <a:ext cx="1005403"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总体地</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24" name="文本框 23"/>
          <p:cNvSpPr txBox="1"/>
          <p:nvPr/>
        </p:nvSpPr>
        <p:spPr>
          <a:xfrm>
            <a:off x="3350573" y="1160165"/>
            <a:ext cx="1005403"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宏观地</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25" name="文本框 24"/>
          <p:cNvSpPr txBox="1"/>
          <p:nvPr/>
        </p:nvSpPr>
        <p:spPr>
          <a:xfrm>
            <a:off x="3595371" y="2571960"/>
            <a:ext cx="1005403"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微观地</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27" name="文本框 26"/>
          <p:cNvSpPr txBox="1"/>
          <p:nvPr/>
        </p:nvSpPr>
        <p:spPr>
          <a:xfrm>
            <a:off x="398244" y="4680263"/>
            <a:ext cx="1005404"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拆开来</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28" name="文本框 27"/>
          <p:cNvSpPr txBox="1"/>
          <p:nvPr/>
        </p:nvSpPr>
        <p:spPr>
          <a:xfrm>
            <a:off x="3419872" y="4681468"/>
            <a:ext cx="1005404"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结合着</a:t>
            </a:r>
            <a:r>
              <a:rPr lang="zh-CN" altLang="en-US" sz="1600" b="1" dirty="0">
                <a:solidFill>
                  <a:srgbClr val="C00000"/>
                </a:solidFill>
                <a:latin typeface="幼圆" panose="02010509060101010101" pitchFamily="49" charset="-122"/>
                <a:ea typeface="幼圆" panose="02010509060101010101" pitchFamily="49" charset="-122"/>
              </a:rPr>
              <a:t>观</a:t>
            </a:r>
          </a:p>
        </p:txBody>
      </p:sp>
      <p:grpSp>
        <p:nvGrpSpPr>
          <p:cNvPr id="46" name="组合 45"/>
          <p:cNvGrpSpPr/>
          <p:nvPr/>
        </p:nvGrpSpPr>
        <p:grpSpPr>
          <a:xfrm>
            <a:off x="5076056" y="3089905"/>
            <a:ext cx="2352390" cy="1997149"/>
            <a:chOff x="5076056" y="3089905"/>
            <a:chExt cx="2352390" cy="1997149"/>
          </a:xfrm>
        </p:grpSpPr>
        <p:pic>
          <p:nvPicPr>
            <p:cNvPr id="17" name="图片 16"/>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5076056" y="3089905"/>
              <a:ext cx="2352390" cy="1624241"/>
            </a:xfrm>
            <a:prstGeom prst="rect">
              <a:avLst/>
            </a:prstGeom>
          </p:spPr>
        </p:pic>
        <p:sp>
          <p:nvSpPr>
            <p:cNvPr id="34" name="文本框 33"/>
            <p:cNvSpPr txBox="1"/>
            <p:nvPr/>
          </p:nvSpPr>
          <p:spPr>
            <a:xfrm>
              <a:off x="5133996" y="4502279"/>
              <a:ext cx="2236510" cy="584775"/>
            </a:xfrm>
            <a:prstGeom prst="rect">
              <a:avLst/>
            </a:prstGeom>
            <a:noFill/>
          </p:spPr>
          <p:txBody>
            <a:bodyPr wrap="non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领导与控制</a:t>
              </a:r>
            </a:p>
          </p:txBody>
        </p:sp>
      </p:grpSp>
      <p:grpSp>
        <p:nvGrpSpPr>
          <p:cNvPr id="47" name="组合 46"/>
          <p:cNvGrpSpPr/>
          <p:nvPr/>
        </p:nvGrpSpPr>
        <p:grpSpPr>
          <a:xfrm>
            <a:off x="7374397" y="2748975"/>
            <a:ext cx="1779521" cy="2433184"/>
            <a:chOff x="7374397" y="2748975"/>
            <a:chExt cx="1779521" cy="2433184"/>
          </a:xfrm>
        </p:grpSpPr>
        <p:pic>
          <p:nvPicPr>
            <p:cNvPr id="20" name="图片 19"/>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03728" y="3939902"/>
              <a:ext cx="1250190" cy="1224136"/>
            </a:xfrm>
            <a:prstGeom prst="rect">
              <a:avLst/>
            </a:prstGeom>
          </p:spPr>
        </p:pic>
        <p:pic>
          <p:nvPicPr>
            <p:cNvPr id="21" name="图片 20"/>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66567" y="2748975"/>
              <a:ext cx="1140718" cy="1140718"/>
            </a:xfrm>
            <a:prstGeom prst="rect">
              <a:avLst/>
            </a:prstGeom>
          </p:spPr>
        </p:pic>
        <p:pic>
          <p:nvPicPr>
            <p:cNvPr id="22" name="图片 21"/>
            <p:cNvPicPr>
              <a:picLocks noChangeAspect="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74397" y="3537574"/>
              <a:ext cx="949870" cy="949870"/>
            </a:xfrm>
            <a:prstGeom prst="rect">
              <a:avLst/>
            </a:prstGeom>
          </p:spPr>
        </p:pic>
        <p:sp>
          <p:nvSpPr>
            <p:cNvPr id="37" name="文本框 36"/>
            <p:cNvSpPr txBox="1"/>
            <p:nvPr/>
          </p:nvSpPr>
          <p:spPr>
            <a:xfrm>
              <a:off x="7706049" y="4597384"/>
              <a:ext cx="1005404" cy="584775"/>
            </a:xfrm>
            <a:prstGeom prst="rect">
              <a:avLst/>
            </a:prstGeom>
            <a:noFill/>
          </p:spPr>
          <p:txBody>
            <a:bodyPr wrap="non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实施</a:t>
              </a:r>
            </a:p>
          </p:txBody>
        </p:sp>
      </p:grpSp>
      <p:grpSp>
        <p:nvGrpSpPr>
          <p:cNvPr id="48" name="组合 47"/>
          <p:cNvGrpSpPr/>
          <p:nvPr/>
        </p:nvGrpSpPr>
        <p:grpSpPr>
          <a:xfrm>
            <a:off x="7317858" y="442287"/>
            <a:ext cx="1907338" cy="2353395"/>
            <a:chOff x="7317858" y="442287"/>
            <a:chExt cx="1907338" cy="2353395"/>
          </a:xfrm>
        </p:grpSpPr>
        <p:pic>
          <p:nvPicPr>
            <p:cNvPr id="35" name="图片 34"/>
            <p:cNvPicPr>
              <a:picLocks noChangeAspect="1"/>
            </p:cNvPicPr>
            <p:nvPr/>
          </p:nvPicPr>
          <p:blipFill rotWithShape="1">
            <a:blip r:embed="rId14" cstate="screen">
              <a:clrChange>
                <a:clrFrom>
                  <a:srgbClr val="E7E8EA"/>
                </a:clrFrom>
                <a:clrTo>
                  <a:srgbClr val="E7E8EA">
                    <a:alpha val="0"/>
                  </a:srgbClr>
                </a:clrTo>
              </a:clrChange>
              <a:extLst>
                <a:ext uri="{28A0092B-C50C-407E-A947-70E740481C1C}">
                  <a14:useLocalDpi xmlns:a14="http://schemas.microsoft.com/office/drawing/2010/main"/>
                </a:ext>
              </a:extLst>
            </a:blip>
            <a:srcRect/>
            <a:stretch/>
          </p:blipFill>
          <p:spPr>
            <a:xfrm>
              <a:off x="7492019" y="794861"/>
              <a:ext cx="1733177" cy="2000821"/>
            </a:xfrm>
            <a:prstGeom prst="rect">
              <a:avLst/>
            </a:prstGeom>
          </p:spPr>
        </p:pic>
        <p:sp>
          <p:nvSpPr>
            <p:cNvPr id="38" name="文本框 37"/>
            <p:cNvSpPr txBox="1"/>
            <p:nvPr/>
          </p:nvSpPr>
          <p:spPr>
            <a:xfrm>
              <a:off x="7317858" y="442287"/>
              <a:ext cx="1826142" cy="584775"/>
            </a:xfrm>
            <a:prstGeom prst="rect">
              <a:avLst/>
            </a:prstGeom>
            <a:noFill/>
          </p:spPr>
          <p:txBody>
            <a:bodyPr wrap="non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迭代精进</a:t>
              </a:r>
            </a:p>
          </p:txBody>
        </p:sp>
      </p:grpSp>
      <p:sp>
        <p:nvSpPr>
          <p:cNvPr id="41" name="文本框 40"/>
          <p:cNvSpPr txBox="1"/>
          <p:nvPr/>
        </p:nvSpPr>
        <p:spPr>
          <a:xfrm>
            <a:off x="139803" y="3368297"/>
            <a:ext cx="1007006"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多方式</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43" name="文本框 42"/>
          <p:cNvSpPr txBox="1"/>
          <p:nvPr/>
        </p:nvSpPr>
        <p:spPr>
          <a:xfrm>
            <a:off x="3476694" y="1960442"/>
            <a:ext cx="1007007" cy="338554"/>
          </a:xfrm>
          <a:prstGeom prst="rect">
            <a:avLst/>
          </a:prstGeom>
          <a:ln w="3175"/>
        </p:spPr>
        <p:style>
          <a:lnRef idx="2">
            <a:schemeClr val="accent5"/>
          </a:lnRef>
          <a:fillRef idx="1">
            <a:schemeClr val="lt1"/>
          </a:fillRef>
          <a:effectRef idx="0">
            <a:schemeClr val="accent5"/>
          </a:effectRef>
          <a:fontRef idx="minor">
            <a:schemeClr val="dk1"/>
          </a:fontRef>
        </p:style>
        <p:txBody>
          <a:bodyPr wrap="none" rtlCol="0">
            <a:spAutoFit/>
          </a:bodyPr>
          <a:lstStyle/>
          <a:p>
            <a:pPr algn="ctr"/>
            <a:r>
              <a:rPr lang="zh-CN" altLang="en-US" sz="1600" dirty="0">
                <a:latin typeface="幼圆" panose="02010509060101010101" pitchFamily="49" charset="-122"/>
                <a:ea typeface="幼圆" panose="02010509060101010101" pitchFamily="49" charset="-122"/>
              </a:rPr>
              <a:t>多角度</a:t>
            </a:r>
            <a:r>
              <a:rPr lang="zh-CN" altLang="en-US" sz="1600" b="1" dirty="0">
                <a:solidFill>
                  <a:srgbClr val="C00000"/>
                </a:solidFill>
                <a:latin typeface="幼圆" panose="02010509060101010101" pitchFamily="49" charset="-122"/>
                <a:ea typeface="幼圆" panose="02010509060101010101" pitchFamily="49" charset="-122"/>
              </a:rPr>
              <a:t>观</a:t>
            </a:r>
          </a:p>
        </p:txBody>
      </p:sp>
      <p:sp>
        <p:nvSpPr>
          <p:cNvPr id="45" name="右箭头标注 44"/>
          <p:cNvSpPr/>
          <p:nvPr/>
        </p:nvSpPr>
        <p:spPr>
          <a:xfrm>
            <a:off x="59310" y="1027062"/>
            <a:ext cx="4956775" cy="4059992"/>
          </a:xfrm>
          <a:prstGeom prst="rightArrowCallout">
            <a:avLst>
              <a:gd name="adj1" fmla="val 60093"/>
              <a:gd name="adj2" fmla="val 50000"/>
              <a:gd name="adj3" fmla="val 4657"/>
              <a:gd name="adj4" fmla="val 94912"/>
            </a:avLst>
          </a:prstGeom>
          <a:solidFill>
            <a:schemeClr val="accent1">
              <a:alpha val="41000"/>
            </a:scheme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观察思考</a:t>
            </a:r>
          </a:p>
        </p:txBody>
      </p:sp>
      <p:grpSp>
        <p:nvGrpSpPr>
          <p:cNvPr id="36" name="组合 35"/>
          <p:cNvGrpSpPr/>
          <p:nvPr/>
        </p:nvGrpSpPr>
        <p:grpSpPr>
          <a:xfrm>
            <a:off x="5035198" y="1094990"/>
            <a:ext cx="2520000" cy="1980080"/>
            <a:chOff x="5313616" y="1000845"/>
            <a:chExt cx="2520000" cy="1980080"/>
          </a:xfrm>
        </p:grpSpPr>
        <p:pic>
          <p:nvPicPr>
            <p:cNvPr id="31" name="图片 30"/>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5313616" y="1000845"/>
              <a:ext cx="2520000" cy="1980080"/>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3" name="文本框 32"/>
            <p:cNvSpPr txBox="1"/>
            <p:nvPr/>
          </p:nvSpPr>
          <p:spPr>
            <a:xfrm rot="21240000">
              <a:off x="5495997" y="2232606"/>
              <a:ext cx="2244525" cy="584775"/>
            </a:xfrm>
            <a:prstGeom prst="rect">
              <a:avLst/>
            </a:prstGeom>
            <a:noFill/>
          </p:spPr>
          <p:txBody>
            <a:bodyPr wrap="none" rtlCol="0">
              <a:spAutoFit/>
            </a:bodyPr>
            <a:lstStyle/>
            <a:p>
              <a:r>
                <a:rPr lang="zh-CN" altLang="en-US" sz="32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方向与方法</a:t>
              </a:r>
            </a:p>
          </p:txBody>
        </p:sp>
      </p:grpSp>
      <p:sp>
        <p:nvSpPr>
          <p:cNvPr id="6" name="TextBox 1">
            <a:extLst>
              <a:ext uri="{FF2B5EF4-FFF2-40B4-BE49-F238E27FC236}">
                <a16:creationId xmlns:a16="http://schemas.microsoft.com/office/drawing/2014/main" xmlns="" id="{8A122260-225F-7709-03A9-F4BD77F186DF}"/>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4753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500"/>
                                        <p:tgtEl>
                                          <p:spTgt spid="4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gimg2.baidu.com/image_search/src=http%3A%2F%2Fwww.lvyou168.cn%2Fupload%2F20180504%2F223501108.jpg&amp;refer=http%3A%2F%2Fwww.lvyou168.cn&amp;app=2002&amp;size=f9999,10000&amp;q=a80&amp;n=0&amp;g=0n&amp;fmt=jpeg?sec=1637979480&amp;t=63ddcefa172a95de2caba1dc17639fbd"/>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rot="21380165">
            <a:off x="6820321" y="2503202"/>
            <a:ext cx="2243112" cy="174503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9000" y="2515140"/>
            <a:ext cx="2167476" cy="184883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052" name="Picture 4" descr="https://gimg2.baidu.com/image_search/src=http%3A%2F%2F5b0988e595225.cdn.sohucs.com%2Fimages%2F20190401%2F43b7a4beb4cb4ae0a65503caa235e7b2.jpeg&amp;refer=http%3A%2F%2F5b0988e595225.cdn.sohucs.com&amp;app=2002&amp;size=f9999,10000&amp;q=a80&amp;n=0&amp;g=0n&amp;fmt=jpeg?sec=1637979672&amp;t=d763752ce81d8bdef72c7d0a6660f2e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62062" y="2914984"/>
            <a:ext cx="2631293" cy="2538154"/>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51103" y="3368815"/>
            <a:ext cx="4651998" cy="209782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 name="矩形 1"/>
          <p:cNvSpPr/>
          <p:nvPr/>
        </p:nvSpPr>
        <p:spPr>
          <a:xfrm>
            <a:off x="692384" y="1851670"/>
            <a:ext cx="7128792" cy="1938992"/>
          </a:xfrm>
          <a:prstGeom prst="rect">
            <a:avLst/>
          </a:prstGeom>
        </p:spPr>
        <p:txBody>
          <a:bodyPr wrap="square">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真</a:t>
            </a:r>
            <a:endPar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宗教求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善</a:t>
            </a: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艺术求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a:t>
            </a:r>
          </a:p>
        </p:txBody>
      </p:sp>
      <p:sp>
        <p:nvSpPr>
          <p:cNvPr id="4" name="矩形 3"/>
          <p:cNvSpPr/>
          <p:nvPr/>
        </p:nvSpPr>
        <p:spPr>
          <a:xfrm>
            <a:off x="4839000" y="1941345"/>
            <a:ext cx="3888432" cy="830997"/>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人的终极目标不能仅仅统一到在真上，更要在美和善。</a:t>
            </a:r>
          </a:p>
        </p:txBody>
      </p:sp>
      <p:sp>
        <p:nvSpPr>
          <p:cNvPr id="6" name="右大括号 5"/>
          <p:cNvSpPr/>
          <p:nvPr/>
        </p:nvSpPr>
        <p:spPr>
          <a:xfrm>
            <a:off x="2843808" y="2029078"/>
            <a:ext cx="504056" cy="1584176"/>
          </a:xfrm>
          <a:prstGeom prst="rightBrace">
            <a:avLst>
              <a:gd name="adj1" fmla="val 31328"/>
              <a:gd name="adj2" fmla="val 50000"/>
            </a:avLst>
          </a:prstGeom>
          <a:ln w="3175">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dirty="0">
              <a:ea typeface="方正粗宋简体" panose="03000509000000000000" pitchFamily="65" charset="-122"/>
            </a:endParaRPr>
          </a:p>
        </p:txBody>
      </p:sp>
      <p:sp>
        <p:nvSpPr>
          <p:cNvPr id="7" name="文本框 6"/>
          <p:cNvSpPr txBox="1"/>
          <p:nvPr/>
        </p:nvSpPr>
        <p:spPr>
          <a:xfrm>
            <a:off x="3436842" y="2436446"/>
            <a:ext cx="1313180" cy="769441"/>
          </a:xfrm>
          <a:prstGeom prst="rect">
            <a:avLst/>
          </a:prstGeom>
          <a:noFill/>
          <a:ln w="3175">
            <a:solidFill>
              <a:srgbClr val="FF0000"/>
            </a:solidFill>
          </a:ln>
        </p:spPr>
        <p:txBody>
          <a:bodyPr wrap="none" rtlCol="0">
            <a:spAutoFit/>
          </a:bodyPr>
          <a:lstStyle/>
          <a:p>
            <a:pPr algn="ctr"/>
            <a:r>
              <a:rPr lang="zh-CN" altLang="en-US" sz="4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智慧</a:t>
            </a:r>
          </a:p>
        </p:txBody>
      </p:sp>
      <p:grpSp>
        <p:nvGrpSpPr>
          <p:cNvPr id="14" name="组合 13"/>
          <p:cNvGrpSpPr/>
          <p:nvPr/>
        </p:nvGrpSpPr>
        <p:grpSpPr>
          <a:xfrm>
            <a:off x="4839000" y="287643"/>
            <a:ext cx="3938365" cy="830997"/>
            <a:chOff x="3638479" y="627534"/>
            <a:chExt cx="5158961" cy="880588"/>
          </a:xfrm>
        </p:grpSpPr>
        <p:pic>
          <p:nvPicPr>
            <p:cNvPr id="13" name="图片 12"/>
            <p:cNvPicPr>
              <a:picLocks/>
            </p:cNvPicPr>
            <p:nvPr/>
          </p:nvPicPr>
          <p:blipFill>
            <a:blip r:embed="rId6" cstate="screen">
              <a:extLst>
                <a:ext uri="{28A0092B-C50C-407E-A947-70E740481C1C}">
                  <a14:useLocalDpi xmlns:a14="http://schemas.microsoft.com/office/drawing/2010/main"/>
                </a:ext>
              </a:extLst>
            </a:blip>
            <a:stretch>
              <a:fillRect/>
            </a:stretch>
          </p:blipFill>
          <p:spPr>
            <a:xfrm>
              <a:off x="7503879" y="627534"/>
              <a:ext cx="1293561" cy="880588"/>
            </a:xfrm>
            <a:prstGeom prst="rect">
              <a:avLst/>
            </a:prstGeom>
            <a:ln>
              <a:noFill/>
            </a:ln>
            <a:effectLst>
              <a:outerShdw blurRad="292100" dist="139700" dir="2700000" algn="tl" rotWithShape="0">
                <a:srgbClr val="333333">
                  <a:alpha val="65000"/>
                </a:srgbClr>
              </a:outerShdw>
            </a:effectLst>
          </p:spPr>
        </p:pic>
        <p:pic>
          <p:nvPicPr>
            <p:cNvPr id="12" name="图片 11"/>
            <p:cNvPicPr>
              <a:picLocks/>
            </p:cNvPicPr>
            <p:nvPr/>
          </p:nvPicPr>
          <p:blipFill>
            <a:blip r:embed="rId7" cstate="screen">
              <a:extLst>
                <a:ext uri="{28A0092B-C50C-407E-A947-70E740481C1C}">
                  <a14:useLocalDpi xmlns:a14="http://schemas.microsoft.com/office/drawing/2010/main"/>
                </a:ext>
              </a:extLst>
            </a:blip>
            <a:stretch>
              <a:fillRect/>
            </a:stretch>
          </p:blipFill>
          <p:spPr>
            <a:xfrm>
              <a:off x="6215413" y="627534"/>
              <a:ext cx="1293561" cy="880588"/>
            </a:xfrm>
            <a:prstGeom prst="rect">
              <a:avLst/>
            </a:prstGeom>
            <a:ln>
              <a:noFill/>
            </a:ln>
            <a:effectLst>
              <a:outerShdw blurRad="292100" dist="139700" dir="2700000" algn="tl" rotWithShape="0">
                <a:srgbClr val="333333">
                  <a:alpha val="65000"/>
                </a:srgbClr>
              </a:outerShdw>
            </a:effectLst>
          </p:spPr>
        </p:pic>
        <p:pic>
          <p:nvPicPr>
            <p:cNvPr id="11" name="图片 10"/>
            <p:cNvPicPr>
              <a:picLocks/>
            </p:cNvPicPr>
            <p:nvPr/>
          </p:nvPicPr>
          <p:blipFill rotWithShape="1">
            <a:blip r:embed="rId8" cstate="screen">
              <a:extLst>
                <a:ext uri="{28A0092B-C50C-407E-A947-70E740481C1C}">
                  <a14:useLocalDpi xmlns:a14="http://schemas.microsoft.com/office/drawing/2010/main"/>
                </a:ext>
              </a:extLst>
            </a:blip>
            <a:srcRect/>
            <a:stretch/>
          </p:blipFill>
          <p:spPr>
            <a:xfrm>
              <a:off x="4926946" y="627534"/>
              <a:ext cx="1293561" cy="880588"/>
            </a:xfrm>
            <a:prstGeom prst="rect">
              <a:avLst/>
            </a:prstGeom>
            <a:ln>
              <a:noFill/>
            </a:ln>
            <a:effectLst>
              <a:outerShdw blurRad="292100" dist="139700" dir="2700000" algn="tl" rotWithShape="0">
                <a:srgbClr val="333333">
                  <a:alpha val="65000"/>
                </a:srgbClr>
              </a:outerShdw>
            </a:effectLst>
          </p:spPr>
        </p:pic>
        <p:pic>
          <p:nvPicPr>
            <p:cNvPr id="10" name="图片 9"/>
            <p:cNvPicPr>
              <a:picLocks/>
            </p:cNvPicPr>
            <p:nvPr/>
          </p:nvPicPr>
          <p:blipFill>
            <a:blip r:embed="rId9" cstate="screen">
              <a:extLst>
                <a:ext uri="{28A0092B-C50C-407E-A947-70E740481C1C}">
                  <a14:useLocalDpi xmlns:a14="http://schemas.microsoft.com/office/drawing/2010/main"/>
                </a:ext>
              </a:extLst>
            </a:blip>
            <a:stretch>
              <a:fillRect/>
            </a:stretch>
          </p:blipFill>
          <p:spPr>
            <a:xfrm>
              <a:off x="3638479" y="627534"/>
              <a:ext cx="1293561" cy="880588"/>
            </a:xfrm>
            <a:prstGeom prst="rect">
              <a:avLst/>
            </a:prstGeom>
            <a:ln>
              <a:noFill/>
            </a:ln>
            <a:effectLst>
              <a:outerShdw blurRad="292100" dist="139700" dir="2700000" algn="tl" rotWithShape="0">
                <a:srgbClr val="333333">
                  <a:alpha val="65000"/>
                </a:srgbClr>
              </a:outerShdw>
            </a:effectLst>
          </p:spPr>
        </p:pic>
      </p:grpSp>
      <p:sp>
        <p:nvSpPr>
          <p:cNvPr id="9" name="圆角矩形标注 8"/>
          <p:cNvSpPr/>
          <p:nvPr/>
        </p:nvSpPr>
        <p:spPr>
          <a:xfrm>
            <a:off x="464772" y="3970600"/>
            <a:ext cx="1559661" cy="754809"/>
          </a:xfrm>
          <a:prstGeom prst="wedgeRoundRectCallout">
            <a:avLst>
              <a:gd name="adj1" fmla="val 78852"/>
              <a:gd name="adj2" fmla="val -63535"/>
              <a:gd name="adj3" fmla="val 16667"/>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量智</a:t>
            </a:r>
            <a:r>
              <a:rPr lang="zh-CN" altLang="en-US" sz="14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与</a:t>
            </a:r>
            <a:r>
              <a:rPr lang="zh-CN" altLang="en-US" sz="24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性智</a:t>
            </a:r>
          </a:p>
        </p:txBody>
      </p:sp>
      <p:sp>
        <p:nvSpPr>
          <p:cNvPr id="18" name="文本框 17">
            <a:extLst>
              <a:ext uri="{FF2B5EF4-FFF2-40B4-BE49-F238E27FC236}">
                <a16:creationId xmlns:a16="http://schemas.microsoft.com/office/drawing/2014/main" xmlns="" id="{7151C996-254D-23B6-0A21-AF049E8F5BE1}"/>
              </a:ext>
            </a:extLst>
          </p:cNvPr>
          <p:cNvSpPr txBox="1"/>
          <p:nvPr/>
        </p:nvSpPr>
        <p:spPr>
          <a:xfrm>
            <a:off x="600720" y="1249927"/>
            <a:ext cx="5519460" cy="584775"/>
          </a:xfrm>
          <a:prstGeom prst="rect">
            <a:avLst/>
          </a:prstGeom>
          <a:noFill/>
          <a:ln w="3175">
            <a:solidFill>
              <a:srgbClr val="C00000"/>
            </a:solidFill>
          </a:ln>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⑥追求真善美，精彩实现自我</a:t>
            </a:r>
          </a:p>
        </p:txBody>
      </p:sp>
      <p:sp>
        <p:nvSpPr>
          <p:cNvPr id="15" name="TextBox 1">
            <a:extLst>
              <a:ext uri="{FF2B5EF4-FFF2-40B4-BE49-F238E27FC236}">
                <a16:creationId xmlns:a16="http://schemas.microsoft.com/office/drawing/2014/main" xmlns="" id="{CF568586-3387-69F2-47E1-C1670102A195}"/>
              </a:ext>
            </a:extLst>
          </p:cNvPr>
          <p:cNvSpPr txBox="1"/>
          <p:nvPr/>
        </p:nvSpPr>
        <p:spPr>
          <a:xfrm>
            <a:off x="346749" y="411510"/>
            <a:ext cx="480131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4533033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2384" y="483518"/>
            <a:ext cx="7128792" cy="1938992"/>
          </a:xfrm>
          <a:prstGeom prst="rect">
            <a:avLst/>
          </a:prstGeom>
        </p:spPr>
        <p:txBody>
          <a:bodyPr wrap="square">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真</a:t>
            </a:r>
            <a:endPar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宗教求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善</a:t>
            </a: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艺术求</a:t>
            </a:r>
            <a:r>
              <a:rPr lang="zh-CN" altLang="en-US" sz="4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a:t>
            </a:r>
          </a:p>
        </p:txBody>
      </p:sp>
      <p:sp>
        <p:nvSpPr>
          <p:cNvPr id="4" name="矩形 3"/>
          <p:cNvSpPr/>
          <p:nvPr/>
        </p:nvSpPr>
        <p:spPr>
          <a:xfrm>
            <a:off x="4888933" y="1100266"/>
            <a:ext cx="3888432" cy="830997"/>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人的终极目标不能仅仅统一到在真上，更要在美和善。</a:t>
            </a:r>
          </a:p>
        </p:txBody>
      </p:sp>
      <p:sp>
        <p:nvSpPr>
          <p:cNvPr id="6" name="右大括号 5"/>
          <p:cNvSpPr/>
          <p:nvPr/>
        </p:nvSpPr>
        <p:spPr>
          <a:xfrm>
            <a:off x="2843808" y="660926"/>
            <a:ext cx="504056" cy="1584176"/>
          </a:xfrm>
          <a:prstGeom prst="rightBrace">
            <a:avLst>
              <a:gd name="adj1" fmla="val 31328"/>
              <a:gd name="adj2" fmla="val 50000"/>
            </a:avLst>
          </a:prstGeom>
          <a:ln w="3175">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dirty="0">
              <a:ea typeface="方正粗宋简体" panose="03000509000000000000" pitchFamily="65" charset="-122"/>
            </a:endParaRPr>
          </a:p>
        </p:txBody>
      </p:sp>
      <p:sp>
        <p:nvSpPr>
          <p:cNvPr id="7" name="文本框 6"/>
          <p:cNvSpPr txBox="1"/>
          <p:nvPr/>
        </p:nvSpPr>
        <p:spPr>
          <a:xfrm>
            <a:off x="3436842" y="1068294"/>
            <a:ext cx="1313180" cy="769441"/>
          </a:xfrm>
          <a:prstGeom prst="rect">
            <a:avLst/>
          </a:prstGeom>
          <a:noFill/>
          <a:ln w="3175">
            <a:solidFill>
              <a:srgbClr val="FF0000"/>
            </a:solidFill>
          </a:ln>
        </p:spPr>
        <p:txBody>
          <a:bodyPr wrap="none" rtlCol="0">
            <a:spAutoFit/>
          </a:bodyPr>
          <a:lstStyle/>
          <a:p>
            <a:pPr algn="ctr"/>
            <a:r>
              <a:rPr lang="zh-CN" altLang="en-US" sz="4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智慧</a:t>
            </a:r>
          </a:p>
        </p:txBody>
      </p:sp>
      <p:grpSp>
        <p:nvGrpSpPr>
          <p:cNvPr id="14" name="组合 13"/>
          <p:cNvGrpSpPr/>
          <p:nvPr/>
        </p:nvGrpSpPr>
        <p:grpSpPr>
          <a:xfrm>
            <a:off x="3877535" y="123478"/>
            <a:ext cx="5158961" cy="880588"/>
            <a:chOff x="3638479" y="627534"/>
            <a:chExt cx="5158961" cy="880588"/>
          </a:xfrm>
        </p:grpSpPr>
        <p:pic>
          <p:nvPicPr>
            <p:cNvPr id="13" name="图片 12"/>
            <p:cNvPicPr>
              <a:picLocks/>
            </p:cNvPicPr>
            <p:nvPr/>
          </p:nvPicPr>
          <p:blipFill>
            <a:blip r:embed="rId2" cstate="screen">
              <a:extLst>
                <a:ext uri="{28A0092B-C50C-407E-A947-70E740481C1C}">
                  <a14:useLocalDpi xmlns:a14="http://schemas.microsoft.com/office/drawing/2010/main"/>
                </a:ext>
              </a:extLst>
            </a:blip>
            <a:stretch>
              <a:fillRect/>
            </a:stretch>
          </p:blipFill>
          <p:spPr>
            <a:xfrm>
              <a:off x="7503879" y="627534"/>
              <a:ext cx="1293561" cy="880588"/>
            </a:xfrm>
            <a:prstGeom prst="rect">
              <a:avLst/>
            </a:prstGeom>
            <a:ln>
              <a:noFill/>
            </a:ln>
            <a:effectLst>
              <a:outerShdw blurRad="292100" dist="139700" dir="2700000" algn="tl" rotWithShape="0">
                <a:srgbClr val="333333">
                  <a:alpha val="65000"/>
                </a:srgbClr>
              </a:outerShdw>
            </a:effectLst>
          </p:spPr>
        </p:pic>
        <p:pic>
          <p:nvPicPr>
            <p:cNvPr id="12" name="图片 11"/>
            <p:cNvPicPr>
              <a:picLocks/>
            </p:cNvPicPr>
            <p:nvPr/>
          </p:nvPicPr>
          <p:blipFill>
            <a:blip r:embed="rId3" cstate="screen">
              <a:extLst>
                <a:ext uri="{28A0092B-C50C-407E-A947-70E740481C1C}">
                  <a14:useLocalDpi xmlns:a14="http://schemas.microsoft.com/office/drawing/2010/main"/>
                </a:ext>
              </a:extLst>
            </a:blip>
            <a:stretch>
              <a:fillRect/>
            </a:stretch>
          </p:blipFill>
          <p:spPr>
            <a:xfrm>
              <a:off x="6215413" y="627534"/>
              <a:ext cx="1293561" cy="880588"/>
            </a:xfrm>
            <a:prstGeom prst="rect">
              <a:avLst/>
            </a:prstGeom>
            <a:ln>
              <a:noFill/>
            </a:ln>
            <a:effectLst>
              <a:outerShdw blurRad="292100" dist="139700" dir="2700000" algn="tl" rotWithShape="0">
                <a:srgbClr val="333333">
                  <a:alpha val="65000"/>
                </a:srgbClr>
              </a:outerShdw>
            </a:effectLst>
          </p:spPr>
        </p:pic>
        <p:pic>
          <p:nvPicPr>
            <p:cNvPr id="11" name="图片 10"/>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4926946" y="627534"/>
              <a:ext cx="1293561" cy="880588"/>
            </a:xfrm>
            <a:prstGeom prst="rect">
              <a:avLst/>
            </a:prstGeom>
            <a:ln>
              <a:noFill/>
            </a:ln>
            <a:effectLst>
              <a:outerShdw blurRad="292100" dist="139700" dir="2700000" algn="tl" rotWithShape="0">
                <a:srgbClr val="333333">
                  <a:alpha val="65000"/>
                </a:srgbClr>
              </a:outerShdw>
            </a:effectLst>
          </p:spPr>
        </p:pic>
        <p:pic>
          <p:nvPicPr>
            <p:cNvPr id="10" name="图片 9"/>
            <p:cNvPicPr>
              <a:picLocks/>
            </p:cNvPicPr>
            <p:nvPr/>
          </p:nvPicPr>
          <p:blipFill>
            <a:blip r:embed="rId5" cstate="screen">
              <a:extLst>
                <a:ext uri="{28A0092B-C50C-407E-A947-70E740481C1C}">
                  <a14:useLocalDpi xmlns:a14="http://schemas.microsoft.com/office/drawing/2010/main"/>
                </a:ext>
              </a:extLst>
            </a:blip>
            <a:stretch>
              <a:fillRect/>
            </a:stretch>
          </p:blipFill>
          <p:spPr>
            <a:xfrm>
              <a:off x="3638479" y="627534"/>
              <a:ext cx="1293561" cy="880588"/>
            </a:xfrm>
            <a:prstGeom prst="rect">
              <a:avLst/>
            </a:prstGeom>
            <a:ln>
              <a:noFill/>
            </a:ln>
            <a:effectLst>
              <a:outerShdw blurRad="292100" dist="139700" dir="2700000" algn="tl" rotWithShape="0">
                <a:srgbClr val="333333">
                  <a:alpha val="65000"/>
                </a:srgbClr>
              </a:outerShdw>
            </a:effectLst>
          </p:spPr>
        </p:pic>
      </p:grpSp>
      <p:grpSp>
        <p:nvGrpSpPr>
          <p:cNvPr id="2061" name="组合 2060"/>
          <p:cNvGrpSpPr/>
          <p:nvPr/>
        </p:nvGrpSpPr>
        <p:grpSpPr>
          <a:xfrm>
            <a:off x="5311778" y="3250464"/>
            <a:ext cx="1338828" cy="1652283"/>
            <a:chOff x="7375836" y="2328934"/>
            <a:chExt cx="1338828" cy="1652283"/>
          </a:xfrm>
        </p:grpSpPr>
        <p:pic>
          <p:nvPicPr>
            <p:cNvPr id="18" name="Picture 2" descr="https://gimg2.baidu.com/image_search/src=http%3A%2F%2Fimg1.gtimg.com%2Fnews%2Fpics%2F24459%2F24459182.jpg&amp;refer=http%3A%2F%2Fimg1.gtimg.com&amp;app=2002&amp;size=f9999,10000&amp;q=a80&amp;n=0&amp;g=0n&amp;fmt=jpeg?sec=1638316897&amp;t=dd2a18ef7ec5c73bcfb84cfe5c0ec3bb"/>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546831" y="2328934"/>
              <a:ext cx="996839" cy="12645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文本框 21"/>
            <p:cNvSpPr txBox="1"/>
            <p:nvPr/>
          </p:nvSpPr>
          <p:spPr>
            <a:xfrm>
              <a:off x="7375836" y="3611885"/>
              <a:ext cx="1338828"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克尔凯郭尔</a:t>
              </a:r>
            </a:p>
          </p:txBody>
        </p:sp>
      </p:grpSp>
      <p:sp>
        <p:nvSpPr>
          <p:cNvPr id="24" name="圆角矩形标注 23"/>
          <p:cNvSpPr/>
          <p:nvPr/>
        </p:nvSpPr>
        <p:spPr>
          <a:xfrm>
            <a:off x="6078601" y="2087154"/>
            <a:ext cx="2626740" cy="791270"/>
          </a:xfrm>
          <a:prstGeom prst="wedgeRoundRectCallout">
            <a:avLst>
              <a:gd name="adj1" fmla="val -39838"/>
              <a:gd name="adj2" fmla="val 85779"/>
              <a:gd name="adj3" fmla="val 16667"/>
            </a:avLst>
          </a:prstGeom>
          <a:solidFill>
            <a:schemeClr val="bg1">
              <a:lumMod val="95000"/>
            </a:schemeClr>
          </a:solidFill>
          <a:ln w="3175"/>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dirty="0">
                <a:latin typeface="幼圆" panose="02010509060101010101" pitchFamily="49" charset="-122"/>
                <a:ea typeface="幼圆" panose="02010509060101010101" pitchFamily="49" charset="-122"/>
              </a:rPr>
              <a:t>理性的飞跃</a:t>
            </a:r>
            <a:endParaRPr lang="en-US" altLang="zh-CN" sz="1600" dirty="0">
              <a:latin typeface="幼圆" panose="02010509060101010101" pitchFamily="49" charset="-122"/>
              <a:ea typeface="幼圆" panose="02010509060101010101" pitchFamily="49" charset="-122"/>
            </a:endParaRPr>
          </a:p>
          <a:p>
            <a:pPr algn="ctr"/>
            <a:r>
              <a:rPr lang="zh-CN" altLang="en-US" sz="1600" dirty="0">
                <a:latin typeface="幼圆" panose="02010509060101010101" pitchFamily="49" charset="-122"/>
                <a:ea typeface="幼圆" panose="02010509060101010101" pitchFamily="49" charset="-122"/>
              </a:rPr>
              <a:t>从理性不能推导出信仰</a:t>
            </a:r>
          </a:p>
        </p:txBody>
      </p:sp>
      <p:grpSp>
        <p:nvGrpSpPr>
          <p:cNvPr id="2060" name="组合 2059"/>
          <p:cNvGrpSpPr/>
          <p:nvPr/>
        </p:nvGrpSpPr>
        <p:grpSpPr>
          <a:xfrm>
            <a:off x="2601752" y="1962627"/>
            <a:ext cx="3287252" cy="2940120"/>
            <a:chOff x="2957948" y="1879701"/>
            <a:chExt cx="3287252" cy="2940120"/>
          </a:xfrm>
        </p:grpSpPr>
        <p:grpSp>
          <p:nvGrpSpPr>
            <p:cNvPr id="28" name="组合 27"/>
            <p:cNvGrpSpPr/>
            <p:nvPr/>
          </p:nvGrpSpPr>
          <p:grpSpPr>
            <a:xfrm>
              <a:off x="2957948" y="1879701"/>
              <a:ext cx="3287252" cy="896245"/>
              <a:chOff x="2147298" y="4050859"/>
              <a:chExt cx="3287252" cy="896245"/>
            </a:xfrm>
          </p:grpSpPr>
          <p:grpSp>
            <p:nvGrpSpPr>
              <p:cNvPr id="16" name="组合 15"/>
              <p:cNvGrpSpPr/>
              <p:nvPr/>
            </p:nvGrpSpPr>
            <p:grpSpPr>
              <a:xfrm>
                <a:off x="2147298" y="4577772"/>
                <a:ext cx="3287252" cy="369332"/>
                <a:chOff x="2147298" y="4526260"/>
                <a:chExt cx="3287252" cy="369332"/>
              </a:xfrm>
            </p:grpSpPr>
            <p:sp>
              <p:nvSpPr>
                <p:cNvPr id="15" name="文本框 14"/>
                <p:cNvSpPr txBox="1"/>
                <p:nvPr/>
              </p:nvSpPr>
              <p:spPr>
                <a:xfrm>
                  <a:off x="2147298" y="4526260"/>
                  <a:ext cx="646331"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a:t>
                  </a:r>
                </a:p>
              </p:txBody>
            </p:sp>
            <p:sp>
              <p:nvSpPr>
                <p:cNvPr id="19" name="文本框 18"/>
                <p:cNvSpPr txBox="1"/>
                <p:nvPr/>
              </p:nvSpPr>
              <p:spPr>
                <a:xfrm>
                  <a:off x="3204866" y="4526260"/>
                  <a:ext cx="646331"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a:t>
                  </a:r>
                </a:p>
              </p:txBody>
            </p:sp>
            <p:sp>
              <p:nvSpPr>
                <p:cNvPr id="21" name="文本框 20"/>
                <p:cNvSpPr txBox="1"/>
                <p:nvPr/>
              </p:nvSpPr>
              <p:spPr>
                <a:xfrm>
                  <a:off x="4262434" y="4526260"/>
                  <a:ext cx="1172116"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宗教</a:t>
                  </a:r>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思想</a:t>
                  </a:r>
                </a:p>
              </p:txBody>
            </p:sp>
          </p:grpSp>
          <p:sp>
            <p:nvSpPr>
              <p:cNvPr id="17" name="右箭头 16"/>
              <p:cNvSpPr/>
              <p:nvPr/>
            </p:nvSpPr>
            <p:spPr>
              <a:xfrm flipH="1">
                <a:off x="2839892" y="4631300"/>
                <a:ext cx="302207" cy="28803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23" name="右箭头 22"/>
              <p:cNvSpPr/>
              <p:nvPr/>
            </p:nvSpPr>
            <p:spPr>
              <a:xfrm>
                <a:off x="3921089" y="4631300"/>
                <a:ext cx="302207" cy="288032"/>
              </a:xfrm>
              <a:prstGeom prst="rightArrow">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805003" y="4050859"/>
                <a:ext cx="1569660" cy="369332"/>
              </a:xfrm>
              <a:prstGeom prst="rect">
                <a:avLst/>
              </a:prstGeom>
              <a:noFill/>
            </p:spPr>
            <p:txBody>
              <a:bodyPr wrap="none" rtlCol="0">
                <a:spAutoFit/>
              </a:bodyPr>
              <a:lstStyle/>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推导验证关系</a:t>
                </a:r>
              </a:p>
            </p:txBody>
          </p:sp>
          <p:pic>
            <p:nvPicPr>
              <p:cNvPr id="27" name="Picture 2" descr="https://gimg2.baidu.com/image_search/src=http%3A%2F%2Fimg.mshishang.com%2Fpics%2Fdefault%2F2018%2F0621%2F1529565244475066.jpg&amp;refer=http%3A%2F%2Fimg.mshishang.com&amp;app=2002&amp;size=f9999,10000&amp;q=a80&amp;n=0&amp;g=0n&amp;fmt=jpeg?sec=1638063335&amp;t=d1d98d82b069be51029baa271c0f62d0"/>
              <p:cNvPicPr>
                <a:picLocks noChangeAspect="1" noChangeArrowheads="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744344" y="4371950"/>
                <a:ext cx="512195" cy="36004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https://gimg2.baidu.com/image_search/src=http%3A%2F%2Fimg.mshishang.com%2Fpics%2Fdefault%2F2018%2F0621%2F1529565244475066.jpg&amp;refer=http%3A%2F%2Fimg.mshishang.com&amp;app=2002&amp;size=f9999,10000&amp;q=a80&amp;n=0&amp;g=0n&amp;fmt=jpeg?sec=1638063335&amp;t=d1d98d82b069be51029baa271c0f62d0"/>
              <p:cNvPicPr>
                <a:picLocks noChangeAspect="1" noChangeArrowheads="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851920" y="4371950"/>
                <a:ext cx="464925" cy="3600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4" name="组合 2053"/>
            <p:cNvGrpSpPr/>
            <p:nvPr/>
          </p:nvGrpSpPr>
          <p:grpSpPr>
            <a:xfrm>
              <a:off x="3281114" y="2775946"/>
              <a:ext cx="2378028" cy="2043875"/>
              <a:chOff x="3007233" y="2847049"/>
              <a:chExt cx="2378028" cy="2043875"/>
            </a:xfrm>
          </p:grpSpPr>
          <p:sp>
            <p:nvSpPr>
              <p:cNvPr id="25" name="文本框 24"/>
              <p:cNvSpPr txBox="1"/>
              <p:nvPr/>
            </p:nvSpPr>
            <p:spPr>
              <a:xfrm>
                <a:off x="3972935" y="4521592"/>
                <a:ext cx="646331" cy="369332"/>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a:r>
                  <a:rPr lang="zh-CN" altLang="en-US" dirty="0">
                    <a:latin typeface="幼圆" panose="02010509060101010101" pitchFamily="49" charset="-122"/>
                    <a:ea typeface="幼圆" panose="02010509060101010101" pitchFamily="49" charset="-122"/>
                  </a:rPr>
                  <a:t>感性</a:t>
                </a:r>
              </a:p>
            </p:txBody>
          </p:sp>
          <p:grpSp>
            <p:nvGrpSpPr>
              <p:cNvPr id="2051" name="组合 2050"/>
              <p:cNvGrpSpPr/>
              <p:nvPr/>
            </p:nvGrpSpPr>
            <p:grpSpPr>
              <a:xfrm>
                <a:off x="3627024" y="3983532"/>
                <a:ext cx="1338153" cy="369332"/>
                <a:chOff x="3648314" y="3983532"/>
                <a:chExt cx="1338153" cy="369332"/>
              </a:xfrm>
            </p:grpSpPr>
            <p:sp>
              <p:nvSpPr>
                <p:cNvPr id="32" name="文本框 31"/>
                <p:cNvSpPr txBox="1"/>
                <p:nvPr/>
              </p:nvSpPr>
              <p:spPr>
                <a:xfrm>
                  <a:off x="3648314" y="3983532"/>
                  <a:ext cx="646331" cy="369332"/>
                </a:xfrm>
                <a:prstGeom prst="rect">
                  <a:avLst/>
                </a:prstGeom>
                <a:solidFill>
                  <a:srgbClr val="0066FF"/>
                </a:solidFill>
              </p:spPr>
              <p:style>
                <a:lnRef idx="3">
                  <a:schemeClr val="lt1"/>
                </a:lnRef>
                <a:fillRef idx="1">
                  <a:schemeClr val="accent1"/>
                </a:fillRef>
                <a:effectRef idx="1">
                  <a:schemeClr val="accent1"/>
                </a:effectRef>
                <a:fontRef idx="minor">
                  <a:schemeClr val="lt1"/>
                </a:fontRef>
              </p:style>
              <p:txBody>
                <a:bodyPr wrap="none" rtlCol="0">
                  <a:spAutoFit/>
                </a:bodyPr>
                <a:lstStyle/>
                <a:p>
                  <a:pPr algn="ctr"/>
                  <a:r>
                    <a:rPr lang="zh-CN" altLang="en-US" dirty="0">
                      <a:latin typeface="幼圆" panose="02010509060101010101" pitchFamily="49" charset="-122"/>
                      <a:ea typeface="幼圆" panose="02010509060101010101" pitchFamily="49" charset="-122"/>
                    </a:rPr>
                    <a:t>知性</a:t>
                  </a:r>
                </a:p>
              </p:txBody>
            </p:sp>
            <p:sp>
              <p:nvSpPr>
                <p:cNvPr id="34" name="文本框 33"/>
                <p:cNvSpPr txBox="1"/>
                <p:nvPr/>
              </p:nvSpPr>
              <p:spPr>
                <a:xfrm>
                  <a:off x="4340135" y="3983532"/>
                  <a:ext cx="646332" cy="369332"/>
                </a:xfrm>
                <a:prstGeom prst="rect">
                  <a:avLst/>
                </a:prstGeom>
                <a:solidFill>
                  <a:srgbClr val="00B0F0"/>
                </a:solidFill>
              </p:spPr>
              <p:style>
                <a:lnRef idx="3">
                  <a:schemeClr val="lt1"/>
                </a:lnRef>
                <a:fillRef idx="1">
                  <a:schemeClr val="accent1"/>
                </a:fillRef>
                <a:effectRef idx="1">
                  <a:schemeClr val="accent1"/>
                </a:effectRef>
                <a:fontRef idx="minor">
                  <a:schemeClr val="lt1"/>
                </a:fontRef>
              </p:style>
              <p:txBody>
                <a:bodyPr wrap="none" rtlCol="0">
                  <a:spAutoFit/>
                </a:bodyPr>
                <a:lstStyle/>
                <a:p>
                  <a:pPr algn="ctr"/>
                  <a:r>
                    <a:rPr lang="zh-CN" altLang="en-US" dirty="0">
                      <a:latin typeface="幼圆" panose="02010509060101010101" pitchFamily="49" charset="-122"/>
                      <a:ea typeface="幼圆" panose="02010509060101010101" pitchFamily="49" charset="-122"/>
                    </a:rPr>
                    <a:t>伦理</a:t>
                  </a:r>
                </a:p>
              </p:txBody>
            </p:sp>
          </p:grpSp>
          <p:grpSp>
            <p:nvGrpSpPr>
              <p:cNvPr id="2053" name="组合 2052"/>
              <p:cNvGrpSpPr/>
              <p:nvPr/>
            </p:nvGrpSpPr>
            <p:grpSpPr>
              <a:xfrm>
                <a:off x="3281113" y="3445471"/>
                <a:ext cx="2029974" cy="369332"/>
                <a:chOff x="3281113" y="3445471"/>
                <a:chExt cx="2029974" cy="369332"/>
              </a:xfrm>
            </p:grpSpPr>
            <p:sp>
              <p:nvSpPr>
                <p:cNvPr id="33" name="文本框 32"/>
                <p:cNvSpPr txBox="1"/>
                <p:nvPr/>
              </p:nvSpPr>
              <p:spPr>
                <a:xfrm>
                  <a:off x="3281113" y="3445471"/>
                  <a:ext cx="646331" cy="369332"/>
                </a:xfrm>
                <a:prstGeom prst="rect">
                  <a:avLst/>
                </a:prstGeom>
                <a:solidFill>
                  <a:srgbClr val="0066FF"/>
                </a:solidFill>
              </p:spPr>
              <p:style>
                <a:lnRef idx="3">
                  <a:schemeClr val="lt1"/>
                </a:lnRef>
                <a:fillRef idx="1">
                  <a:schemeClr val="accent1"/>
                </a:fillRef>
                <a:effectRef idx="1">
                  <a:schemeClr val="accent1"/>
                </a:effectRef>
                <a:fontRef idx="minor">
                  <a:schemeClr val="lt1"/>
                </a:fontRef>
              </p:style>
              <p:txBody>
                <a:bodyPr wrap="none" rtlCol="0">
                  <a:spAutoFit/>
                </a:bodyPr>
                <a:lstStyle/>
                <a:p>
                  <a:pPr algn="ctr"/>
                  <a:r>
                    <a:rPr lang="zh-CN" altLang="en-US" dirty="0">
                      <a:latin typeface="幼圆" panose="02010509060101010101" pitchFamily="49" charset="-122"/>
                      <a:ea typeface="幼圆" panose="02010509060101010101" pitchFamily="49" charset="-122"/>
                    </a:rPr>
                    <a:t>理性</a:t>
                  </a:r>
                </a:p>
              </p:txBody>
            </p:sp>
            <p:sp>
              <p:nvSpPr>
                <p:cNvPr id="35" name="文本框 34"/>
                <p:cNvSpPr txBox="1"/>
                <p:nvPr/>
              </p:nvSpPr>
              <p:spPr>
                <a:xfrm>
                  <a:off x="4664755" y="3445471"/>
                  <a:ext cx="646332" cy="369332"/>
                </a:xfrm>
                <a:prstGeom prst="rect">
                  <a:avLst/>
                </a:prstGeom>
                <a:solidFill>
                  <a:srgbClr val="00B0F0"/>
                </a:solidFill>
              </p:spPr>
              <p:style>
                <a:lnRef idx="3">
                  <a:schemeClr val="lt1"/>
                </a:lnRef>
                <a:fillRef idx="1">
                  <a:schemeClr val="accent1"/>
                </a:fillRef>
                <a:effectRef idx="1">
                  <a:schemeClr val="accent1"/>
                </a:effectRef>
                <a:fontRef idx="minor">
                  <a:schemeClr val="lt1"/>
                </a:fontRef>
              </p:style>
              <p:txBody>
                <a:bodyPr wrap="none" rtlCol="0">
                  <a:spAutoFit/>
                </a:bodyPr>
                <a:lstStyle/>
                <a:p>
                  <a:pPr algn="ctr"/>
                  <a:r>
                    <a:rPr lang="zh-CN" altLang="en-US" dirty="0">
                      <a:latin typeface="幼圆" panose="02010509060101010101" pitchFamily="49" charset="-122"/>
                      <a:ea typeface="幼圆" panose="02010509060101010101" pitchFamily="49" charset="-122"/>
                    </a:rPr>
                    <a:t>信仰</a:t>
                  </a:r>
                </a:p>
              </p:txBody>
            </p:sp>
          </p:grpSp>
          <p:grpSp>
            <p:nvGrpSpPr>
              <p:cNvPr id="2049" name="组合 2048"/>
              <p:cNvGrpSpPr/>
              <p:nvPr/>
            </p:nvGrpSpPr>
            <p:grpSpPr>
              <a:xfrm>
                <a:off x="3007233" y="2847049"/>
                <a:ext cx="2378028" cy="1674543"/>
                <a:chOff x="3007233" y="2847049"/>
                <a:chExt cx="2378028" cy="1674543"/>
              </a:xfrm>
            </p:grpSpPr>
            <p:cxnSp>
              <p:nvCxnSpPr>
                <p:cNvPr id="2048" name="直接箭头连接符 2047"/>
                <p:cNvCxnSpPr>
                  <a:stCxn id="25" idx="0"/>
                  <a:endCxn id="34" idx="2"/>
                </p:cNvCxnSpPr>
                <p:nvPr/>
              </p:nvCxnSpPr>
              <p:spPr>
                <a:xfrm flipV="1">
                  <a:off x="4296101" y="4352864"/>
                  <a:ext cx="345910" cy="1687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V="1">
                  <a:off x="4661847" y="3814803"/>
                  <a:ext cx="324619" cy="1687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endCxn id="21" idx="2"/>
                </p:cNvCxnSpPr>
                <p:nvPr/>
              </p:nvCxnSpPr>
              <p:spPr>
                <a:xfrm flipV="1">
                  <a:off x="4969029" y="2847049"/>
                  <a:ext cx="416232" cy="60684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stCxn id="33" idx="0"/>
                  <a:endCxn id="19" idx="2"/>
                </p:cNvCxnSpPr>
                <p:nvPr/>
              </p:nvCxnSpPr>
              <p:spPr>
                <a:xfrm flipV="1">
                  <a:off x="3604279" y="2847049"/>
                  <a:ext cx="460522" cy="5984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33" idx="0"/>
                  <a:endCxn id="15" idx="2"/>
                </p:cNvCxnSpPr>
                <p:nvPr/>
              </p:nvCxnSpPr>
              <p:spPr>
                <a:xfrm flipH="1" flipV="1">
                  <a:off x="3007233" y="2847049"/>
                  <a:ext cx="597046" cy="5984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flipH="1">
                <a:off x="3602824" y="3814803"/>
                <a:ext cx="693277" cy="706789"/>
                <a:chOff x="4293189" y="3814803"/>
                <a:chExt cx="693277" cy="706789"/>
              </a:xfrm>
            </p:grpSpPr>
            <p:cxnSp>
              <p:nvCxnSpPr>
                <p:cNvPr id="42" name="直接箭头连接符 41"/>
                <p:cNvCxnSpPr>
                  <a:stCxn id="25" idx="0"/>
                </p:cNvCxnSpPr>
                <p:nvPr/>
              </p:nvCxnSpPr>
              <p:spPr>
                <a:xfrm flipV="1">
                  <a:off x="4293189" y="4352864"/>
                  <a:ext cx="370111" cy="1687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4661847" y="3814803"/>
                  <a:ext cx="324619" cy="1687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58" name="组合 57"/>
          <p:cNvGrpSpPr/>
          <p:nvPr/>
        </p:nvGrpSpPr>
        <p:grpSpPr>
          <a:xfrm>
            <a:off x="931704" y="2447690"/>
            <a:ext cx="1008112" cy="1584176"/>
            <a:chOff x="5292080" y="195486"/>
            <a:chExt cx="1321966" cy="2070425"/>
          </a:xfrm>
        </p:grpSpPr>
        <p:pic>
          <p:nvPicPr>
            <p:cNvPr id="59" name="图片 5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2080" y="195486"/>
              <a:ext cx="1321966" cy="15636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0" name="文本框 59"/>
            <p:cNvSpPr txBox="1"/>
            <p:nvPr/>
          </p:nvSpPr>
          <p:spPr>
            <a:xfrm>
              <a:off x="5439500" y="1783216"/>
              <a:ext cx="1027127" cy="482695"/>
            </a:xfrm>
            <a:prstGeom prst="rect">
              <a:avLst/>
            </a:prstGeom>
            <a:noFill/>
          </p:spPr>
          <p:txBody>
            <a:bodyPr wrap="square" rtlCol="0">
              <a:spAutoFit/>
            </a:bodyPr>
            <a:lstStyle/>
            <a:p>
              <a:pPr algn="ctr"/>
              <a:r>
                <a:rPr lang="zh-CN" altLang="en-US" dirty="0">
                  <a:latin typeface="幼圆" panose="02010509060101010101" pitchFamily="49" charset="-122"/>
                  <a:ea typeface="幼圆" panose="02010509060101010101" pitchFamily="49" charset="-122"/>
                </a:rPr>
                <a:t>康德</a:t>
              </a:r>
            </a:p>
          </p:txBody>
        </p:sp>
      </p:grpSp>
      <p:sp>
        <p:nvSpPr>
          <p:cNvPr id="61" name="圆角矩形标注 60"/>
          <p:cNvSpPr/>
          <p:nvPr/>
        </p:nvSpPr>
        <p:spPr>
          <a:xfrm>
            <a:off x="251520" y="4237105"/>
            <a:ext cx="3203909" cy="665642"/>
          </a:xfrm>
          <a:prstGeom prst="wedgeRoundRectCallout">
            <a:avLst>
              <a:gd name="adj1" fmla="val -14993"/>
              <a:gd name="adj2" fmla="val -82777"/>
              <a:gd name="adj3" fmla="val 16667"/>
            </a:avLst>
          </a:prstGeom>
          <a:solidFill>
            <a:schemeClr val="bg1">
              <a:lumMod val="95000"/>
            </a:schemeClr>
          </a:solidFill>
          <a:ln w="3175"/>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dirty="0">
                <a:latin typeface="幼圆" panose="02010509060101010101" pitchFamily="49" charset="-122"/>
                <a:ea typeface="幼圆" panose="02010509060101010101" pitchFamily="49" charset="-122"/>
              </a:rPr>
              <a:t>始于感性，行于知性，止于理性</a:t>
            </a:r>
            <a:endParaRPr lang="en-US" altLang="zh-CN" sz="1600" dirty="0">
              <a:latin typeface="幼圆" panose="02010509060101010101" pitchFamily="49" charset="-122"/>
              <a:ea typeface="幼圆" panose="02010509060101010101" pitchFamily="49" charset="-122"/>
            </a:endParaRPr>
          </a:p>
          <a:p>
            <a:pPr algn="ctr"/>
            <a:r>
              <a:rPr lang="zh-CN" altLang="en-US" sz="1600" dirty="0">
                <a:latin typeface="幼圆" panose="02010509060101010101" pitchFamily="49" charset="-122"/>
                <a:ea typeface="幼圆" panose="02010509060101010101" pitchFamily="49" charset="-122"/>
              </a:rPr>
              <a:t>理论理性</a:t>
            </a:r>
            <a:r>
              <a:rPr lang="en-US" altLang="zh-CN" sz="1600" dirty="0">
                <a:latin typeface="幼圆" panose="02010509060101010101" pitchFamily="49" charset="-122"/>
                <a:ea typeface="幼圆" panose="02010509060101010101" pitchFamily="49" charset="-122"/>
              </a:rPr>
              <a:t>+</a:t>
            </a:r>
            <a:r>
              <a:rPr lang="zh-CN" altLang="en-US" sz="1600" dirty="0">
                <a:latin typeface="幼圆" panose="02010509060101010101" pitchFamily="49" charset="-122"/>
                <a:ea typeface="幼圆" panose="02010509060101010101" pitchFamily="49" charset="-122"/>
              </a:rPr>
              <a:t>实践理性：美</a:t>
            </a:r>
          </a:p>
        </p:txBody>
      </p:sp>
      <p:sp>
        <p:nvSpPr>
          <p:cNvPr id="3" name="文本框 2"/>
          <p:cNvSpPr txBox="1"/>
          <p:nvPr/>
        </p:nvSpPr>
        <p:spPr>
          <a:xfrm>
            <a:off x="6704618" y="3250464"/>
            <a:ext cx="2172443" cy="1592340"/>
          </a:xfrm>
          <a:prstGeom prst="rect">
            <a:avLst/>
          </a:prstGeom>
        </p:spPr>
        <p:style>
          <a:lnRef idx="0">
            <a:schemeClr val="accent2"/>
          </a:lnRef>
          <a:fillRef idx="3">
            <a:schemeClr val="accent2"/>
          </a:fillRef>
          <a:effectRef idx="3">
            <a:schemeClr val="accent2"/>
          </a:effectRef>
          <a:fontRef idx="minor">
            <a:schemeClr val="lt1"/>
          </a:fontRef>
        </p:style>
        <p:txBody>
          <a:bodyPr wrap="none" rtlCol="0" anchor="ctr" anchorCtr="0">
            <a:noAutofit/>
          </a:bodyPr>
          <a:lstStyle/>
          <a:p>
            <a:pPr algn="ctr"/>
            <a:r>
              <a:rPr lang="zh-CN" altLang="en-US"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马克思主义</a:t>
            </a:r>
            <a:endParaRPr lang="en-US" altLang="zh-CN"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科学</a:t>
            </a:r>
            <a:r>
              <a:rPr lang="en-US" altLang="zh-CN"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a:t>
            </a:r>
            <a:r>
              <a:rPr lang="en-US" altLang="zh-CN"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思想</a:t>
            </a:r>
            <a:endParaRPr lang="en-US" altLang="zh-CN" sz="16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习近平新时代</a:t>
            </a:r>
            <a:endParaRPr lang="en-US" altLang="zh-CN"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中国特色社会主义思想</a:t>
            </a:r>
            <a:endParaRPr lang="en-US" altLang="zh-CN"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是</a:t>
            </a:r>
            <a:r>
              <a:rPr lang="en-US" altLang="zh-CN"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21</a:t>
            </a:r>
            <a:r>
              <a:rPr lang="zh-CN" altLang="en-US" sz="1600"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世纪马克思主义</a:t>
            </a:r>
          </a:p>
        </p:txBody>
      </p:sp>
    </p:spTree>
    <p:extLst>
      <p:ext uri="{BB962C8B-B14F-4D97-AF65-F5344CB8AC3E}">
        <p14:creationId xmlns:p14="http://schemas.microsoft.com/office/powerpoint/2010/main" val="20113025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44" name="组合 143"/>
          <p:cNvGrpSpPr/>
          <p:nvPr/>
        </p:nvGrpSpPr>
        <p:grpSpPr>
          <a:xfrm>
            <a:off x="287415" y="360041"/>
            <a:ext cx="8547042" cy="4876005"/>
            <a:chOff x="287415" y="360041"/>
            <a:chExt cx="8547042" cy="4876005"/>
          </a:xfrm>
        </p:grpSpPr>
        <p:sp>
          <p:nvSpPr>
            <p:cNvPr id="145"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146" name="Summary"/>
            <p:cNvSpPr/>
            <p:nvPr/>
          </p:nvSpPr>
          <p:spPr>
            <a:xfrm>
              <a:off x="6881392" y="627163"/>
              <a:ext cx="47700" cy="738865"/>
            </a:xfrm>
            <a:custGeom>
              <a:avLst/>
              <a:gdLst/>
              <a:ahLst/>
              <a:cxnLst/>
              <a:rect l="0" t="0" r="0" b="0"/>
              <a:pathLst>
                <a:path w="63600" h="872274" fill="none">
                  <a:moveTo>
                    <a:pt x="0" y="0"/>
                  </a:moveTo>
                  <a:cubicBezTo>
                    <a:pt x="0" y="0"/>
                    <a:pt x="27768" y="-1125"/>
                    <a:pt x="35014" y="98441"/>
                  </a:cubicBezTo>
                  <a:cubicBezTo>
                    <a:pt x="42260" y="198007"/>
                    <a:pt x="24856" y="260597"/>
                    <a:pt x="31016" y="339209"/>
                  </a:cubicBezTo>
                  <a:cubicBezTo>
                    <a:pt x="33102" y="365824"/>
                    <a:pt x="37510" y="385528"/>
                    <a:pt x="42429" y="399950"/>
                  </a:cubicBezTo>
                  <a:cubicBezTo>
                    <a:pt x="51628" y="426917"/>
                    <a:pt x="51353" y="445144"/>
                    <a:pt x="42306" y="472162"/>
                  </a:cubicBezTo>
                  <a:cubicBezTo>
                    <a:pt x="37495" y="486528"/>
                    <a:pt x="33172" y="506270"/>
                    <a:pt x="31016" y="533179"/>
                  </a:cubicBezTo>
                  <a:cubicBezTo>
                    <a:pt x="24530" y="614134"/>
                    <a:pt x="42452" y="674727"/>
                    <a:pt x="35014" y="773948"/>
                  </a:cubicBezTo>
                  <a:cubicBezTo>
                    <a:pt x="27575" y="873164"/>
                    <a:pt x="0" y="872274"/>
                    <a:pt x="0" y="872274"/>
                  </a:cubicBezTo>
                </a:path>
              </a:pathLst>
            </a:custGeom>
            <a:solidFill>
              <a:srgbClr val="F78181"/>
            </a:solidFill>
            <a:ln w="5300" cap="flat">
              <a:solidFill>
                <a:srgbClr val="F78181"/>
              </a:solidFill>
              <a:round/>
            </a:ln>
          </p:spPr>
        </p:sp>
        <p:sp>
          <p:nvSpPr>
            <p:cNvPr id="147" name="Summary"/>
            <p:cNvSpPr/>
            <p:nvPr/>
          </p:nvSpPr>
          <p:spPr>
            <a:xfrm>
              <a:off x="1508435" y="2750742"/>
              <a:ext cx="47700" cy="2273880"/>
            </a:xfrm>
            <a:custGeom>
              <a:avLst/>
              <a:gdLst/>
              <a:ahLst/>
              <a:cxnLst/>
              <a:rect l="0" t="0" r="0" b="0"/>
              <a:pathLst>
                <a:path w="63600" h="2684450" fill="none">
                  <a:moveTo>
                    <a:pt x="63600" y="0"/>
                  </a:moveTo>
                  <a:cubicBezTo>
                    <a:pt x="63600" y="0"/>
                    <a:pt x="35832" y="-3464"/>
                    <a:pt x="28586" y="302956"/>
                  </a:cubicBezTo>
                  <a:cubicBezTo>
                    <a:pt x="21340" y="609374"/>
                    <a:pt x="38744" y="801996"/>
                    <a:pt x="32584" y="1043925"/>
                  </a:cubicBezTo>
                  <a:cubicBezTo>
                    <a:pt x="29056" y="1182504"/>
                    <a:pt x="18879" y="1260198"/>
                    <a:pt x="10827" y="1301291"/>
                  </a:cubicBezTo>
                  <a:cubicBezTo>
                    <a:pt x="5349" y="1329252"/>
                    <a:pt x="5650" y="1355098"/>
                    <a:pt x="11126" y="1383060"/>
                  </a:cubicBezTo>
                  <a:cubicBezTo>
                    <a:pt x="19055" y="1423546"/>
                    <a:pt x="28930" y="1500542"/>
                    <a:pt x="32584" y="1640875"/>
                  </a:cubicBezTo>
                  <a:cubicBezTo>
                    <a:pt x="39070" y="1890014"/>
                    <a:pt x="21148" y="2076494"/>
                    <a:pt x="28586" y="2381841"/>
                  </a:cubicBezTo>
                  <a:cubicBezTo>
                    <a:pt x="36025" y="2687188"/>
                    <a:pt x="63600" y="2684450"/>
                    <a:pt x="63600" y="2684450"/>
                  </a:cubicBezTo>
                </a:path>
              </a:pathLst>
            </a:custGeom>
            <a:solidFill>
              <a:srgbClr val="5FB7F1"/>
            </a:solidFill>
            <a:ln w="5300" cap="flat">
              <a:solidFill>
                <a:srgbClr val="5FB7F1"/>
              </a:solidFill>
              <a:round/>
            </a:ln>
          </p:spPr>
        </p:sp>
        <p:sp>
          <p:nvSpPr>
            <p:cNvPr id="148" name="Summary"/>
            <p:cNvSpPr/>
            <p:nvPr/>
          </p:nvSpPr>
          <p:spPr>
            <a:xfrm>
              <a:off x="7265179" y="3321853"/>
              <a:ext cx="47700" cy="972853"/>
            </a:xfrm>
            <a:custGeom>
              <a:avLst/>
              <a:gdLst/>
              <a:ahLst/>
              <a:cxnLst/>
              <a:rect l="0" t="0" r="0" b="0"/>
              <a:pathLst>
                <a:path w="63600" h="1148510" fill="none">
                  <a:moveTo>
                    <a:pt x="0" y="0"/>
                  </a:moveTo>
                  <a:cubicBezTo>
                    <a:pt x="0" y="0"/>
                    <a:pt x="27768" y="-1482"/>
                    <a:pt x="35014" y="129616"/>
                  </a:cubicBezTo>
                  <a:cubicBezTo>
                    <a:pt x="42260" y="260713"/>
                    <a:pt x="24856" y="343124"/>
                    <a:pt x="31016" y="446631"/>
                  </a:cubicBezTo>
                  <a:cubicBezTo>
                    <a:pt x="33486" y="488129"/>
                    <a:pt x="39212" y="516866"/>
                    <a:pt x="45188" y="536404"/>
                  </a:cubicBezTo>
                  <a:cubicBezTo>
                    <a:pt x="53520" y="563651"/>
                    <a:pt x="53215" y="584663"/>
                    <a:pt x="45002" y="611946"/>
                  </a:cubicBezTo>
                  <a:cubicBezTo>
                    <a:pt x="39160" y="631353"/>
                    <a:pt x="33569" y="660076"/>
                    <a:pt x="31016" y="702029"/>
                  </a:cubicBezTo>
                  <a:cubicBezTo>
                    <a:pt x="24530" y="808621"/>
                    <a:pt x="42452" y="888403"/>
                    <a:pt x="35014" y="1019045"/>
                  </a:cubicBezTo>
                  <a:cubicBezTo>
                    <a:pt x="27575" y="1149681"/>
                    <a:pt x="0" y="1148510"/>
                    <a:pt x="0" y="1148510"/>
                  </a:cubicBezTo>
                </a:path>
              </a:pathLst>
            </a:custGeom>
            <a:solidFill>
              <a:srgbClr val="FFCD55"/>
            </a:solidFill>
            <a:ln w="5300" cap="flat">
              <a:solidFill>
                <a:srgbClr val="FFCD55"/>
              </a:solidFill>
              <a:round/>
            </a:ln>
          </p:spPr>
        </p:sp>
        <p:sp>
          <p:nvSpPr>
            <p:cNvPr id="149" name="Summary"/>
            <p:cNvSpPr/>
            <p:nvPr/>
          </p:nvSpPr>
          <p:spPr>
            <a:xfrm>
              <a:off x="1803488" y="1142191"/>
              <a:ext cx="45719" cy="1533685"/>
            </a:xfrm>
            <a:custGeom>
              <a:avLst/>
              <a:gdLst/>
              <a:ahLst/>
              <a:cxnLst/>
              <a:rect l="0" t="0" r="0" b="0"/>
              <a:pathLst>
                <a:path w="63600" h="1660490" fill="none">
                  <a:moveTo>
                    <a:pt x="63600" y="0"/>
                  </a:moveTo>
                  <a:cubicBezTo>
                    <a:pt x="63600" y="0"/>
                    <a:pt x="35832" y="-2142"/>
                    <a:pt x="28586" y="187396"/>
                  </a:cubicBezTo>
                  <a:cubicBezTo>
                    <a:pt x="21340" y="376933"/>
                    <a:pt x="38744" y="496081"/>
                    <a:pt x="32584" y="645729"/>
                  </a:cubicBezTo>
                  <a:cubicBezTo>
                    <a:pt x="29628" y="717547"/>
                    <a:pt x="22005" y="762929"/>
                    <a:pt x="14875" y="790709"/>
                  </a:cubicBezTo>
                  <a:cubicBezTo>
                    <a:pt x="7791" y="818307"/>
                    <a:pt x="8113" y="842027"/>
                    <a:pt x="15128" y="869642"/>
                  </a:cubicBezTo>
                  <a:cubicBezTo>
                    <a:pt x="22113" y="897137"/>
                    <a:pt x="29527" y="942341"/>
                    <a:pt x="32584" y="1014978"/>
                  </a:cubicBezTo>
                  <a:cubicBezTo>
                    <a:pt x="39070" y="1169085"/>
                    <a:pt x="21148" y="1284433"/>
                    <a:pt x="28586" y="1473308"/>
                  </a:cubicBezTo>
                  <a:cubicBezTo>
                    <a:pt x="36025" y="1662184"/>
                    <a:pt x="63600" y="1660490"/>
                    <a:pt x="63600" y="1660490"/>
                  </a:cubicBezTo>
                </a:path>
              </a:pathLst>
            </a:custGeom>
            <a:solidFill>
              <a:srgbClr val="F78181"/>
            </a:solidFill>
            <a:ln w="5300" cap="flat">
              <a:solidFill>
                <a:srgbClr val="F78181"/>
              </a:solidFill>
              <a:round/>
            </a:ln>
          </p:spPr>
        </p:sp>
        <p:sp>
          <p:nvSpPr>
            <p:cNvPr id="150" name="Summary"/>
            <p:cNvSpPr/>
            <p:nvPr/>
          </p:nvSpPr>
          <p:spPr>
            <a:xfrm>
              <a:off x="7385627" y="1596799"/>
              <a:ext cx="47700" cy="1406529"/>
            </a:xfrm>
            <a:custGeom>
              <a:avLst/>
              <a:gdLst/>
              <a:ahLst/>
              <a:cxnLst/>
              <a:rect l="0" t="0" r="0" b="0"/>
              <a:pathLst>
                <a:path w="63600" h="1660490" fill="none">
                  <a:moveTo>
                    <a:pt x="0" y="0"/>
                  </a:moveTo>
                  <a:cubicBezTo>
                    <a:pt x="0" y="0"/>
                    <a:pt x="27768" y="-2142"/>
                    <a:pt x="35014" y="187396"/>
                  </a:cubicBezTo>
                  <a:cubicBezTo>
                    <a:pt x="42260" y="376933"/>
                    <a:pt x="24856" y="496081"/>
                    <a:pt x="31016" y="645730"/>
                  </a:cubicBezTo>
                  <a:cubicBezTo>
                    <a:pt x="33972" y="717548"/>
                    <a:pt x="41595" y="762929"/>
                    <a:pt x="48725" y="790709"/>
                  </a:cubicBezTo>
                  <a:cubicBezTo>
                    <a:pt x="55809" y="818307"/>
                    <a:pt x="55487" y="842027"/>
                    <a:pt x="48472" y="869642"/>
                  </a:cubicBezTo>
                  <a:cubicBezTo>
                    <a:pt x="41487" y="897137"/>
                    <a:pt x="34073" y="942341"/>
                    <a:pt x="31016" y="1014978"/>
                  </a:cubicBezTo>
                  <a:cubicBezTo>
                    <a:pt x="24530" y="1169086"/>
                    <a:pt x="42452" y="1284434"/>
                    <a:pt x="35014" y="1473313"/>
                  </a:cubicBezTo>
                  <a:cubicBezTo>
                    <a:pt x="27575" y="1662184"/>
                    <a:pt x="0" y="1660490"/>
                    <a:pt x="0" y="1660490"/>
                  </a:cubicBezTo>
                </a:path>
              </a:pathLst>
            </a:custGeom>
            <a:solidFill>
              <a:srgbClr val="5FB7F1"/>
            </a:solidFill>
            <a:ln w="5300" cap="flat">
              <a:solidFill>
                <a:srgbClr val="5FB7F1"/>
              </a:solidFill>
              <a:round/>
            </a:ln>
          </p:spPr>
        </p:sp>
        <p:sp>
          <p:nvSpPr>
            <p:cNvPr id="151" name="MMConnector"/>
            <p:cNvSpPr/>
            <p:nvPr/>
          </p:nvSpPr>
          <p:spPr>
            <a:xfrm>
              <a:off x="3969674" y="3485016"/>
              <a:ext cx="524507" cy="1149459"/>
            </a:xfrm>
            <a:custGeom>
              <a:avLst/>
              <a:gdLst/>
              <a:ahLst/>
              <a:cxnLst/>
              <a:rect l="0" t="0" r="0" b="0"/>
              <a:pathLst>
                <a:path w="699342" h="1085660" fill="none">
                  <a:moveTo>
                    <a:pt x="204433" y="-445388"/>
                  </a:moveTo>
                  <a:cubicBezTo>
                    <a:pt x="-4214" y="-87020"/>
                    <a:pt x="-17105" y="640272"/>
                    <a:pt x="-494909" y="640272"/>
                  </a:cubicBezTo>
                </a:path>
              </a:pathLst>
            </a:custGeom>
            <a:noFill/>
            <a:ln w="5300" cap="rnd">
              <a:solidFill>
                <a:srgbClr val="5FB7F1"/>
              </a:solidFill>
              <a:round/>
            </a:ln>
          </p:spPr>
        </p:sp>
        <p:sp>
          <p:nvSpPr>
            <p:cNvPr id="170" name="MMConnector"/>
            <p:cNvSpPr/>
            <p:nvPr/>
          </p:nvSpPr>
          <p:spPr>
            <a:xfrm>
              <a:off x="4712037" y="2569163"/>
              <a:ext cx="319207" cy="70248"/>
            </a:xfrm>
            <a:custGeom>
              <a:avLst/>
              <a:gdLst/>
              <a:ahLst/>
              <a:cxnLst/>
              <a:rect l="0" t="0" r="0" b="0"/>
              <a:pathLst>
                <a:path w="425609" h="82932" fill="none">
                  <a:moveTo>
                    <a:pt x="69300" y="13977"/>
                  </a:moveTo>
                  <a:cubicBezTo>
                    <a:pt x="204894" y="57351"/>
                    <a:pt x="336710" y="96909"/>
                    <a:pt x="494909" y="96909"/>
                  </a:cubicBezTo>
                </a:path>
              </a:pathLst>
            </a:custGeom>
            <a:noFill/>
            <a:ln w="5300" cap="rnd">
              <a:solidFill>
                <a:srgbClr val="5FB7F1"/>
              </a:solidFill>
              <a:round/>
            </a:ln>
          </p:spPr>
        </p:sp>
        <p:sp>
          <p:nvSpPr>
            <p:cNvPr id="177" name="MMConnector"/>
            <p:cNvSpPr/>
            <p:nvPr/>
          </p:nvSpPr>
          <p:spPr>
            <a:xfrm>
              <a:off x="4712037" y="1926551"/>
              <a:ext cx="526739" cy="955559"/>
            </a:xfrm>
            <a:custGeom>
              <a:avLst/>
              <a:gdLst/>
              <a:ahLst/>
              <a:cxnLst/>
              <a:rect l="0" t="0" r="0" b="0"/>
              <a:pathLst>
                <a:path w="702319" h="1128094" fill="none">
                  <a:moveTo>
                    <a:pt x="-207411" y="466363"/>
                  </a:moveTo>
                  <a:cubicBezTo>
                    <a:pt x="2845" y="98187"/>
                    <a:pt x="6717" y="-661732"/>
                    <a:pt x="494909" y="-661732"/>
                  </a:cubicBezTo>
                </a:path>
              </a:pathLst>
            </a:custGeom>
            <a:noFill/>
            <a:ln w="5300" cap="rnd">
              <a:solidFill>
                <a:srgbClr val="F78181"/>
              </a:solidFill>
              <a:round/>
            </a:ln>
          </p:spPr>
        </p:sp>
        <p:sp>
          <p:nvSpPr>
            <p:cNvPr id="178" name="MMConnector"/>
            <p:cNvSpPr/>
            <p:nvPr/>
          </p:nvSpPr>
          <p:spPr>
            <a:xfrm>
              <a:off x="4627071" y="3281583"/>
              <a:ext cx="546791" cy="1420070"/>
            </a:xfrm>
            <a:custGeom>
              <a:avLst/>
              <a:gdLst/>
              <a:ahLst/>
              <a:cxnLst/>
              <a:rect l="0" t="0" r="0" b="0"/>
              <a:pathLst>
                <a:path w="729054" h="1676476" fill="none">
                  <a:moveTo>
                    <a:pt x="-234146" y="-738513"/>
                  </a:moveTo>
                  <a:cubicBezTo>
                    <a:pt x="-2355" y="-255417"/>
                    <a:pt x="-116297" y="937963"/>
                    <a:pt x="494909" y="937963"/>
                  </a:cubicBezTo>
                </a:path>
              </a:pathLst>
            </a:custGeom>
            <a:noFill/>
            <a:ln w="5300" cap="rnd">
              <a:solidFill>
                <a:srgbClr val="FFCD55"/>
              </a:solidFill>
              <a:round/>
            </a:ln>
          </p:spPr>
        </p:sp>
        <p:sp>
          <p:nvSpPr>
            <p:cNvPr id="183" name="MMConnector"/>
            <p:cNvSpPr/>
            <p:nvPr/>
          </p:nvSpPr>
          <p:spPr>
            <a:xfrm>
              <a:off x="3969674" y="2615387"/>
              <a:ext cx="513732" cy="773018"/>
            </a:xfrm>
            <a:custGeom>
              <a:avLst/>
              <a:gdLst/>
              <a:ahLst/>
              <a:cxnLst/>
              <a:rect l="0" t="0" r="0" b="0"/>
              <a:pathLst>
                <a:path w="684976" h="912594" fill="none">
                  <a:moveTo>
                    <a:pt x="190067" y="360069"/>
                  </a:moveTo>
                  <a:cubicBezTo>
                    <a:pt x="-11999" y="43473"/>
                    <a:pt x="-60826" y="-552525"/>
                    <a:pt x="-494909" y="-552525"/>
                  </a:cubicBezTo>
                </a:path>
              </a:pathLst>
            </a:custGeom>
            <a:noFill/>
            <a:ln w="5300" cap="rnd">
              <a:solidFill>
                <a:srgbClr val="F78181"/>
              </a:solidFill>
              <a:round/>
            </a:ln>
          </p:spPr>
        </p:sp>
        <p:sp>
          <p:nvSpPr>
            <p:cNvPr id="184" name="MMConnector"/>
            <p:cNvSpPr/>
            <p:nvPr/>
          </p:nvSpPr>
          <p:spPr>
            <a:xfrm>
              <a:off x="2662380" y="3584451"/>
              <a:ext cx="115275" cy="1167298"/>
            </a:xfrm>
            <a:custGeom>
              <a:avLst/>
              <a:gdLst/>
              <a:ahLst/>
              <a:cxnLst/>
              <a:rect l="0" t="0" r="0" b="0"/>
              <a:pathLst>
                <a:path w="153700" h="1378064" fill="none">
                  <a:moveTo>
                    <a:pt x="76850" y="689032"/>
                  </a:moveTo>
                  <a:cubicBezTo>
                    <a:pt x="-30740" y="689032"/>
                    <a:pt x="76850" y="-689032"/>
                    <a:pt x="-76850" y="-689032"/>
                  </a:cubicBezTo>
                </a:path>
              </a:pathLst>
            </a:custGeom>
            <a:noFill/>
            <a:ln w="5300" cap="rnd">
              <a:solidFill>
                <a:srgbClr val="5FB7F1"/>
              </a:solidFill>
              <a:round/>
            </a:ln>
          </p:spPr>
        </p:sp>
        <p:sp>
          <p:nvSpPr>
            <p:cNvPr id="185" name="MMConnector"/>
            <p:cNvSpPr/>
            <p:nvPr/>
          </p:nvSpPr>
          <p:spPr>
            <a:xfrm>
              <a:off x="2662380" y="3656730"/>
              <a:ext cx="115275" cy="1022739"/>
            </a:xfrm>
            <a:custGeom>
              <a:avLst/>
              <a:gdLst/>
              <a:ahLst/>
              <a:cxnLst/>
              <a:rect l="0" t="0" r="0" b="0"/>
              <a:pathLst>
                <a:path w="153700" h="1207404" fill="none">
                  <a:moveTo>
                    <a:pt x="76850" y="603702"/>
                  </a:moveTo>
                  <a:cubicBezTo>
                    <a:pt x="-30740" y="603702"/>
                    <a:pt x="76850" y="-603702"/>
                    <a:pt x="-76850" y="-603702"/>
                  </a:cubicBezTo>
                </a:path>
              </a:pathLst>
            </a:custGeom>
            <a:noFill/>
            <a:ln w="5300" cap="rnd">
              <a:solidFill>
                <a:srgbClr val="5FB7F1"/>
              </a:solidFill>
              <a:round/>
            </a:ln>
          </p:spPr>
        </p:sp>
        <p:sp>
          <p:nvSpPr>
            <p:cNvPr id="186" name="MMConnector"/>
            <p:cNvSpPr/>
            <p:nvPr/>
          </p:nvSpPr>
          <p:spPr>
            <a:xfrm>
              <a:off x="2662380" y="3729009"/>
              <a:ext cx="115275" cy="878181"/>
            </a:xfrm>
            <a:custGeom>
              <a:avLst/>
              <a:gdLst/>
              <a:ahLst/>
              <a:cxnLst/>
              <a:rect l="0" t="0" r="0" b="0"/>
              <a:pathLst>
                <a:path w="153700" h="1036744" fill="none">
                  <a:moveTo>
                    <a:pt x="76850" y="518372"/>
                  </a:moveTo>
                  <a:cubicBezTo>
                    <a:pt x="-30740" y="518372"/>
                    <a:pt x="76850" y="-518372"/>
                    <a:pt x="-76850" y="-518372"/>
                  </a:cubicBezTo>
                </a:path>
              </a:pathLst>
            </a:custGeom>
            <a:noFill/>
            <a:ln w="5300" cap="rnd">
              <a:solidFill>
                <a:srgbClr val="5FB7F1"/>
              </a:solidFill>
              <a:round/>
            </a:ln>
          </p:spPr>
        </p:sp>
        <p:sp>
          <p:nvSpPr>
            <p:cNvPr id="187" name="MMConnector"/>
            <p:cNvSpPr/>
            <p:nvPr/>
          </p:nvSpPr>
          <p:spPr>
            <a:xfrm>
              <a:off x="2662380" y="3801289"/>
              <a:ext cx="115275" cy="733622"/>
            </a:xfrm>
            <a:custGeom>
              <a:avLst/>
              <a:gdLst/>
              <a:ahLst/>
              <a:cxnLst/>
              <a:rect l="0" t="0" r="0" b="0"/>
              <a:pathLst>
                <a:path w="153700" h="866084" fill="none">
                  <a:moveTo>
                    <a:pt x="76850" y="433042"/>
                  </a:moveTo>
                  <a:cubicBezTo>
                    <a:pt x="-30740" y="433042"/>
                    <a:pt x="76850" y="-433042"/>
                    <a:pt x="-76850" y="-433042"/>
                  </a:cubicBezTo>
                </a:path>
              </a:pathLst>
            </a:custGeom>
            <a:noFill/>
            <a:ln w="5300" cap="rnd">
              <a:solidFill>
                <a:srgbClr val="5FB7F1"/>
              </a:solidFill>
              <a:round/>
            </a:ln>
          </p:spPr>
        </p:sp>
        <p:sp>
          <p:nvSpPr>
            <p:cNvPr id="188" name="MMConnector"/>
            <p:cNvSpPr/>
            <p:nvPr/>
          </p:nvSpPr>
          <p:spPr>
            <a:xfrm>
              <a:off x="5915981" y="2169921"/>
              <a:ext cx="115275" cy="962659"/>
            </a:xfrm>
            <a:custGeom>
              <a:avLst/>
              <a:gdLst/>
              <a:ahLst/>
              <a:cxnLst/>
              <a:rect l="0" t="0" r="0" b="0"/>
              <a:pathLst>
                <a:path w="153700" h="1136476" fill="none">
                  <a:moveTo>
                    <a:pt x="-76850" y="568238"/>
                  </a:moveTo>
                  <a:cubicBezTo>
                    <a:pt x="30740" y="568238"/>
                    <a:pt x="-76850" y="-568238"/>
                    <a:pt x="76850" y="-568238"/>
                  </a:cubicBezTo>
                </a:path>
              </a:pathLst>
            </a:custGeom>
            <a:noFill/>
            <a:ln w="5300" cap="rnd">
              <a:solidFill>
                <a:srgbClr val="5FB7F1"/>
              </a:solidFill>
              <a:round/>
            </a:ln>
          </p:spPr>
        </p:sp>
        <p:sp>
          <p:nvSpPr>
            <p:cNvPr id="189" name="MMConnector"/>
            <p:cNvSpPr/>
            <p:nvPr/>
          </p:nvSpPr>
          <p:spPr>
            <a:xfrm>
              <a:off x="5915981" y="2242200"/>
              <a:ext cx="115275" cy="818101"/>
            </a:xfrm>
            <a:custGeom>
              <a:avLst/>
              <a:gdLst/>
              <a:ahLst/>
              <a:cxnLst/>
              <a:rect l="0" t="0" r="0" b="0"/>
              <a:pathLst>
                <a:path w="153700" h="965816" fill="none">
                  <a:moveTo>
                    <a:pt x="-76850" y="482908"/>
                  </a:moveTo>
                  <a:cubicBezTo>
                    <a:pt x="30740" y="482908"/>
                    <a:pt x="-76850" y="-482908"/>
                    <a:pt x="76850" y="-482908"/>
                  </a:cubicBezTo>
                </a:path>
              </a:pathLst>
            </a:custGeom>
            <a:noFill/>
            <a:ln w="5300" cap="rnd">
              <a:solidFill>
                <a:srgbClr val="5FB7F1"/>
              </a:solidFill>
              <a:round/>
            </a:ln>
          </p:spPr>
        </p:sp>
        <p:sp>
          <p:nvSpPr>
            <p:cNvPr id="190" name="MMConnector"/>
            <p:cNvSpPr/>
            <p:nvPr/>
          </p:nvSpPr>
          <p:spPr>
            <a:xfrm>
              <a:off x="5915981" y="2314479"/>
              <a:ext cx="115275" cy="673542"/>
            </a:xfrm>
            <a:custGeom>
              <a:avLst/>
              <a:gdLst/>
              <a:ahLst/>
              <a:cxnLst/>
              <a:rect l="0" t="0" r="0" b="0"/>
              <a:pathLst>
                <a:path w="153700" h="795156" fill="none">
                  <a:moveTo>
                    <a:pt x="-76850" y="397578"/>
                  </a:moveTo>
                  <a:cubicBezTo>
                    <a:pt x="30740" y="397578"/>
                    <a:pt x="-76850" y="-397578"/>
                    <a:pt x="76850" y="-397578"/>
                  </a:cubicBezTo>
                </a:path>
              </a:pathLst>
            </a:custGeom>
            <a:noFill/>
            <a:ln w="5300" cap="rnd">
              <a:solidFill>
                <a:srgbClr val="5FB7F1"/>
              </a:solidFill>
              <a:round/>
            </a:ln>
          </p:spPr>
        </p:sp>
        <p:sp>
          <p:nvSpPr>
            <p:cNvPr id="191" name="MMConnector"/>
            <p:cNvSpPr/>
            <p:nvPr/>
          </p:nvSpPr>
          <p:spPr>
            <a:xfrm>
              <a:off x="5915981" y="2386759"/>
              <a:ext cx="115275" cy="528983"/>
            </a:xfrm>
            <a:custGeom>
              <a:avLst/>
              <a:gdLst/>
              <a:ahLst/>
              <a:cxnLst/>
              <a:rect l="0" t="0" r="0" b="0"/>
              <a:pathLst>
                <a:path w="153700" h="624496" fill="none">
                  <a:moveTo>
                    <a:pt x="-76850" y="312248"/>
                  </a:moveTo>
                  <a:cubicBezTo>
                    <a:pt x="30740" y="312248"/>
                    <a:pt x="-76850" y="-312248"/>
                    <a:pt x="76850" y="-312248"/>
                  </a:cubicBezTo>
                </a:path>
              </a:pathLst>
            </a:custGeom>
            <a:noFill/>
            <a:ln w="5300" cap="rnd">
              <a:solidFill>
                <a:srgbClr val="5FB7F1"/>
              </a:solidFill>
              <a:round/>
            </a:ln>
          </p:spPr>
        </p:sp>
        <p:sp>
          <p:nvSpPr>
            <p:cNvPr id="192" name="MMConnector"/>
            <p:cNvSpPr/>
            <p:nvPr/>
          </p:nvSpPr>
          <p:spPr>
            <a:xfrm>
              <a:off x="5923931" y="1171547"/>
              <a:ext cx="115275" cy="388961"/>
            </a:xfrm>
            <a:custGeom>
              <a:avLst/>
              <a:gdLst/>
              <a:ahLst/>
              <a:cxnLst/>
              <a:rect l="0" t="0" r="0" b="0"/>
              <a:pathLst>
                <a:path w="153700" h="459192" fill="none">
                  <a:moveTo>
                    <a:pt x="-76850" y="229596"/>
                  </a:moveTo>
                  <a:cubicBezTo>
                    <a:pt x="27144" y="229596"/>
                    <a:pt x="-68458" y="-229596"/>
                    <a:pt x="76850" y="-229596"/>
                  </a:cubicBezTo>
                </a:path>
              </a:pathLst>
            </a:custGeom>
            <a:noFill/>
            <a:ln w="5300" cap="rnd">
              <a:solidFill>
                <a:srgbClr val="F78181"/>
              </a:solidFill>
              <a:round/>
            </a:ln>
          </p:spPr>
        </p:sp>
        <p:sp>
          <p:nvSpPr>
            <p:cNvPr id="193" name="MMConnector"/>
            <p:cNvSpPr/>
            <p:nvPr/>
          </p:nvSpPr>
          <p:spPr>
            <a:xfrm>
              <a:off x="5923931" y="1243826"/>
              <a:ext cx="115275" cy="244403"/>
            </a:xfrm>
            <a:custGeom>
              <a:avLst/>
              <a:gdLst/>
              <a:ahLst/>
              <a:cxnLst/>
              <a:rect l="0" t="0" r="0" b="0"/>
              <a:pathLst>
                <a:path w="153700" h="288532" fill="none">
                  <a:moveTo>
                    <a:pt x="-76850" y="144266"/>
                  </a:moveTo>
                  <a:cubicBezTo>
                    <a:pt x="15626" y="144266"/>
                    <a:pt x="-41583" y="-144266"/>
                    <a:pt x="76850" y="-144266"/>
                  </a:cubicBezTo>
                </a:path>
              </a:pathLst>
            </a:custGeom>
            <a:noFill/>
            <a:ln w="5300" cap="rnd">
              <a:solidFill>
                <a:srgbClr val="F78181"/>
              </a:solidFill>
              <a:round/>
            </a:ln>
          </p:spPr>
        </p:sp>
        <p:sp>
          <p:nvSpPr>
            <p:cNvPr id="194" name="MMConnector"/>
            <p:cNvSpPr/>
            <p:nvPr/>
          </p:nvSpPr>
          <p:spPr>
            <a:xfrm>
              <a:off x="5923931" y="1316106"/>
              <a:ext cx="115275" cy="99844"/>
            </a:xfrm>
            <a:custGeom>
              <a:avLst/>
              <a:gdLst/>
              <a:ahLst/>
              <a:cxnLst/>
              <a:rect l="0" t="0" r="0" b="0"/>
              <a:pathLst>
                <a:path w="153700" h="117872" fill="none">
                  <a:moveTo>
                    <a:pt x="-76850" y="58936"/>
                  </a:moveTo>
                  <a:cubicBezTo>
                    <a:pt x="-1693" y="58936"/>
                    <a:pt x="-1174" y="-58936"/>
                    <a:pt x="76850" y="-58936"/>
                  </a:cubicBezTo>
                </a:path>
              </a:pathLst>
            </a:custGeom>
            <a:noFill/>
            <a:ln w="5300" cap="rnd">
              <a:solidFill>
                <a:srgbClr val="F78181"/>
              </a:solidFill>
              <a:round/>
            </a:ln>
          </p:spPr>
        </p:sp>
        <p:sp>
          <p:nvSpPr>
            <p:cNvPr id="195" name="MMConnector"/>
            <p:cNvSpPr/>
            <p:nvPr/>
          </p:nvSpPr>
          <p:spPr>
            <a:xfrm>
              <a:off x="5923931" y="1099268"/>
              <a:ext cx="115275" cy="533520"/>
            </a:xfrm>
            <a:custGeom>
              <a:avLst/>
              <a:gdLst/>
              <a:ahLst/>
              <a:cxnLst/>
              <a:rect l="0" t="0" r="0" b="0"/>
              <a:pathLst>
                <a:path w="153700" h="629852" fill="none">
                  <a:moveTo>
                    <a:pt x="-76850" y="314926"/>
                  </a:moveTo>
                  <a:cubicBezTo>
                    <a:pt x="30740" y="314926"/>
                    <a:pt x="-76850" y="-314926"/>
                    <a:pt x="76850" y="-314926"/>
                  </a:cubicBezTo>
                </a:path>
              </a:pathLst>
            </a:custGeom>
            <a:noFill/>
            <a:ln w="5300" cap="rnd">
              <a:solidFill>
                <a:srgbClr val="F78181"/>
              </a:solidFill>
              <a:round/>
            </a:ln>
          </p:spPr>
        </p:sp>
        <p:sp>
          <p:nvSpPr>
            <p:cNvPr id="196" name="MMConnector"/>
            <p:cNvSpPr/>
            <p:nvPr/>
          </p:nvSpPr>
          <p:spPr>
            <a:xfrm>
              <a:off x="5934365" y="3736000"/>
              <a:ext cx="115275" cy="680181"/>
            </a:xfrm>
            <a:custGeom>
              <a:avLst/>
              <a:gdLst/>
              <a:ahLst/>
              <a:cxnLst/>
              <a:rect l="0" t="0" r="0" b="0"/>
              <a:pathLst>
                <a:path w="153700" h="802994" fill="none">
                  <a:moveTo>
                    <a:pt x="-76850" y="401497"/>
                  </a:moveTo>
                  <a:cubicBezTo>
                    <a:pt x="30740" y="401497"/>
                    <a:pt x="-76850" y="-401497"/>
                    <a:pt x="76850" y="-401497"/>
                  </a:cubicBezTo>
                </a:path>
              </a:pathLst>
            </a:custGeom>
            <a:noFill/>
            <a:ln w="5300" cap="rnd">
              <a:solidFill>
                <a:srgbClr val="FFCD55"/>
              </a:solidFill>
              <a:round/>
            </a:ln>
          </p:spPr>
        </p:sp>
        <p:sp>
          <p:nvSpPr>
            <p:cNvPr id="197" name="MMConnector"/>
            <p:cNvSpPr/>
            <p:nvPr/>
          </p:nvSpPr>
          <p:spPr>
            <a:xfrm>
              <a:off x="5934365" y="3808279"/>
              <a:ext cx="115275" cy="535622"/>
            </a:xfrm>
            <a:custGeom>
              <a:avLst/>
              <a:gdLst/>
              <a:ahLst/>
              <a:cxnLst/>
              <a:rect l="0" t="0" r="0" b="0"/>
              <a:pathLst>
                <a:path w="153700" h="632334" fill="none">
                  <a:moveTo>
                    <a:pt x="-76850" y="316167"/>
                  </a:moveTo>
                  <a:cubicBezTo>
                    <a:pt x="30740" y="316167"/>
                    <a:pt x="-76850" y="-316167"/>
                    <a:pt x="76850" y="-316167"/>
                  </a:cubicBezTo>
                </a:path>
              </a:pathLst>
            </a:custGeom>
            <a:noFill/>
            <a:ln w="5300" cap="rnd">
              <a:solidFill>
                <a:srgbClr val="FFCD55"/>
              </a:solidFill>
              <a:round/>
            </a:ln>
          </p:spPr>
        </p:sp>
        <p:sp>
          <p:nvSpPr>
            <p:cNvPr id="198" name="MMConnector"/>
            <p:cNvSpPr/>
            <p:nvPr/>
          </p:nvSpPr>
          <p:spPr>
            <a:xfrm>
              <a:off x="5934365" y="3880559"/>
              <a:ext cx="115275" cy="391064"/>
            </a:xfrm>
            <a:custGeom>
              <a:avLst/>
              <a:gdLst/>
              <a:ahLst/>
              <a:cxnLst/>
              <a:rect l="0" t="0" r="0" b="0"/>
              <a:pathLst>
                <a:path w="153700" h="461674" fill="none">
                  <a:moveTo>
                    <a:pt x="-76850" y="230837"/>
                  </a:moveTo>
                  <a:cubicBezTo>
                    <a:pt x="27256" y="230837"/>
                    <a:pt x="-68720" y="-230837"/>
                    <a:pt x="76850" y="-230837"/>
                  </a:cubicBezTo>
                </a:path>
              </a:pathLst>
            </a:custGeom>
            <a:noFill/>
            <a:ln w="5300" cap="rnd">
              <a:solidFill>
                <a:srgbClr val="FFCD55"/>
              </a:solidFill>
              <a:round/>
            </a:ln>
          </p:spPr>
        </p:sp>
        <p:sp>
          <p:nvSpPr>
            <p:cNvPr id="199" name="MMConnector"/>
            <p:cNvSpPr/>
            <p:nvPr/>
          </p:nvSpPr>
          <p:spPr>
            <a:xfrm>
              <a:off x="5934365" y="3952838"/>
              <a:ext cx="115275" cy="246505"/>
            </a:xfrm>
            <a:custGeom>
              <a:avLst/>
              <a:gdLst/>
              <a:ahLst/>
              <a:cxnLst/>
              <a:rect l="0" t="0" r="0" b="0"/>
              <a:pathLst>
                <a:path w="153700" h="291014" fill="none">
                  <a:moveTo>
                    <a:pt x="-76850" y="145507"/>
                  </a:moveTo>
                  <a:cubicBezTo>
                    <a:pt x="15842" y="145507"/>
                    <a:pt x="-42087" y="-145507"/>
                    <a:pt x="76850" y="-145507"/>
                  </a:cubicBezTo>
                </a:path>
              </a:pathLst>
            </a:custGeom>
            <a:noFill/>
            <a:ln w="5300" cap="rnd">
              <a:solidFill>
                <a:srgbClr val="FFCD55"/>
              </a:solidFill>
              <a:round/>
            </a:ln>
          </p:spPr>
        </p:sp>
        <p:sp>
          <p:nvSpPr>
            <p:cNvPr id="200" name="MMConnector"/>
            <p:cNvSpPr/>
            <p:nvPr/>
          </p:nvSpPr>
          <p:spPr>
            <a:xfrm>
              <a:off x="2853180" y="1697529"/>
              <a:ext cx="115275" cy="899675"/>
            </a:xfrm>
            <a:custGeom>
              <a:avLst/>
              <a:gdLst/>
              <a:ahLst/>
              <a:cxnLst/>
              <a:rect l="0" t="0" r="0" b="0"/>
              <a:pathLst>
                <a:path w="153700" h="1062120" fill="none">
                  <a:moveTo>
                    <a:pt x="76850" y="531060"/>
                  </a:moveTo>
                  <a:cubicBezTo>
                    <a:pt x="-30740" y="531060"/>
                    <a:pt x="76850" y="-531060"/>
                    <a:pt x="-76850" y="-531060"/>
                  </a:cubicBezTo>
                </a:path>
              </a:pathLst>
            </a:custGeom>
            <a:noFill/>
            <a:ln w="5300" cap="rnd">
              <a:solidFill>
                <a:srgbClr val="F78181"/>
              </a:solidFill>
              <a:round/>
            </a:ln>
          </p:spPr>
        </p:sp>
        <p:sp>
          <p:nvSpPr>
            <p:cNvPr id="201" name="MMConnector"/>
            <p:cNvSpPr/>
            <p:nvPr/>
          </p:nvSpPr>
          <p:spPr>
            <a:xfrm>
              <a:off x="2853180" y="1769809"/>
              <a:ext cx="115275" cy="755117"/>
            </a:xfrm>
            <a:custGeom>
              <a:avLst/>
              <a:gdLst/>
              <a:ahLst/>
              <a:cxnLst/>
              <a:rect l="0" t="0" r="0" b="0"/>
              <a:pathLst>
                <a:path w="153700" h="891460" fill="none">
                  <a:moveTo>
                    <a:pt x="76850" y="445730"/>
                  </a:moveTo>
                  <a:cubicBezTo>
                    <a:pt x="-30740" y="445730"/>
                    <a:pt x="76850" y="-445730"/>
                    <a:pt x="-76850" y="-445730"/>
                  </a:cubicBezTo>
                </a:path>
              </a:pathLst>
            </a:custGeom>
            <a:noFill/>
            <a:ln w="5300" cap="rnd">
              <a:solidFill>
                <a:srgbClr val="F78181"/>
              </a:solidFill>
              <a:round/>
            </a:ln>
          </p:spPr>
        </p:sp>
        <p:sp>
          <p:nvSpPr>
            <p:cNvPr id="202" name="MMConnector"/>
            <p:cNvSpPr/>
            <p:nvPr/>
          </p:nvSpPr>
          <p:spPr>
            <a:xfrm>
              <a:off x="2853180" y="1842088"/>
              <a:ext cx="115275" cy="610558"/>
            </a:xfrm>
            <a:custGeom>
              <a:avLst/>
              <a:gdLst/>
              <a:ahLst/>
              <a:cxnLst/>
              <a:rect l="0" t="0" r="0" b="0"/>
              <a:pathLst>
                <a:path w="153700" h="720800" fill="none">
                  <a:moveTo>
                    <a:pt x="76850" y="360400"/>
                  </a:moveTo>
                  <a:cubicBezTo>
                    <a:pt x="-30740" y="360400"/>
                    <a:pt x="76850" y="-360400"/>
                    <a:pt x="-76850" y="-360400"/>
                  </a:cubicBezTo>
                </a:path>
              </a:pathLst>
            </a:custGeom>
            <a:noFill/>
            <a:ln w="5300" cap="rnd">
              <a:solidFill>
                <a:srgbClr val="F78181"/>
              </a:solidFill>
              <a:round/>
            </a:ln>
          </p:spPr>
        </p:sp>
        <p:sp>
          <p:nvSpPr>
            <p:cNvPr id="203" name="MMConnector"/>
            <p:cNvSpPr/>
            <p:nvPr/>
          </p:nvSpPr>
          <p:spPr>
            <a:xfrm>
              <a:off x="2853180" y="1914367"/>
              <a:ext cx="115275" cy="466000"/>
            </a:xfrm>
            <a:custGeom>
              <a:avLst/>
              <a:gdLst/>
              <a:ahLst/>
              <a:cxnLst/>
              <a:rect l="0" t="0" r="0" b="0"/>
              <a:pathLst>
                <a:path w="153700" h="550140" fill="none">
                  <a:moveTo>
                    <a:pt x="76850" y="275070"/>
                  </a:moveTo>
                  <a:cubicBezTo>
                    <a:pt x="-30112" y="275070"/>
                    <a:pt x="75385" y="-275070"/>
                    <a:pt x="-76850" y="-275070"/>
                  </a:cubicBezTo>
                </a:path>
              </a:pathLst>
            </a:custGeom>
            <a:noFill/>
            <a:ln w="5300" cap="rnd">
              <a:solidFill>
                <a:srgbClr val="F78181"/>
              </a:solidFill>
              <a:round/>
            </a:ln>
          </p:spPr>
        </p:sp>
        <p:sp>
          <p:nvSpPr>
            <p:cNvPr id="205" name="MMConnector"/>
            <p:cNvSpPr/>
            <p:nvPr/>
          </p:nvSpPr>
          <p:spPr>
            <a:xfrm>
              <a:off x="2662380" y="3512171"/>
              <a:ext cx="115275" cy="1311856"/>
            </a:xfrm>
            <a:custGeom>
              <a:avLst/>
              <a:gdLst/>
              <a:ahLst/>
              <a:cxnLst/>
              <a:rect l="0" t="0" r="0" b="0"/>
              <a:pathLst>
                <a:path w="153700" h="1548724" fill="none">
                  <a:moveTo>
                    <a:pt x="76850" y="774362"/>
                  </a:moveTo>
                  <a:cubicBezTo>
                    <a:pt x="-30740" y="774362"/>
                    <a:pt x="76850" y="-774362"/>
                    <a:pt x="-76850" y="-774362"/>
                  </a:cubicBezTo>
                </a:path>
              </a:pathLst>
            </a:custGeom>
            <a:noFill/>
            <a:ln w="5300" cap="rnd">
              <a:solidFill>
                <a:srgbClr val="5FB7F1"/>
              </a:solidFill>
              <a:round/>
            </a:ln>
          </p:spPr>
        </p:sp>
        <p:sp>
          <p:nvSpPr>
            <p:cNvPr id="206" name="MMConnector"/>
            <p:cNvSpPr/>
            <p:nvPr/>
          </p:nvSpPr>
          <p:spPr>
            <a:xfrm>
              <a:off x="2853180" y="1986647"/>
              <a:ext cx="115275" cy="321441"/>
            </a:xfrm>
            <a:custGeom>
              <a:avLst/>
              <a:gdLst/>
              <a:ahLst/>
              <a:cxnLst/>
              <a:rect l="0" t="0" r="0" b="0"/>
              <a:pathLst>
                <a:path w="153700" h="379480" fill="none">
                  <a:moveTo>
                    <a:pt x="76850" y="189740"/>
                  </a:moveTo>
                  <a:cubicBezTo>
                    <a:pt x="-22654" y="189740"/>
                    <a:pt x="57983" y="-189740"/>
                    <a:pt x="-76850" y="-189740"/>
                  </a:cubicBezTo>
                </a:path>
              </a:pathLst>
            </a:custGeom>
            <a:noFill/>
            <a:ln w="5300" cap="rnd">
              <a:solidFill>
                <a:srgbClr val="F78181"/>
              </a:solidFill>
              <a:round/>
            </a:ln>
          </p:spPr>
        </p:sp>
        <p:sp>
          <p:nvSpPr>
            <p:cNvPr id="207" name="MMConnector"/>
            <p:cNvSpPr/>
            <p:nvPr/>
          </p:nvSpPr>
          <p:spPr>
            <a:xfrm>
              <a:off x="2853180" y="2058926"/>
              <a:ext cx="115275" cy="176882"/>
            </a:xfrm>
            <a:custGeom>
              <a:avLst/>
              <a:gdLst/>
              <a:ahLst/>
              <a:cxnLst/>
              <a:rect l="0" t="0" r="0" b="0"/>
              <a:pathLst>
                <a:path w="153700" h="208820" fill="none">
                  <a:moveTo>
                    <a:pt x="76850" y="104410"/>
                  </a:moveTo>
                  <a:cubicBezTo>
                    <a:pt x="-8080" y="104410"/>
                    <a:pt x="23978" y="-104410"/>
                    <a:pt x="-76850" y="-104410"/>
                  </a:cubicBezTo>
                </a:path>
              </a:pathLst>
            </a:custGeom>
            <a:noFill/>
            <a:ln w="5300" cap="rnd">
              <a:solidFill>
                <a:srgbClr val="F78181"/>
              </a:solidFill>
              <a:round/>
            </a:ln>
          </p:spPr>
        </p:sp>
        <p:sp>
          <p:nvSpPr>
            <p:cNvPr id="210" name="MMConnector"/>
            <p:cNvSpPr/>
            <p:nvPr/>
          </p:nvSpPr>
          <p:spPr>
            <a:xfrm>
              <a:off x="2853180" y="2131205"/>
              <a:ext cx="115275" cy="32324"/>
            </a:xfrm>
            <a:custGeom>
              <a:avLst/>
              <a:gdLst/>
              <a:ahLst/>
              <a:cxnLst/>
              <a:rect l="0" t="0" r="0" b="0"/>
              <a:pathLst>
                <a:path w="153700" h="38160" fill="none">
                  <a:moveTo>
                    <a:pt x="76850" y="19080"/>
                  </a:moveTo>
                  <a:cubicBezTo>
                    <a:pt x="10882" y="19080"/>
                    <a:pt x="-20267" y="-19080"/>
                    <a:pt x="-76850" y="-19080"/>
                  </a:cubicBezTo>
                </a:path>
              </a:pathLst>
            </a:custGeom>
            <a:noFill/>
            <a:ln w="5300" cap="rnd">
              <a:solidFill>
                <a:srgbClr val="F78181"/>
              </a:solidFill>
              <a:round/>
            </a:ln>
          </p:spPr>
        </p:sp>
        <p:sp>
          <p:nvSpPr>
            <p:cNvPr id="211" name="MMConnector"/>
            <p:cNvSpPr/>
            <p:nvPr/>
          </p:nvSpPr>
          <p:spPr>
            <a:xfrm>
              <a:off x="2853180" y="2203485"/>
              <a:ext cx="115275" cy="112235"/>
            </a:xfrm>
            <a:custGeom>
              <a:avLst/>
              <a:gdLst/>
              <a:ahLst/>
              <a:cxnLst/>
              <a:rect l="0" t="0" r="0" b="0"/>
              <a:pathLst>
                <a:path w="153700" h="132500" fill="none">
                  <a:moveTo>
                    <a:pt x="76850" y="-66250"/>
                  </a:moveTo>
                  <a:cubicBezTo>
                    <a:pt x="57" y="-66250"/>
                    <a:pt x="4991" y="66250"/>
                    <a:pt x="-76850" y="66250"/>
                  </a:cubicBezTo>
                </a:path>
              </a:pathLst>
            </a:custGeom>
            <a:noFill/>
            <a:ln w="5300" cap="rnd">
              <a:solidFill>
                <a:srgbClr val="F78181"/>
              </a:solidFill>
              <a:round/>
            </a:ln>
          </p:spPr>
        </p:sp>
        <p:sp>
          <p:nvSpPr>
            <p:cNvPr id="247" name="MMConnector"/>
            <p:cNvSpPr/>
            <p:nvPr/>
          </p:nvSpPr>
          <p:spPr>
            <a:xfrm>
              <a:off x="2853180" y="2275764"/>
              <a:ext cx="115275" cy="256794"/>
            </a:xfrm>
            <a:custGeom>
              <a:avLst/>
              <a:gdLst/>
              <a:ahLst/>
              <a:cxnLst/>
              <a:rect l="0" t="0" r="0" b="0"/>
              <a:pathLst>
                <a:path w="153700" h="303160" fill="none">
                  <a:moveTo>
                    <a:pt x="76850" y="-151580"/>
                  </a:moveTo>
                  <a:cubicBezTo>
                    <a:pt x="-16880" y="-151580"/>
                    <a:pt x="44509" y="151580"/>
                    <a:pt x="-76850" y="151580"/>
                  </a:cubicBezTo>
                </a:path>
              </a:pathLst>
            </a:custGeom>
            <a:noFill/>
            <a:ln w="5300" cap="rnd">
              <a:solidFill>
                <a:srgbClr val="F78181"/>
              </a:solidFill>
              <a:round/>
            </a:ln>
          </p:spPr>
        </p:sp>
        <p:sp>
          <p:nvSpPr>
            <p:cNvPr id="248" name="MMConnector"/>
            <p:cNvSpPr/>
            <p:nvPr/>
          </p:nvSpPr>
          <p:spPr>
            <a:xfrm>
              <a:off x="2662380" y="3873568"/>
              <a:ext cx="115275" cy="589063"/>
            </a:xfrm>
            <a:custGeom>
              <a:avLst/>
              <a:gdLst/>
              <a:ahLst/>
              <a:cxnLst/>
              <a:rect l="0" t="0" r="0" b="0"/>
              <a:pathLst>
                <a:path w="153700" h="695424" fill="none">
                  <a:moveTo>
                    <a:pt x="76850" y="347712"/>
                  </a:moveTo>
                  <a:cubicBezTo>
                    <a:pt x="-30740" y="347712"/>
                    <a:pt x="76850" y="-347712"/>
                    <a:pt x="-76850" y="-347712"/>
                  </a:cubicBezTo>
                </a:path>
              </a:pathLst>
            </a:custGeom>
            <a:noFill/>
            <a:ln w="5300" cap="rnd">
              <a:solidFill>
                <a:srgbClr val="5FB7F1"/>
              </a:solidFill>
              <a:round/>
            </a:ln>
          </p:spPr>
        </p:sp>
        <p:sp>
          <p:nvSpPr>
            <p:cNvPr id="273" name="MMConnector"/>
            <p:cNvSpPr/>
            <p:nvPr/>
          </p:nvSpPr>
          <p:spPr>
            <a:xfrm>
              <a:off x="2662380" y="3945847"/>
              <a:ext cx="115275" cy="444505"/>
            </a:xfrm>
            <a:custGeom>
              <a:avLst/>
              <a:gdLst/>
              <a:ahLst/>
              <a:cxnLst/>
              <a:rect l="0" t="0" r="0" b="0"/>
              <a:pathLst>
                <a:path w="153700" h="524764" fill="none">
                  <a:moveTo>
                    <a:pt x="76850" y="262382"/>
                  </a:moveTo>
                  <a:cubicBezTo>
                    <a:pt x="-29525" y="262382"/>
                    <a:pt x="74016" y="-262382"/>
                    <a:pt x="-76850" y="-262382"/>
                  </a:cubicBezTo>
                </a:path>
              </a:pathLst>
            </a:custGeom>
            <a:noFill/>
            <a:ln w="5300" cap="rnd">
              <a:solidFill>
                <a:srgbClr val="5FB7F1"/>
              </a:solidFill>
              <a:round/>
            </a:ln>
          </p:spPr>
        </p:sp>
        <p:sp>
          <p:nvSpPr>
            <p:cNvPr id="274" name="MMConnector"/>
            <p:cNvSpPr/>
            <p:nvPr/>
          </p:nvSpPr>
          <p:spPr>
            <a:xfrm>
              <a:off x="2662380" y="4018126"/>
              <a:ext cx="115275" cy="299946"/>
            </a:xfrm>
            <a:custGeom>
              <a:avLst/>
              <a:gdLst/>
              <a:ahLst/>
              <a:cxnLst/>
              <a:rect l="0" t="0" r="0" b="0"/>
              <a:pathLst>
                <a:path w="153700" h="354104" fill="none">
                  <a:moveTo>
                    <a:pt x="76850" y="177052"/>
                  </a:moveTo>
                  <a:cubicBezTo>
                    <a:pt x="-20884" y="177052"/>
                    <a:pt x="53853" y="-177052"/>
                    <a:pt x="-76850" y="-177052"/>
                  </a:cubicBezTo>
                </a:path>
              </a:pathLst>
            </a:custGeom>
            <a:noFill/>
            <a:ln w="5300" cap="rnd">
              <a:solidFill>
                <a:srgbClr val="5FB7F1"/>
              </a:solidFill>
              <a:round/>
            </a:ln>
          </p:spPr>
        </p:sp>
        <p:sp>
          <p:nvSpPr>
            <p:cNvPr id="275" name="MMConnector"/>
            <p:cNvSpPr/>
            <p:nvPr/>
          </p:nvSpPr>
          <p:spPr>
            <a:xfrm>
              <a:off x="2662380" y="4090406"/>
              <a:ext cx="115275" cy="155387"/>
            </a:xfrm>
            <a:custGeom>
              <a:avLst/>
              <a:gdLst/>
              <a:ahLst/>
              <a:cxnLst/>
              <a:rect l="0" t="0" r="0" b="0"/>
              <a:pathLst>
                <a:path w="153700" h="183444" fill="none">
                  <a:moveTo>
                    <a:pt x="76850" y="91722"/>
                  </a:moveTo>
                  <a:cubicBezTo>
                    <a:pt x="-5459" y="91722"/>
                    <a:pt x="17861" y="-91722"/>
                    <a:pt x="-76850" y="-91722"/>
                  </a:cubicBezTo>
                </a:path>
              </a:pathLst>
            </a:custGeom>
            <a:noFill/>
            <a:ln w="5300" cap="rnd">
              <a:solidFill>
                <a:srgbClr val="5FB7F1"/>
              </a:solidFill>
              <a:round/>
            </a:ln>
          </p:spPr>
        </p:sp>
        <p:sp>
          <p:nvSpPr>
            <p:cNvPr id="276" name="MMConnector"/>
            <p:cNvSpPr/>
            <p:nvPr/>
          </p:nvSpPr>
          <p:spPr>
            <a:xfrm>
              <a:off x="2662380" y="4162685"/>
              <a:ext cx="115275" cy="10829"/>
            </a:xfrm>
            <a:custGeom>
              <a:avLst/>
              <a:gdLst/>
              <a:ahLst/>
              <a:cxnLst/>
              <a:rect l="0" t="0" r="0" b="0"/>
              <a:pathLst>
                <a:path w="153700" h="12784" fill="none">
                  <a:moveTo>
                    <a:pt x="76850" y="6392"/>
                  </a:moveTo>
                  <a:cubicBezTo>
                    <a:pt x="15370" y="6392"/>
                    <a:pt x="-30740" y="-6392"/>
                    <a:pt x="-76850" y="-6392"/>
                  </a:cubicBezTo>
                </a:path>
              </a:pathLst>
            </a:custGeom>
            <a:noFill/>
            <a:ln w="5300" cap="rnd">
              <a:solidFill>
                <a:srgbClr val="5FB7F1"/>
              </a:solidFill>
              <a:round/>
            </a:ln>
          </p:spPr>
        </p:sp>
        <p:sp>
          <p:nvSpPr>
            <p:cNvPr id="277" name="MMConnector"/>
            <p:cNvSpPr/>
            <p:nvPr/>
          </p:nvSpPr>
          <p:spPr>
            <a:xfrm>
              <a:off x="2662380" y="4234964"/>
              <a:ext cx="115275" cy="133730"/>
            </a:xfrm>
            <a:custGeom>
              <a:avLst/>
              <a:gdLst/>
              <a:ahLst/>
              <a:cxnLst/>
              <a:rect l="0" t="0" r="0" b="0"/>
              <a:pathLst>
                <a:path w="153700" h="157876" fill="none">
                  <a:moveTo>
                    <a:pt x="76850" y="-78938"/>
                  </a:moveTo>
                  <a:cubicBezTo>
                    <a:pt x="-2729" y="-78938"/>
                    <a:pt x="11491" y="78938"/>
                    <a:pt x="-76850" y="78938"/>
                  </a:cubicBezTo>
                </a:path>
              </a:pathLst>
            </a:custGeom>
            <a:noFill/>
            <a:ln w="5300" cap="rnd">
              <a:solidFill>
                <a:srgbClr val="5FB7F1"/>
              </a:solidFill>
              <a:round/>
            </a:ln>
          </p:spPr>
        </p:sp>
        <p:sp>
          <p:nvSpPr>
            <p:cNvPr id="278" name="MMConnector"/>
            <p:cNvSpPr/>
            <p:nvPr/>
          </p:nvSpPr>
          <p:spPr>
            <a:xfrm>
              <a:off x="2662380" y="4307244"/>
              <a:ext cx="115275" cy="278288"/>
            </a:xfrm>
            <a:custGeom>
              <a:avLst/>
              <a:gdLst/>
              <a:ahLst/>
              <a:cxnLst/>
              <a:rect l="0" t="0" r="0" b="0"/>
              <a:pathLst>
                <a:path w="153700" h="328536" fill="none">
                  <a:moveTo>
                    <a:pt x="76850" y="-164268"/>
                  </a:moveTo>
                  <a:cubicBezTo>
                    <a:pt x="-18947" y="-164268"/>
                    <a:pt x="49333" y="164268"/>
                    <a:pt x="-76850" y="164268"/>
                  </a:cubicBezTo>
                </a:path>
              </a:pathLst>
            </a:custGeom>
            <a:noFill/>
            <a:ln w="5300" cap="rnd">
              <a:solidFill>
                <a:srgbClr val="5FB7F1"/>
              </a:solidFill>
              <a:round/>
            </a:ln>
          </p:spPr>
        </p:sp>
        <p:sp>
          <p:nvSpPr>
            <p:cNvPr id="279" name="MMConnector"/>
            <p:cNvSpPr/>
            <p:nvPr/>
          </p:nvSpPr>
          <p:spPr>
            <a:xfrm>
              <a:off x="2662380" y="4379523"/>
              <a:ext cx="115275" cy="422847"/>
            </a:xfrm>
            <a:custGeom>
              <a:avLst/>
              <a:gdLst/>
              <a:ahLst/>
              <a:cxnLst/>
              <a:rect l="0" t="0" r="0" b="0"/>
              <a:pathLst>
                <a:path w="153700" h="499196" fill="none">
                  <a:moveTo>
                    <a:pt x="76850" y="-249598"/>
                  </a:moveTo>
                  <a:cubicBezTo>
                    <a:pt x="-28743" y="-249598"/>
                    <a:pt x="72191" y="249598"/>
                    <a:pt x="-76850" y="249598"/>
                  </a:cubicBezTo>
                </a:path>
              </a:pathLst>
            </a:custGeom>
            <a:noFill/>
            <a:ln w="5300" cap="rnd">
              <a:solidFill>
                <a:srgbClr val="5FB7F1"/>
              </a:solidFill>
              <a:round/>
            </a:ln>
          </p:spPr>
        </p:sp>
        <p:sp>
          <p:nvSpPr>
            <p:cNvPr id="280" name="MMConnector"/>
            <p:cNvSpPr/>
            <p:nvPr/>
          </p:nvSpPr>
          <p:spPr>
            <a:xfrm>
              <a:off x="2662380" y="4451802"/>
              <a:ext cx="115275" cy="567406"/>
            </a:xfrm>
            <a:custGeom>
              <a:avLst/>
              <a:gdLst/>
              <a:ahLst/>
              <a:cxnLst/>
              <a:rect l="0" t="0" r="0" b="0"/>
              <a:pathLst>
                <a:path w="153700" h="669856" fill="none">
                  <a:moveTo>
                    <a:pt x="76850" y="-334928"/>
                  </a:moveTo>
                  <a:cubicBezTo>
                    <a:pt x="-30740" y="-334928"/>
                    <a:pt x="76850" y="334928"/>
                    <a:pt x="-76850" y="334928"/>
                  </a:cubicBezTo>
                </a:path>
              </a:pathLst>
            </a:custGeom>
            <a:noFill/>
            <a:ln w="5300" cap="rnd">
              <a:solidFill>
                <a:srgbClr val="5FB7F1"/>
              </a:solidFill>
              <a:round/>
            </a:ln>
          </p:spPr>
        </p:sp>
        <p:sp>
          <p:nvSpPr>
            <p:cNvPr id="281" name="MMConnector"/>
            <p:cNvSpPr/>
            <p:nvPr/>
          </p:nvSpPr>
          <p:spPr>
            <a:xfrm>
              <a:off x="2662380" y="4524082"/>
              <a:ext cx="115275" cy="711964"/>
            </a:xfrm>
            <a:custGeom>
              <a:avLst/>
              <a:gdLst/>
              <a:ahLst/>
              <a:cxnLst/>
              <a:rect l="0" t="0" r="0" b="0"/>
              <a:pathLst>
                <a:path w="153700" h="840516" fill="none">
                  <a:moveTo>
                    <a:pt x="76850" y="-420258"/>
                  </a:moveTo>
                  <a:cubicBezTo>
                    <a:pt x="-30740" y="-420258"/>
                    <a:pt x="76850" y="420258"/>
                    <a:pt x="-76850" y="420258"/>
                  </a:cubicBezTo>
                </a:path>
              </a:pathLst>
            </a:custGeom>
            <a:noFill/>
            <a:ln w="5300" cap="rnd">
              <a:solidFill>
                <a:srgbClr val="5FB7F1"/>
              </a:solidFill>
              <a:round/>
            </a:ln>
          </p:spPr>
        </p:sp>
        <p:sp>
          <p:nvSpPr>
            <p:cNvPr id="282" name="MMConnector"/>
            <p:cNvSpPr/>
            <p:nvPr/>
          </p:nvSpPr>
          <p:spPr>
            <a:xfrm>
              <a:off x="5934365" y="4025117"/>
              <a:ext cx="115275" cy="101947"/>
            </a:xfrm>
            <a:custGeom>
              <a:avLst/>
              <a:gdLst/>
              <a:ahLst/>
              <a:cxnLst/>
              <a:rect l="0" t="0" r="0" b="0"/>
              <a:pathLst>
                <a:path w="153700" h="120354" fill="none">
                  <a:moveTo>
                    <a:pt x="-76850" y="60177"/>
                  </a:moveTo>
                  <a:cubicBezTo>
                    <a:pt x="-1413" y="60177"/>
                    <a:pt x="-1825" y="-60177"/>
                    <a:pt x="76850" y="-60177"/>
                  </a:cubicBezTo>
                </a:path>
              </a:pathLst>
            </a:custGeom>
            <a:noFill/>
            <a:ln w="5300" cap="rnd">
              <a:solidFill>
                <a:srgbClr val="FFCD55"/>
              </a:solidFill>
              <a:round/>
            </a:ln>
          </p:spPr>
        </p:sp>
        <p:sp>
          <p:nvSpPr>
            <p:cNvPr id="283" name="MMConnector"/>
            <p:cNvSpPr/>
            <p:nvPr/>
          </p:nvSpPr>
          <p:spPr>
            <a:xfrm>
              <a:off x="5934365" y="4097397"/>
              <a:ext cx="115275" cy="42612"/>
            </a:xfrm>
            <a:custGeom>
              <a:avLst/>
              <a:gdLst/>
              <a:ahLst/>
              <a:cxnLst/>
              <a:rect l="0" t="0" r="0" b="0"/>
              <a:pathLst>
                <a:path w="153700" h="50306" fill="none">
                  <a:moveTo>
                    <a:pt x="-76850" y="-25153"/>
                  </a:moveTo>
                  <a:cubicBezTo>
                    <a:pt x="-9460" y="-25153"/>
                    <a:pt x="16950" y="25153"/>
                    <a:pt x="76850" y="25153"/>
                  </a:cubicBezTo>
                </a:path>
              </a:pathLst>
            </a:custGeom>
            <a:noFill/>
            <a:ln w="5300" cap="rnd">
              <a:solidFill>
                <a:srgbClr val="FFCD55"/>
              </a:solidFill>
              <a:round/>
            </a:ln>
          </p:spPr>
        </p:sp>
        <p:sp>
          <p:nvSpPr>
            <p:cNvPr id="284" name="MMConnector"/>
            <p:cNvSpPr/>
            <p:nvPr/>
          </p:nvSpPr>
          <p:spPr>
            <a:xfrm>
              <a:off x="5934365" y="4169676"/>
              <a:ext cx="115275" cy="187171"/>
            </a:xfrm>
            <a:custGeom>
              <a:avLst/>
              <a:gdLst/>
              <a:ahLst/>
              <a:cxnLst/>
              <a:rect l="0" t="0" r="0" b="0"/>
              <a:pathLst>
                <a:path w="153700" h="220966" fill="none">
                  <a:moveTo>
                    <a:pt x="-76850" y="-110483"/>
                  </a:moveTo>
                  <a:cubicBezTo>
                    <a:pt x="9301" y="-110483"/>
                    <a:pt x="-26825" y="110483"/>
                    <a:pt x="76850" y="110483"/>
                  </a:cubicBezTo>
                </a:path>
              </a:pathLst>
            </a:custGeom>
            <a:noFill/>
            <a:ln w="5300" cap="rnd">
              <a:solidFill>
                <a:srgbClr val="FFCD55"/>
              </a:solidFill>
              <a:round/>
            </a:ln>
          </p:spPr>
        </p:sp>
        <p:sp>
          <p:nvSpPr>
            <p:cNvPr id="285" name="MMConnector"/>
            <p:cNvSpPr/>
            <p:nvPr/>
          </p:nvSpPr>
          <p:spPr>
            <a:xfrm>
              <a:off x="5915981" y="2459038"/>
              <a:ext cx="115275" cy="384425"/>
            </a:xfrm>
            <a:custGeom>
              <a:avLst/>
              <a:gdLst/>
              <a:ahLst/>
              <a:cxnLst/>
              <a:rect l="0" t="0" r="0" b="0"/>
              <a:pathLst>
                <a:path w="153700" h="453836" fill="none">
                  <a:moveTo>
                    <a:pt x="-76850" y="226918"/>
                  </a:moveTo>
                  <a:cubicBezTo>
                    <a:pt x="26895" y="226918"/>
                    <a:pt x="-67879" y="-226918"/>
                    <a:pt x="76850" y="-226918"/>
                  </a:cubicBezTo>
                </a:path>
              </a:pathLst>
            </a:custGeom>
            <a:noFill/>
            <a:ln w="5300" cap="rnd">
              <a:solidFill>
                <a:srgbClr val="5FB7F1"/>
              </a:solidFill>
              <a:round/>
            </a:ln>
          </p:spPr>
        </p:sp>
        <p:sp>
          <p:nvSpPr>
            <p:cNvPr id="286" name="MMConnector"/>
            <p:cNvSpPr/>
            <p:nvPr/>
          </p:nvSpPr>
          <p:spPr>
            <a:xfrm>
              <a:off x="5915981" y="2531317"/>
              <a:ext cx="115275" cy="239866"/>
            </a:xfrm>
            <a:custGeom>
              <a:avLst/>
              <a:gdLst/>
              <a:ahLst/>
              <a:cxnLst/>
              <a:rect l="0" t="0" r="0" b="0"/>
              <a:pathLst>
                <a:path w="153700" h="283176" fill="none">
                  <a:moveTo>
                    <a:pt x="-76850" y="141588"/>
                  </a:moveTo>
                  <a:cubicBezTo>
                    <a:pt x="15156" y="141588"/>
                    <a:pt x="-40486" y="-141588"/>
                    <a:pt x="76850" y="-141588"/>
                  </a:cubicBezTo>
                </a:path>
              </a:pathLst>
            </a:custGeom>
            <a:noFill/>
            <a:ln w="5300" cap="rnd">
              <a:solidFill>
                <a:srgbClr val="5FB7F1"/>
              </a:solidFill>
              <a:round/>
            </a:ln>
          </p:spPr>
        </p:sp>
        <p:sp>
          <p:nvSpPr>
            <p:cNvPr id="287" name="MMConnector"/>
            <p:cNvSpPr/>
            <p:nvPr/>
          </p:nvSpPr>
          <p:spPr>
            <a:xfrm>
              <a:off x="5915981" y="2603597"/>
              <a:ext cx="115275" cy="95307"/>
            </a:xfrm>
            <a:custGeom>
              <a:avLst/>
              <a:gdLst/>
              <a:ahLst/>
              <a:cxnLst/>
              <a:rect l="0" t="0" r="0" b="0"/>
              <a:pathLst>
                <a:path w="153700" h="112516" fill="none">
                  <a:moveTo>
                    <a:pt x="-76850" y="56258"/>
                  </a:moveTo>
                  <a:cubicBezTo>
                    <a:pt x="-2296" y="56258"/>
                    <a:pt x="235" y="-56258"/>
                    <a:pt x="76850" y="-56258"/>
                  </a:cubicBezTo>
                </a:path>
              </a:pathLst>
            </a:custGeom>
            <a:noFill/>
            <a:ln w="5300" cap="rnd">
              <a:solidFill>
                <a:srgbClr val="5FB7F1"/>
              </a:solidFill>
              <a:round/>
            </a:ln>
          </p:spPr>
        </p:sp>
        <p:sp>
          <p:nvSpPr>
            <p:cNvPr id="288" name="MMConnector"/>
            <p:cNvSpPr/>
            <p:nvPr/>
          </p:nvSpPr>
          <p:spPr>
            <a:xfrm>
              <a:off x="5915981" y="2675876"/>
              <a:ext cx="115275" cy="49251"/>
            </a:xfrm>
            <a:custGeom>
              <a:avLst/>
              <a:gdLst/>
              <a:ahLst/>
              <a:cxnLst/>
              <a:rect l="0" t="0" r="0" b="0"/>
              <a:pathLst>
                <a:path w="153700" h="58144" fill="none">
                  <a:moveTo>
                    <a:pt x="-76850" y="-29072"/>
                  </a:moveTo>
                  <a:cubicBezTo>
                    <a:pt x="-8545" y="-29072"/>
                    <a:pt x="14816" y="29072"/>
                    <a:pt x="76850" y="29072"/>
                  </a:cubicBezTo>
                </a:path>
              </a:pathLst>
            </a:custGeom>
            <a:noFill/>
            <a:ln w="5300" cap="rnd">
              <a:solidFill>
                <a:srgbClr val="5FB7F1"/>
              </a:solidFill>
              <a:round/>
            </a:ln>
          </p:spPr>
        </p:sp>
        <p:sp>
          <p:nvSpPr>
            <p:cNvPr id="289" name="MMConnector"/>
            <p:cNvSpPr/>
            <p:nvPr/>
          </p:nvSpPr>
          <p:spPr>
            <a:xfrm>
              <a:off x="5915981" y="2748155"/>
              <a:ext cx="115275" cy="193810"/>
            </a:xfrm>
            <a:custGeom>
              <a:avLst/>
              <a:gdLst/>
              <a:ahLst/>
              <a:cxnLst/>
              <a:rect l="0" t="0" r="0" b="0"/>
              <a:pathLst>
                <a:path w="153700" h="228804" fill="none">
                  <a:moveTo>
                    <a:pt x="-76850" y="-114402"/>
                  </a:moveTo>
                  <a:cubicBezTo>
                    <a:pt x="10076" y="-114402"/>
                    <a:pt x="-28634" y="114402"/>
                    <a:pt x="76850" y="114402"/>
                  </a:cubicBezTo>
                </a:path>
              </a:pathLst>
            </a:custGeom>
            <a:noFill/>
            <a:ln w="5300" cap="rnd">
              <a:solidFill>
                <a:srgbClr val="5FB7F1"/>
              </a:solidFill>
              <a:round/>
            </a:ln>
          </p:spPr>
        </p:sp>
        <p:sp>
          <p:nvSpPr>
            <p:cNvPr id="290" name="MMConnector"/>
            <p:cNvSpPr/>
            <p:nvPr/>
          </p:nvSpPr>
          <p:spPr>
            <a:xfrm>
              <a:off x="5915981" y="2820434"/>
              <a:ext cx="135150" cy="466529"/>
            </a:xfrm>
            <a:custGeom>
              <a:avLst/>
              <a:gdLst/>
              <a:ahLst/>
              <a:cxnLst/>
              <a:rect l="0" t="0" r="0" b="0"/>
              <a:pathLst>
                <a:path w="153700" h="399464" fill="none">
                  <a:moveTo>
                    <a:pt x="-76850" y="-199732"/>
                  </a:moveTo>
                  <a:cubicBezTo>
                    <a:pt x="23936" y="-199732"/>
                    <a:pt x="-60973" y="199732"/>
                    <a:pt x="76850" y="199732"/>
                  </a:cubicBezTo>
                </a:path>
              </a:pathLst>
            </a:custGeom>
            <a:noFill/>
            <a:ln w="5300" cap="rnd">
              <a:solidFill>
                <a:srgbClr val="5FB7F1"/>
              </a:solidFill>
              <a:round/>
            </a:ln>
          </p:spPr>
        </p:sp>
        <p:sp>
          <p:nvSpPr>
            <p:cNvPr id="293" name="MMConnector"/>
            <p:cNvSpPr/>
            <p:nvPr/>
          </p:nvSpPr>
          <p:spPr>
            <a:xfrm>
              <a:off x="2853180" y="2348043"/>
              <a:ext cx="115275" cy="401352"/>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grpSp>
          <p:nvGrpSpPr>
            <p:cNvPr id="294" name="Group 295"/>
            <p:cNvGrpSpPr/>
            <p:nvPr/>
          </p:nvGrpSpPr>
          <p:grpSpPr>
            <a:xfrm>
              <a:off x="3404968" y="2386327"/>
              <a:ext cx="1561400" cy="584219"/>
              <a:chOff x="3165991" y="3044171"/>
              <a:chExt cx="2081867" cy="689705"/>
            </a:xfrm>
          </p:grpSpPr>
          <p:pic>
            <p:nvPicPr>
              <p:cNvPr id="378" name="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65991" y="3044171"/>
                <a:ext cx="2081867" cy="689705"/>
              </a:xfrm>
              <a:prstGeom prst="rect">
                <a:avLst/>
              </a:prstGeom>
            </p:spPr>
          </p:pic>
        </p:grpSp>
        <p:sp>
          <p:nvSpPr>
            <p:cNvPr id="296" name="MainTopic"/>
            <p:cNvSpPr/>
            <p:nvPr/>
          </p:nvSpPr>
          <p:spPr>
            <a:xfrm>
              <a:off x="2720018" y="3607264"/>
              <a:ext cx="878475" cy="560834"/>
            </a:xfrm>
            <a:custGeom>
              <a:avLst/>
              <a:gdLst/>
              <a:ahLst/>
              <a:cxnLst/>
              <a:rect l="0" t="0" r="0" b="0"/>
              <a:pathLst>
                <a:path w="1171300" h="662098" stroke="0">
                  <a:moveTo>
                    <a:pt x="0" y="0"/>
                  </a:moveTo>
                  <a:lnTo>
                    <a:pt x="1171300" y="0"/>
                  </a:lnTo>
                  <a:lnTo>
                    <a:pt x="1171300" y="662098"/>
                  </a:lnTo>
                  <a:lnTo>
                    <a:pt x="0" y="662098"/>
                  </a:lnTo>
                  <a:lnTo>
                    <a:pt x="0" y="0"/>
                  </a:lnTo>
                  <a:close/>
                </a:path>
                <a:path w="1171300" h="662098" fill="none">
                  <a:moveTo>
                    <a:pt x="0" y="662098"/>
                  </a:moveTo>
                  <a:lnTo>
                    <a:pt x="1171300" y="662098"/>
                  </a:lnTo>
                </a:path>
              </a:pathLst>
            </a:custGeom>
            <a:noFill/>
            <a:ln w="5300" cap="flat">
              <a:solidFill>
                <a:srgbClr val="5FB7F1"/>
              </a:solidFill>
              <a:round/>
            </a:ln>
          </p:spPr>
        </p:sp>
        <p:pic>
          <p:nvPicPr>
            <p:cNvPr id="298" name="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5020" y="3367786"/>
              <a:ext cx="876385" cy="56153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0" name="Mark"/>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1817" y="3703471"/>
              <a:ext cx="216000" cy="243952"/>
            </a:xfrm>
            <a:prstGeom prst="rect">
              <a:avLst/>
            </a:prstGeom>
            <a:ln>
              <a:noFill/>
            </a:ln>
            <a:effectLst>
              <a:outerShdw blurRad="190500" algn="tl" rotWithShape="0">
                <a:srgbClr val="000000">
                  <a:alpha val="70000"/>
                </a:srgbClr>
              </a:outerShdw>
            </a:effectLst>
          </p:spPr>
        </p:pic>
        <p:sp>
          <p:nvSpPr>
            <p:cNvPr id="302" name="Text 297"/>
            <p:cNvSpPr txBox="1"/>
            <p:nvPr/>
          </p:nvSpPr>
          <p:spPr>
            <a:xfrm>
              <a:off x="2956886" y="4011419"/>
              <a:ext cx="723450" cy="125703"/>
            </a:xfrm>
            <a:prstGeom prst="rect">
              <a:avLst/>
            </a:prstGeom>
            <a:noFill/>
          </p:spPr>
          <p:txBody>
            <a:bodyPr wrap="none" lIns="0" tIns="0" rIns="0" bIns="0" rtlCol="0" anchor="ctr"/>
            <a:lstStyle/>
            <a:p>
              <a:pPr algn="ctr">
                <a:lnSpc>
                  <a:spcPct val="100000"/>
                </a:lnSpc>
              </a:pPr>
              <a:r>
                <a:rPr sz="1500" dirty="0" err="1">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endParaRPr sz="1500" dirty="0">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4" name="MainTopic"/>
            <p:cNvSpPr/>
            <p:nvPr/>
          </p:nvSpPr>
          <p:spPr>
            <a:xfrm>
              <a:off x="5083218" y="1921458"/>
              <a:ext cx="775125" cy="729792"/>
            </a:xfrm>
            <a:custGeom>
              <a:avLst/>
              <a:gdLst/>
              <a:ahLst/>
              <a:cxnLst/>
              <a:rect l="0" t="0" r="0" b="0"/>
              <a:pathLst>
                <a:path w="1033500" h="861563" stroke="0">
                  <a:moveTo>
                    <a:pt x="0" y="0"/>
                  </a:moveTo>
                  <a:lnTo>
                    <a:pt x="1033500" y="0"/>
                  </a:lnTo>
                  <a:lnTo>
                    <a:pt x="1033500" y="861563"/>
                  </a:lnTo>
                  <a:lnTo>
                    <a:pt x="0" y="861563"/>
                  </a:lnTo>
                  <a:lnTo>
                    <a:pt x="0" y="0"/>
                  </a:lnTo>
                  <a:close/>
                </a:path>
                <a:path w="1033500" h="861563" fill="none">
                  <a:moveTo>
                    <a:pt x="0" y="861563"/>
                  </a:moveTo>
                  <a:lnTo>
                    <a:pt x="1033500" y="861563"/>
                  </a:lnTo>
                </a:path>
              </a:pathLst>
            </a:custGeom>
            <a:noFill/>
            <a:ln w="5300" cap="flat">
              <a:solidFill>
                <a:srgbClr val="5FB7F1"/>
              </a:solidFill>
              <a:round/>
            </a:ln>
          </p:spPr>
        </p:sp>
        <p:pic>
          <p:nvPicPr>
            <p:cNvPr id="306" name="Im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67210" y="1839582"/>
              <a:ext cx="871660" cy="589479"/>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 name="Mark"/>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6000" y="2120224"/>
              <a:ext cx="216000" cy="243952"/>
            </a:xfrm>
            <a:prstGeom prst="rect">
              <a:avLst/>
            </a:prstGeom>
            <a:ln>
              <a:noFill/>
            </a:ln>
            <a:effectLst>
              <a:outerShdw blurRad="190500" algn="tl" rotWithShape="0">
                <a:srgbClr val="000000">
                  <a:alpha val="70000"/>
                </a:srgbClr>
              </a:outerShdw>
            </a:effectLst>
          </p:spPr>
        </p:pic>
        <p:sp>
          <p:nvSpPr>
            <p:cNvPr id="308" name="Text 299"/>
            <p:cNvSpPr txBox="1"/>
            <p:nvPr/>
          </p:nvSpPr>
          <p:spPr>
            <a:xfrm>
              <a:off x="5121690" y="2494570"/>
              <a:ext cx="604200" cy="125703"/>
            </a:xfrm>
            <a:prstGeom prst="rect">
              <a:avLst/>
            </a:prstGeom>
            <a:noFill/>
          </p:spPr>
          <p:txBody>
            <a:bodyPr wrap="none" lIns="0" tIns="0" rIns="0" bIns="0" rtlCol="0" anchor="ctr"/>
            <a:lstStyle/>
            <a:p>
              <a:pPr algn="ctr">
                <a:lnSpc>
                  <a:spcPct val="100000"/>
                </a:lnSpc>
              </a:pPr>
              <a:r>
                <a:rPr sz="1500" dirty="0" err="1">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方法论&amp;应用</a:t>
              </a:r>
              <a:endParaRPr sz="1500" dirty="0">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9" name="MainTopic"/>
            <p:cNvSpPr/>
            <p:nvPr/>
          </p:nvSpPr>
          <p:spPr>
            <a:xfrm>
              <a:off x="5083218" y="627163"/>
              <a:ext cx="783075" cy="738865"/>
            </a:xfrm>
            <a:custGeom>
              <a:avLst/>
              <a:gdLst/>
              <a:ahLst/>
              <a:cxnLst/>
              <a:rect l="0" t="0" r="0" b="0"/>
              <a:pathLst>
                <a:path w="1044100" h="872274" stroke="0">
                  <a:moveTo>
                    <a:pt x="0" y="0"/>
                  </a:moveTo>
                  <a:lnTo>
                    <a:pt x="1044100" y="0"/>
                  </a:lnTo>
                  <a:lnTo>
                    <a:pt x="1044100" y="872274"/>
                  </a:lnTo>
                  <a:lnTo>
                    <a:pt x="0" y="872274"/>
                  </a:lnTo>
                  <a:lnTo>
                    <a:pt x="0" y="0"/>
                  </a:lnTo>
                  <a:close/>
                </a:path>
                <a:path w="1044100" h="872274" fill="none">
                  <a:moveTo>
                    <a:pt x="0" y="872274"/>
                  </a:moveTo>
                  <a:lnTo>
                    <a:pt x="1044100" y="872274"/>
                  </a:lnTo>
                </a:path>
              </a:pathLst>
            </a:custGeom>
            <a:noFill/>
            <a:ln w="5300" cap="flat">
              <a:solidFill>
                <a:srgbClr val="F78181"/>
              </a:solidFill>
              <a:round/>
            </a:ln>
          </p:spPr>
        </p:sp>
        <p:pic>
          <p:nvPicPr>
            <p:cNvPr id="310" name="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88299" y="624317"/>
              <a:ext cx="402982" cy="51664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1" name="Mark"/>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49331" y="897133"/>
              <a:ext cx="216000" cy="243952"/>
            </a:xfrm>
            <a:prstGeom prst="rect">
              <a:avLst/>
            </a:prstGeom>
            <a:ln>
              <a:noFill/>
            </a:ln>
            <a:effectLst>
              <a:outerShdw blurRad="190500" algn="tl" rotWithShape="0">
                <a:srgbClr val="000000">
                  <a:alpha val="70000"/>
                </a:srgbClr>
              </a:outerShdw>
            </a:effectLst>
          </p:spPr>
        </p:pic>
        <p:sp>
          <p:nvSpPr>
            <p:cNvPr id="312" name="Text 301"/>
            <p:cNvSpPr txBox="1"/>
            <p:nvPr/>
          </p:nvSpPr>
          <p:spPr>
            <a:xfrm>
              <a:off x="5053050" y="1209348"/>
              <a:ext cx="628050" cy="125703"/>
            </a:xfrm>
            <a:prstGeom prst="rect">
              <a:avLst/>
            </a:prstGeom>
            <a:noFill/>
          </p:spPr>
          <p:txBody>
            <a:bodyPr wrap="none" lIns="0" tIns="0" rIns="0" bIns="0" rtlCol="0" anchor="ctr"/>
            <a:lstStyle/>
            <a:p>
              <a:pPr algn="ctr">
                <a:lnSpc>
                  <a:spcPct val="100000"/>
                </a:lnSpc>
              </a:pPr>
              <a:r>
                <a:rPr sz="1500" dirty="0" err="1">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大系统观哲学</a:t>
              </a:r>
              <a:endParaRPr sz="1500" dirty="0">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3" name="MainTopic"/>
            <p:cNvSpPr/>
            <p:nvPr/>
          </p:nvSpPr>
          <p:spPr>
            <a:xfrm>
              <a:off x="4998252" y="3477578"/>
              <a:ext cx="878475" cy="598512"/>
            </a:xfrm>
            <a:custGeom>
              <a:avLst/>
              <a:gdLst/>
              <a:ahLst/>
              <a:cxnLst/>
              <a:rect l="0" t="0" r="0" b="0"/>
              <a:pathLst>
                <a:path w="1171300" h="706579" stroke="0">
                  <a:moveTo>
                    <a:pt x="0" y="0"/>
                  </a:moveTo>
                  <a:lnTo>
                    <a:pt x="1171300" y="0"/>
                  </a:lnTo>
                  <a:lnTo>
                    <a:pt x="1171300" y="706579"/>
                  </a:lnTo>
                  <a:lnTo>
                    <a:pt x="0" y="706579"/>
                  </a:lnTo>
                  <a:lnTo>
                    <a:pt x="0" y="0"/>
                  </a:lnTo>
                  <a:close/>
                </a:path>
                <a:path w="1171300" h="706579" fill="none">
                  <a:moveTo>
                    <a:pt x="0" y="706579"/>
                  </a:moveTo>
                  <a:lnTo>
                    <a:pt x="1171300" y="706579"/>
                  </a:lnTo>
                </a:path>
              </a:pathLst>
            </a:custGeom>
            <a:noFill/>
            <a:ln w="5300" cap="flat">
              <a:solidFill>
                <a:srgbClr val="FFCD55"/>
              </a:solidFill>
              <a:round/>
            </a:ln>
          </p:spPr>
        </p:sp>
        <p:pic>
          <p:nvPicPr>
            <p:cNvPr id="314" name="Imag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907093" y="3271961"/>
              <a:ext cx="854675" cy="58590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5" name="Mark"/>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10285" y="3606689"/>
              <a:ext cx="216000" cy="243952"/>
            </a:xfrm>
            <a:prstGeom prst="rect">
              <a:avLst/>
            </a:prstGeom>
            <a:ln>
              <a:noFill/>
            </a:ln>
            <a:effectLst>
              <a:outerShdw blurRad="190500" algn="tl" rotWithShape="0">
                <a:srgbClr val="000000">
                  <a:alpha val="70000"/>
                </a:srgbClr>
              </a:outerShdw>
            </a:effectLst>
          </p:spPr>
        </p:pic>
        <p:sp>
          <p:nvSpPr>
            <p:cNvPr id="316" name="Text 303"/>
            <p:cNvSpPr txBox="1"/>
            <p:nvPr/>
          </p:nvSpPr>
          <p:spPr>
            <a:xfrm>
              <a:off x="4980222" y="3919411"/>
              <a:ext cx="723450" cy="125703"/>
            </a:xfrm>
            <a:prstGeom prst="rect">
              <a:avLst/>
            </a:prstGeom>
            <a:noFill/>
          </p:spPr>
          <p:txBody>
            <a:bodyPr wrap="none" lIns="0" tIns="0" rIns="0" bIns="0" rtlCol="0" anchor="ctr"/>
            <a:lstStyle/>
            <a:p>
              <a:pPr algn="ctr">
                <a:lnSpc>
                  <a:spcPct val="100000"/>
                </a:lnSpc>
              </a:pPr>
              <a:r>
                <a:rPr sz="1500" dirty="0" err="1">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全息有机系统论</a:t>
              </a:r>
              <a:endParaRPr sz="1500" dirty="0">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7" name="MainTopic"/>
            <p:cNvSpPr/>
            <p:nvPr/>
          </p:nvSpPr>
          <p:spPr>
            <a:xfrm>
              <a:off x="2910818" y="1543543"/>
              <a:ext cx="687675" cy="603824"/>
            </a:xfrm>
            <a:custGeom>
              <a:avLst/>
              <a:gdLst/>
              <a:ahLst/>
              <a:cxnLst/>
              <a:rect l="0" t="0" r="0" b="0"/>
              <a:pathLst>
                <a:path w="916900" h="712850" stroke="0">
                  <a:moveTo>
                    <a:pt x="0" y="0"/>
                  </a:moveTo>
                  <a:lnTo>
                    <a:pt x="916900" y="0"/>
                  </a:lnTo>
                  <a:lnTo>
                    <a:pt x="916900" y="712850"/>
                  </a:lnTo>
                  <a:lnTo>
                    <a:pt x="0" y="712850"/>
                  </a:lnTo>
                  <a:lnTo>
                    <a:pt x="0" y="0"/>
                  </a:lnTo>
                  <a:close/>
                </a:path>
                <a:path w="916900" h="712850" fill="none">
                  <a:moveTo>
                    <a:pt x="0" y="712850"/>
                  </a:moveTo>
                  <a:lnTo>
                    <a:pt x="916900" y="712850"/>
                  </a:lnTo>
                </a:path>
              </a:pathLst>
            </a:custGeom>
            <a:noFill/>
            <a:ln w="5300" cap="flat">
              <a:solidFill>
                <a:srgbClr val="F78181"/>
              </a:solidFill>
              <a:round/>
            </a:ln>
          </p:spPr>
        </p:sp>
        <p:pic>
          <p:nvPicPr>
            <p:cNvPr id="318" name="Image"/>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64755" y="1429900"/>
              <a:ext cx="351404" cy="4992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9" name="Image"/>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364435" y="1431308"/>
              <a:ext cx="358070" cy="49697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0" name="Mark"/>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73109" y="1549766"/>
              <a:ext cx="216000" cy="243952"/>
            </a:xfrm>
            <a:prstGeom prst="rect">
              <a:avLst/>
            </a:prstGeom>
            <a:ln>
              <a:noFill/>
            </a:ln>
            <a:effectLst>
              <a:outerShdw blurRad="190500" algn="tl" rotWithShape="0">
                <a:srgbClr val="000000">
                  <a:alpha val="70000"/>
                </a:srgbClr>
              </a:outerShdw>
            </a:effectLst>
          </p:spPr>
        </p:pic>
        <p:sp>
          <p:nvSpPr>
            <p:cNvPr id="321" name="Text 305"/>
            <p:cNvSpPr txBox="1"/>
            <p:nvPr/>
          </p:nvSpPr>
          <p:spPr>
            <a:xfrm>
              <a:off x="3086996" y="1990687"/>
              <a:ext cx="532650" cy="125703"/>
            </a:xfrm>
            <a:prstGeom prst="rect">
              <a:avLst/>
            </a:prstGeom>
            <a:noFill/>
          </p:spPr>
          <p:txBody>
            <a:bodyPr wrap="none" lIns="0" tIns="0" rIns="0" bIns="0" rtlCol="0" anchor="ctr"/>
            <a:lstStyle/>
            <a:p>
              <a:pPr algn="ctr">
                <a:lnSpc>
                  <a:spcPct val="100000"/>
                </a:lnSpc>
              </a:pPr>
              <a:r>
                <a:rPr sz="1500" dirty="0" err="1">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基本系统论</a:t>
              </a:r>
              <a:endParaRPr sz="15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22" name="SubTopic"/>
            <p:cNvSpPr/>
            <p:nvPr/>
          </p:nvSpPr>
          <p:spPr>
            <a:xfrm>
              <a:off x="2209880" y="2895301"/>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系统惯性原理</a:t>
              </a:r>
            </a:p>
          </p:txBody>
        </p:sp>
        <p:sp>
          <p:nvSpPr>
            <p:cNvPr id="323" name="SubTopic"/>
            <p:cNvSpPr/>
            <p:nvPr/>
          </p:nvSpPr>
          <p:spPr>
            <a:xfrm>
              <a:off x="2209880" y="3039859"/>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系统边界原理</a:t>
              </a:r>
            </a:p>
          </p:txBody>
        </p:sp>
        <p:sp>
          <p:nvSpPr>
            <p:cNvPr id="324" name="SubTopic"/>
            <p:cNvSpPr/>
            <p:nvPr/>
          </p:nvSpPr>
          <p:spPr>
            <a:xfrm>
              <a:off x="2146280" y="318441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势力云边界原理</a:t>
              </a:r>
            </a:p>
          </p:txBody>
        </p:sp>
        <p:sp>
          <p:nvSpPr>
            <p:cNvPr id="325" name="SubTopic"/>
            <p:cNvSpPr/>
            <p:nvPr/>
          </p:nvSpPr>
          <p:spPr>
            <a:xfrm>
              <a:off x="2146280" y="332897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吸引力递减原理</a:t>
              </a:r>
            </a:p>
          </p:txBody>
        </p:sp>
        <p:sp>
          <p:nvSpPr>
            <p:cNvPr id="326" name="SubTopic"/>
            <p:cNvSpPr/>
            <p:nvPr/>
          </p:nvSpPr>
          <p:spPr>
            <a:xfrm>
              <a:off x="5973618" y="158309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因特奈特主义</a:t>
              </a:r>
            </a:p>
          </p:txBody>
        </p:sp>
        <p:sp>
          <p:nvSpPr>
            <p:cNvPr id="327" name="SubTopic"/>
            <p:cNvSpPr/>
            <p:nvPr/>
          </p:nvSpPr>
          <p:spPr>
            <a:xfrm>
              <a:off x="5973618" y="1727649"/>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七色光方法</a:t>
              </a:r>
            </a:p>
          </p:txBody>
        </p:sp>
        <p:sp>
          <p:nvSpPr>
            <p:cNvPr id="328" name="SubTopic"/>
            <p:cNvSpPr/>
            <p:nvPr/>
          </p:nvSpPr>
          <p:spPr>
            <a:xfrm>
              <a:off x="5973618" y="187220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lang="zh-CN" altLang="en-US" sz="788" dirty="0">
                  <a:solidFill>
                    <a:srgbClr val="303030"/>
                  </a:solidFill>
                  <a:latin typeface="幼圆"/>
                  <a:ea typeface="方正粗宋简体" panose="03000509000000000000" pitchFamily="65" charset="-122"/>
                </a:rPr>
                <a:t>敏捷规划迭代精进方法</a:t>
              </a:r>
              <a:endParaRPr sz="788" dirty="0">
                <a:solidFill>
                  <a:srgbClr val="303030"/>
                </a:solidFill>
                <a:latin typeface="幼圆"/>
              </a:endParaRPr>
            </a:p>
          </p:txBody>
        </p:sp>
        <p:sp>
          <p:nvSpPr>
            <p:cNvPr id="329" name="SubTopic"/>
            <p:cNvSpPr/>
            <p:nvPr/>
          </p:nvSpPr>
          <p:spPr>
            <a:xfrm>
              <a:off x="5973618" y="2016766"/>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自标准数据</a:t>
              </a:r>
            </a:p>
          </p:txBody>
        </p:sp>
        <p:sp>
          <p:nvSpPr>
            <p:cNvPr id="330" name="SubTopic"/>
            <p:cNvSpPr/>
            <p:nvPr/>
          </p:nvSpPr>
          <p:spPr>
            <a:xfrm>
              <a:off x="5981568" y="87156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哲学与大系统观</a:t>
              </a:r>
              <a:endParaRPr sz="788" dirty="0">
                <a:solidFill>
                  <a:srgbClr val="303030"/>
                </a:solidFill>
                <a:latin typeface="幼圆"/>
              </a:endParaRPr>
            </a:p>
          </p:txBody>
        </p:sp>
        <p:sp>
          <p:nvSpPr>
            <p:cNvPr id="331" name="SubTopic"/>
            <p:cNvSpPr/>
            <p:nvPr/>
          </p:nvSpPr>
          <p:spPr>
            <a:xfrm>
              <a:off x="5981568" y="1009270"/>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第一性原理</a:t>
              </a:r>
              <a:endParaRPr sz="788" dirty="0">
                <a:solidFill>
                  <a:srgbClr val="303030"/>
                </a:solidFill>
                <a:latin typeface="幼圆"/>
              </a:endParaRPr>
            </a:p>
          </p:txBody>
        </p:sp>
        <p:sp>
          <p:nvSpPr>
            <p:cNvPr id="332" name="SubTopic"/>
            <p:cNvSpPr/>
            <p:nvPr/>
          </p:nvSpPr>
          <p:spPr>
            <a:xfrm>
              <a:off x="5981568" y="116068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数据-大数据-全息</a:t>
              </a:r>
              <a:endParaRPr sz="788" dirty="0">
                <a:solidFill>
                  <a:srgbClr val="303030"/>
                </a:solidFill>
                <a:latin typeface="幼圆"/>
              </a:endParaRPr>
            </a:p>
          </p:txBody>
        </p:sp>
        <p:sp>
          <p:nvSpPr>
            <p:cNvPr id="333" name="SubTopic"/>
            <p:cNvSpPr/>
            <p:nvPr/>
          </p:nvSpPr>
          <p:spPr>
            <a:xfrm>
              <a:off x="5981568" y="720153"/>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系统观的层次</a:t>
              </a:r>
              <a:endParaRPr sz="788" dirty="0">
                <a:solidFill>
                  <a:srgbClr val="303030"/>
                </a:solidFill>
                <a:latin typeface="幼圆"/>
              </a:endParaRPr>
            </a:p>
          </p:txBody>
        </p:sp>
        <p:sp>
          <p:nvSpPr>
            <p:cNvPr id="334" name="SubTopic"/>
            <p:cNvSpPr/>
            <p:nvPr/>
          </p:nvSpPr>
          <p:spPr>
            <a:xfrm>
              <a:off x="5992003" y="329040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全息原理</a:t>
              </a:r>
            </a:p>
          </p:txBody>
        </p:sp>
        <p:sp>
          <p:nvSpPr>
            <p:cNvPr id="335" name="SubTopic"/>
            <p:cNvSpPr/>
            <p:nvPr/>
          </p:nvSpPr>
          <p:spPr>
            <a:xfrm>
              <a:off x="5992003" y="3434967"/>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块茎结构原理</a:t>
              </a:r>
            </a:p>
          </p:txBody>
        </p:sp>
        <p:sp>
          <p:nvSpPr>
            <p:cNvPr id="336" name="SubTopic"/>
            <p:cNvSpPr/>
            <p:nvPr/>
          </p:nvSpPr>
          <p:spPr>
            <a:xfrm>
              <a:off x="5992003" y="357952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全息有机系统</a:t>
              </a:r>
            </a:p>
          </p:txBody>
        </p:sp>
        <p:sp>
          <p:nvSpPr>
            <p:cNvPr id="337" name="SubTopic"/>
            <p:cNvSpPr/>
            <p:nvPr/>
          </p:nvSpPr>
          <p:spPr>
            <a:xfrm>
              <a:off x="5992003" y="372408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全息激光战队</a:t>
              </a:r>
            </a:p>
          </p:txBody>
        </p:sp>
        <p:sp>
          <p:nvSpPr>
            <p:cNvPr id="338" name="SubTopic"/>
            <p:cNvSpPr/>
            <p:nvPr/>
          </p:nvSpPr>
          <p:spPr>
            <a:xfrm>
              <a:off x="2340512" y="113533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黄金序律</a:t>
              </a:r>
              <a:r>
                <a:rPr sz="788" dirty="0">
                  <a:solidFill>
                    <a:srgbClr val="303030"/>
                  </a:solidFill>
                  <a:latin typeface="幼圆"/>
                </a:rPr>
                <a:t> O = 7</a:t>
              </a:r>
            </a:p>
          </p:txBody>
        </p:sp>
        <p:sp>
          <p:nvSpPr>
            <p:cNvPr id="339" name="SubTopic"/>
            <p:cNvSpPr/>
            <p:nvPr/>
          </p:nvSpPr>
          <p:spPr>
            <a:xfrm>
              <a:off x="2531312" y="128674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熵增原理</a:t>
              </a:r>
              <a:endParaRPr sz="788" dirty="0">
                <a:solidFill>
                  <a:srgbClr val="303030"/>
                </a:solidFill>
                <a:latin typeface="幼圆"/>
              </a:endParaRPr>
            </a:p>
          </p:txBody>
        </p:sp>
        <p:sp>
          <p:nvSpPr>
            <p:cNvPr id="340" name="SubTopic"/>
            <p:cNvSpPr/>
            <p:nvPr/>
          </p:nvSpPr>
          <p:spPr>
            <a:xfrm>
              <a:off x="2276912" y="1431308"/>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系统结构功能原理</a:t>
              </a:r>
            </a:p>
          </p:txBody>
        </p:sp>
        <p:sp>
          <p:nvSpPr>
            <p:cNvPr id="341" name="SubTopic"/>
            <p:cNvSpPr/>
            <p:nvPr/>
          </p:nvSpPr>
          <p:spPr>
            <a:xfrm>
              <a:off x="2531312" y="1575867"/>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涌现原理</a:t>
              </a:r>
            </a:p>
          </p:txBody>
        </p:sp>
        <p:sp>
          <p:nvSpPr>
            <p:cNvPr id="342" name="SubTopic"/>
            <p:cNvSpPr/>
            <p:nvPr/>
          </p:nvSpPr>
          <p:spPr>
            <a:xfrm>
              <a:off x="2082680" y="2750742"/>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吸引子能动性原理</a:t>
              </a:r>
            </a:p>
          </p:txBody>
        </p:sp>
        <p:sp>
          <p:nvSpPr>
            <p:cNvPr id="343" name="SummaryTopic"/>
            <p:cNvSpPr/>
            <p:nvPr/>
          </p:nvSpPr>
          <p:spPr>
            <a:xfrm>
              <a:off x="7496812" y="1596623"/>
              <a:ext cx="1271011" cy="1400382"/>
            </a:xfrm>
            <a:custGeom>
              <a:avLst/>
              <a:gdLst>
                <a:gd name="rtl" fmla="*/ 26500 w 854542"/>
                <a:gd name="rtt" fmla="*/ 37630 h 1696000"/>
                <a:gd name="rtr" fmla="*/ 828042 w 854542"/>
                <a:gd name="rtb" fmla="*/ 1670030 h 1696000"/>
              </a:gdLst>
              <a:ahLst/>
              <a:cxnLst/>
              <a:rect l="rtl" t="rtt" r="rtr" b="rtb"/>
              <a:pathLst>
                <a:path w="854542" h="1696000">
                  <a:moveTo>
                    <a:pt x="21200" y="0"/>
                  </a:moveTo>
                  <a:lnTo>
                    <a:pt x="833342" y="0"/>
                  </a:lnTo>
                  <a:cubicBezTo>
                    <a:pt x="845045" y="0"/>
                    <a:pt x="854542" y="9498"/>
                    <a:pt x="854542" y="21200"/>
                  </a:cubicBezTo>
                  <a:lnTo>
                    <a:pt x="854542" y="1674800"/>
                  </a:lnTo>
                  <a:cubicBezTo>
                    <a:pt x="854542" y="1686502"/>
                    <a:pt x="845045" y="1696000"/>
                    <a:pt x="833342" y="1696000"/>
                  </a:cubicBezTo>
                  <a:lnTo>
                    <a:pt x="21200" y="1696000"/>
                  </a:lnTo>
                  <a:cubicBezTo>
                    <a:pt x="9498" y="1696000"/>
                    <a:pt x="0" y="1686502"/>
                    <a:pt x="0" y="16748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大系统观将各种系统</a:t>
              </a:r>
              <a:r>
                <a:rPr lang="zh-CN" altLang="en-US" sz="825" dirty="0">
                  <a:solidFill>
                    <a:srgbClr val="303030"/>
                  </a:solidFill>
                  <a:latin typeface="幼圆" panose="02010509060101010101" pitchFamily="49" charset="-122"/>
                  <a:ea typeface="幼圆" panose="02010509060101010101" pitchFamily="49" charset="-122"/>
                </a:rPr>
                <a:t>理论</a:t>
              </a:r>
              <a:r>
                <a:rPr sz="825" dirty="0">
                  <a:solidFill>
                    <a:srgbClr val="303030"/>
                  </a:solidFill>
                  <a:latin typeface="幼圆" panose="02010509060101010101" pitchFamily="49" charset="-122"/>
                  <a:ea typeface="幼圆" panose="02010509060101010101" pitchFamily="49" charset="-122"/>
                </a:rPr>
                <a:t>、系统工程的原理和工具综合起来，避免片面的理解和狭隘的局部思维，注重知行合一，反对机械系统观、教条主义、虚无主义，倡导大系统实践，将大系统思维应用到各行各业、各级系统中去。</a:t>
              </a:r>
            </a:p>
          </p:txBody>
        </p:sp>
        <p:sp>
          <p:nvSpPr>
            <p:cNvPr id="344" name="SummaryTopic"/>
            <p:cNvSpPr/>
            <p:nvPr/>
          </p:nvSpPr>
          <p:spPr>
            <a:xfrm>
              <a:off x="354483" y="3060301"/>
              <a:ext cx="1128078" cy="1241529"/>
            </a:xfrm>
            <a:custGeom>
              <a:avLst/>
              <a:gdLst>
                <a:gd name="rtl" fmla="*/ 26500 w 862575"/>
                <a:gd name="rtt" fmla="*/ 37630 h 1229600"/>
                <a:gd name="rtr" fmla="*/ 836075 w 862575"/>
                <a:gd name="rtb" fmla="*/ 1203630 h 1229600"/>
              </a:gdLst>
              <a:ahLst/>
              <a:cxnLst/>
              <a:rect l="rtl" t="rtt" r="rtr" b="rtb"/>
              <a:pathLst>
                <a:path w="862575" h="1229600">
                  <a:moveTo>
                    <a:pt x="21200" y="0"/>
                  </a:moveTo>
                  <a:lnTo>
                    <a:pt x="841375" y="0"/>
                  </a:lnTo>
                  <a:cubicBezTo>
                    <a:pt x="853077" y="0"/>
                    <a:pt x="862575" y="9498"/>
                    <a:pt x="862575" y="21200"/>
                  </a:cubicBezTo>
                  <a:lnTo>
                    <a:pt x="862575" y="1208400"/>
                  </a:lnTo>
                  <a:cubicBezTo>
                    <a:pt x="862575" y="1220102"/>
                    <a:pt x="853077" y="1229600"/>
                    <a:pt x="841375" y="1229600"/>
                  </a:cubicBezTo>
                  <a:lnTo>
                    <a:pt x="21200" y="1229600"/>
                  </a:lnTo>
                  <a:cubicBezTo>
                    <a:pt x="9498" y="1229600"/>
                    <a:pt x="0" y="1220102"/>
                    <a:pt x="0" y="12084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吸引子是系统的核心</a:t>
              </a:r>
              <a:r>
                <a:rPr lang="zh-CN" altLang="en-US" sz="825" dirty="0">
                  <a:solidFill>
                    <a:srgbClr val="303030"/>
                  </a:solidFill>
                  <a:latin typeface="幼圆" panose="02010509060101010101" pitchFamily="49" charset="-122"/>
                  <a:ea typeface="幼圆" panose="02010509060101010101" pitchFamily="49" charset="-122"/>
                </a:rPr>
                <a:t>与</a:t>
              </a:r>
              <a:r>
                <a:rPr sz="825" dirty="0" err="1">
                  <a:solidFill>
                    <a:srgbClr val="303030"/>
                  </a:solidFill>
                  <a:latin typeface="幼圆" panose="02010509060101010101" pitchFamily="49" charset="-122"/>
                  <a:ea typeface="幼圆" panose="02010509060101010101" pitchFamily="49" charset="-122"/>
                </a:rPr>
                <a:t>灵魂</a:t>
              </a:r>
              <a:r>
                <a:rPr sz="825" dirty="0">
                  <a:solidFill>
                    <a:srgbClr val="303030"/>
                  </a:solidFill>
                  <a:latin typeface="幼圆" panose="02010509060101010101" pitchFamily="49" charset="-122"/>
                  <a:ea typeface="幼圆" panose="02010509060101010101" pitchFamily="49" charset="-122"/>
                </a:rPr>
                <a:t>，</a:t>
              </a:r>
              <a:r>
                <a:rPr lang="zh-CN" altLang="en-US" sz="825" dirty="0">
                  <a:solidFill>
                    <a:srgbClr val="303030"/>
                  </a:solidFill>
                  <a:latin typeface="幼圆" panose="02010509060101010101" pitchFamily="49" charset="-122"/>
                  <a:ea typeface="幼圆" panose="02010509060101010101" pitchFamily="49" charset="-122"/>
                </a:rPr>
                <a:t>也是</a:t>
              </a:r>
              <a:r>
                <a:rPr sz="825" dirty="0" err="1">
                  <a:solidFill>
                    <a:srgbClr val="303030"/>
                  </a:solidFill>
                  <a:latin typeface="幼圆" panose="02010509060101010101" pitchFamily="49" charset="-122"/>
                  <a:ea typeface="幼圆" panose="02010509060101010101" pitchFamily="49" charset="-122"/>
                </a:rPr>
                <a:t>系统存在的意义和依据，承载着系统使命。吸引子通过耗散信息来主导系统生存、发展；系统体通过耗散质能而生长</a:t>
              </a:r>
              <a:r>
                <a:rPr sz="825" dirty="0">
                  <a:solidFill>
                    <a:srgbClr val="303030"/>
                  </a:solidFill>
                  <a:latin typeface="幼圆" panose="02010509060101010101" pitchFamily="49" charset="-122"/>
                  <a:ea typeface="幼圆" panose="02010509060101010101" pitchFamily="49" charset="-122"/>
                </a:rPr>
                <a:t>。</a:t>
              </a:r>
            </a:p>
          </p:txBody>
        </p:sp>
        <p:sp>
          <p:nvSpPr>
            <p:cNvPr id="345" name="SummaryTopic"/>
            <p:cNvSpPr/>
            <p:nvPr/>
          </p:nvSpPr>
          <p:spPr>
            <a:xfrm>
              <a:off x="6975584" y="468701"/>
              <a:ext cx="1345494" cy="993893"/>
            </a:xfrm>
            <a:custGeom>
              <a:avLst/>
              <a:gdLst>
                <a:gd name="rtl" fmla="*/ 26500 w 1252125"/>
                <a:gd name="rtt" fmla="*/ 37630 h 763200"/>
                <a:gd name="rtr" fmla="*/ 1225625 w 1252125"/>
                <a:gd name="rtb" fmla="*/ 737230 h 763200"/>
              </a:gdLst>
              <a:ahLst/>
              <a:cxnLst/>
              <a:rect l="rtl" t="rtt" r="rtr" b="rtb"/>
              <a:pathLst>
                <a:path w="1252125" h="763200">
                  <a:moveTo>
                    <a:pt x="21200" y="0"/>
                  </a:moveTo>
                  <a:lnTo>
                    <a:pt x="1230925" y="0"/>
                  </a:lnTo>
                  <a:cubicBezTo>
                    <a:pt x="1242627" y="0"/>
                    <a:pt x="1252125" y="9498"/>
                    <a:pt x="1252125" y="21200"/>
                  </a:cubicBezTo>
                  <a:lnTo>
                    <a:pt x="1252125" y="742000"/>
                  </a:lnTo>
                  <a:cubicBezTo>
                    <a:pt x="1252125" y="753702"/>
                    <a:pt x="1242627" y="763200"/>
                    <a:pt x="1230925"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放弃传统哲学主体和客体的对立思维，把人和世界都作为系统看待，将人融入到世界这个大系统中去，紧密互动，和谐发展</a:t>
              </a:r>
              <a:r>
                <a:rPr sz="825" dirty="0">
                  <a:solidFill>
                    <a:srgbClr val="303030"/>
                  </a:solidFill>
                  <a:latin typeface="幼圆" panose="02010509060101010101" pitchFamily="49" charset="-122"/>
                </a:rPr>
                <a:t>。</a:t>
              </a:r>
            </a:p>
          </p:txBody>
        </p:sp>
        <p:sp>
          <p:nvSpPr>
            <p:cNvPr id="346" name="SummaryTopic"/>
            <p:cNvSpPr/>
            <p:nvPr/>
          </p:nvSpPr>
          <p:spPr>
            <a:xfrm>
              <a:off x="7337137" y="3224829"/>
              <a:ext cx="1474353" cy="1235579"/>
            </a:xfrm>
            <a:custGeom>
              <a:avLst/>
              <a:gdLst>
                <a:gd name="rtl" fmla="*/ 26500 w 1204342"/>
                <a:gd name="rtt" fmla="*/ 37630 h 1346200"/>
                <a:gd name="rtr" fmla="*/ 1177842 w 1204342"/>
                <a:gd name="rtb" fmla="*/ 1320230 h 1346200"/>
              </a:gdLst>
              <a:ahLst/>
              <a:cxnLst/>
              <a:rect l="rtl" t="rtt" r="rtr" b="rtb"/>
              <a:pathLst>
                <a:path w="1204342" h="1346200">
                  <a:moveTo>
                    <a:pt x="21200" y="0"/>
                  </a:moveTo>
                  <a:lnTo>
                    <a:pt x="1183142" y="0"/>
                  </a:lnTo>
                  <a:cubicBezTo>
                    <a:pt x="1194845" y="0"/>
                    <a:pt x="1204342" y="9498"/>
                    <a:pt x="1204342" y="21200"/>
                  </a:cubicBezTo>
                  <a:lnTo>
                    <a:pt x="1204342" y="1325000"/>
                  </a:lnTo>
                  <a:cubicBezTo>
                    <a:pt x="1204342" y="1336702"/>
                    <a:pt x="1194845" y="1346200"/>
                    <a:pt x="1183142" y="1346200"/>
                  </a:cubicBezTo>
                  <a:lnTo>
                    <a:pt x="21200" y="1346200"/>
                  </a:lnTo>
                  <a:cubicBezTo>
                    <a:pt x="9498" y="1346200"/>
                    <a:pt x="0" y="1336702"/>
                    <a:pt x="0" y="1325000"/>
                  </a:cubicBezTo>
                  <a:lnTo>
                    <a:pt x="0" y="21200"/>
                  </a:lnTo>
                  <a:cubicBezTo>
                    <a:pt x="0" y="9498"/>
                    <a:pt x="9498" y="0"/>
                    <a:pt x="21200" y="0"/>
                  </a:cubicBezTo>
                  <a:close/>
                </a:path>
              </a:pathLst>
            </a:custGeom>
            <a:noFill/>
            <a:ln w="5300" cap="flat">
              <a:solidFill>
                <a:srgbClr val="FFCD55"/>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a:solidFill>
                    <a:srgbClr val="303030"/>
                  </a:solidFill>
                  <a:latin typeface="幼圆" panose="02010509060101010101" pitchFamily="49" charset="-122"/>
                </a:rPr>
                <a:t>信息，是大系统的关键，全息就是完全的信息，是智慧的基础。掌握信息越多，对系统控制越有效；若掌握全息，即可完全控制系统。但世界是高维度的，100%地掌握全息在现实中是难以实现的。因此，要努力追求全息，但也要适度。</a:t>
              </a:r>
            </a:p>
          </p:txBody>
        </p:sp>
        <p:sp>
          <p:nvSpPr>
            <p:cNvPr id="347" name="SummaryTopic"/>
            <p:cNvSpPr/>
            <p:nvPr/>
          </p:nvSpPr>
          <p:spPr>
            <a:xfrm>
              <a:off x="621482" y="1292428"/>
              <a:ext cx="1159004" cy="877493"/>
            </a:xfrm>
            <a:custGeom>
              <a:avLst/>
              <a:gdLst>
                <a:gd name="rtl" fmla="*/ 26500 w 936858"/>
                <a:gd name="rtt" fmla="*/ 37630 h 763200"/>
                <a:gd name="rtr" fmla="*/ 910358 w 936858"/>
                <a:gd name="rtb" fmla="*/ 737230 h 763200"/>
              </a:gdLst>
              <a:ahLst/>
              <a:cxnLst/>
              <a:rect l="rtl" t="rtt" r="rtr" b="rtb"/>
              <a:pathLst>
                <a:path w="936858" h="763200">
                  <a:moveTo>
                    <a:pt x="21200" y="0"/>
                  </a:moveTo>
                  <a:lnTo>
                    <a:pt x="915658" y="0"/>
                  </a:lnTo>
                  <a:cubicBezTo>
                    <a:pt x="927360" y="0"/>
                    <a:pt x="936858" y="9498"/>
                    <a:pt x="936858" y="21200"/>
                  </a:cubicBezTo>
                  <a:lnTo>
                    <a:pt x="936858" y="742000"/>
                  </a:lnTo>
                  <a:cubicBezTo>
                    <a:pt x="936858" y="753702"/>
                    <a:pt x="927360" y="763200"/>
                    <a:pt x="915658"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总结老三论、新三论等前人成果，奠定系统论和大系统观的科学基础。系统论是科技与哲学之间的桥梁</a:t>
              </a:r>
              <a:r>
                <a:rPr sz="825" dirty="0">
                  <a:solidFill>
                    <a:srgbClr val="303030"/>
                  </a:solidFill>
                  <a:latin typeface="幼圆" panose="02010509060101010101" pitchFamily="49" charset="-122"/>
                </a:rPr>
                <a:t>。</a:t>
              </a:r>
            </a:p>
          </p:txBody>
        </p:sp>
        <p:sp>
          <p:nvSpPr>
            <p:cNvPr id="348" name="SubTopic"/>
            <p:cNvSpPr/>
            <p:nvPr/>
          </p:nvSpPr>
          <p:spPr>
            <a:xfrm>
              <a:off x="2404112" y="1720425"/>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信息熵减原理</a:t>
              </a:r>
              <a:endParaRPr sz="788" dirty="0">
                <a:solidFill>
                  <a:srgbClr val="303030"/>
                </a:solidFill>
                <a:latin typeface="幼圆"/>
              </a:endParaRPr>
            </a:p>
          </p:txBody>
        </p:sp>
        <p:sp>
          <p:nvSpPr>
            <p:cNvPr id="349" name="SubTopic"/>
            <p:cNvSpPr/>
            <p:nvPr/>
          </p:nvSpPr>
          <p:spPr>
            <a:xfrm>
              <a:off x="2404112" y="201678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开放耗散原理</a:t>
              </a:r>
              <a:endParaRPr sz="788" dirty="0">
                <a:solidFill>
                  <a:srgbClr val="303030"/>
                </a:solidFill>
                <a:latin typeface="幼圆"/>
              </a:endParaRPr>
            </a:p>
          </p:txBody>
        </p:sp>
        <p:sp>
          <p:nvSpPr>
            <p:cNvPr id="350" name="SubTopic"/>
            <p:cNvSpPr/>
            <p:nvPr/>
          </p:nvSpPr>
          <p:spPr>
            <a:xfrm>
              <a:off x="2340512" y="216134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序参量支配原理</a:t>
              </a:r>
            </a:p>
          </p:txBody>
        </p:sp>
        <p:sp>
          <p:nvSpPr>
            <p:cNvPr id="351" name="SubTopic"/>
            <p:cNvSpPr/>
            <p:nvPr/>
          </p:nvSpPr>
          <p:spPr>
            <a:xfrm>
              <a:off x="2308712" y="2305905"/>
              <a:ext cx="492900" cy="105501"/>
            </a:xfrm>
            <a:custGeom>
              <a:avLst/>
              <a:gdLst>
                <a:gd name="rtl" fmla="*/ 47700 w 657200"/>
                <a:gd name="rtt" fmla="*/ 9275 h 124550"/>
                <a:gd name="rtr" fmla="*/ 657200 w 657200"/>
                <a:gd name="rtb" fmla="*/ 104675 h 124550"/>
              </a:gdLst>
              <a:ahLst/>
              <a:cxnLst/>
              <a:rect l="rtl" t="rtt" r="rtr" b="rtb"/>
              <a:pathLst>
                <a:path w="657200" h="124550" stroke="0">
                  <a:moveTo>
                    <a:pt x="0" y="0"/>
                  </a:moveTo>
                  <a:lnTo>
                    <a:pt x="657200" y="0"/>
                  </a:lnTo>
                  <a:lnTo>
                    <a:pt x="657200" y="124550"/>
                  </a:lnTo>
                  <a:lnTo>
                    <a:pt x="0" y="124550"/>
                  </a:lnTo>
                  <a:lnTo>
                    <a:pt x="0" y="0"/>
                  </a:lnTo>
                  <a:close/>
                </a:path>
                <a:path w="657200" h="124550" fill="none">
                  <a:moveTo>
                    <a:pt x="0" y="124550"/>
                  </a:moveTo>
                  <a:lnTo>
                    <a:pt x="6572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组织+自组织原理</a:t>
              </a:r>
            </a:p>
          </p:txBody>
        </p:sp>
        <p:sp>
          <p:nvSpPr>
            <p:cNvPr id="352" name="SubTopic"/>
            <p:cNvSpPr/>
            <p:nvPr/>
          </p:nvSpPr>
          <p:spPr>
            <a:xfrm>
              <a:off x="2213312" y="245046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KISS原则(简化原理)</a:t>
              </a:r>
            </a:p>
          </p:txBody>
        </p:sp>
        <p:sp>
          <p:nvSpPr>
            <p:cNvPr id="353" name="SubTopic"/>
            <p:cNvSpPr/>
            <p:nvPr/>
          </p:nvSpPr>
          <p:spPr>
            <a:xfrm>
              <a:off x="2273480" y="3473535"/>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耦合度定理</a:t>
              </a:r>
            </a:p>
          </p:txBody>
        </p:sp>
        <p:sp>
          <p:nvSpPr>
            <p:cNvPr id="354" name="SubTopic"/>
            <p:cNvSpPr/>
            <p:nvPr/>
          </p:nvSpPr>
          <p:spPr>
            <a:xfrm>
              <a:off x="2019080" y="361809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系统驱动力合成原理</a:t>
              </a:r>
            </a:p>
          </p:txBody>
        </p:sp>
        <p:sp>
          <p:nvSpPr>
            <p:cNvPr id="355" name="SubTopic"/>
            <p:cNvSpPr/>
            <p:nvPr/>
          </p:nvSpPr>
          <p:spPr>
            <a:xfrm>
              <a:off x="2082680" y="376265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系统作用累积原理</a:t>
              </a:r>
            </a:p>
          </p:txBody>
        </p:sp>
        <p:sp>
          <p:nvSpPr>
            <p:cNvPr id="356" name="SubTopic"/>
            <p:cNvSpPr/>
            <p:nvPr/>
          </p:nvSpPr>
          <p:spPr>
            <a:xfrm>
              <a:off x="1955480" y="390721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系统参量边际作用原理</a:t>
              </a:r>
            </a:p>
          </p:txBody>
        </p:sp>
        <p:sp>
          <p:nvSpPr>
            <p:cNvPr id="357" name="SubTopic"/>
            <p:cNvSpPr/>
            <p:nvPr/>
          </p:nvSpPr>
          <p:spPr>
            <a:xfrm>
              <a:off x="2209880" y="405177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系统共振原理</a:t>
              </a:r>
            </a:p>
          </p:txBody>
        </p:sp>
        <p:sp>
          <p:nvSpPr>
            <p:cNvPr id="358" name="SubTopic"/>
            <p:cNvSpPr/>
            <p:nvPr/>
          </p:nvSpPr>
          <p:spPr>
            <a:xfrm>
              <a:off x="2146280" y="419632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系统体增长原理</a:t>
              </a:r>
            </a:p>
          </p:txBody>
        </p:sp>
        <p:sp>
          <p:nvSpPr>
            <p:cNvPr id="359" name="SubTopic"/>
            <p:cNvSpPr/>
            <p:nvPr/>
          </p:nvSpPr>
          <p:spPr>
            <a:xfrm>
              <a:off x="2082680" y="4340887"/>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局部比较优势原理</a:t>
              </a:r>
            </a:p>
          </p:txBody>
        </p:sp>
        <p:sp>
          <p:nvSpPr>
            <p:cNvPr id="360" name="SubTopic"/>
            <p:cNvSpPr/>
            <p:nvPr/>
          </p:nvSpPr>
          <p:spPr>
            <a:xfrm>
              <a:off x="2209880" y="448544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远交近攻原理</a:t>
              </a:r>
            </a:p>
          </p:txBody>
        </p:sp>
        <p:sp>
          <p:nvSpPr>
            <p:cNvPr id="361" name="SubTopic"/>
            <p:cNvSpPr/>
            <p:nvPr/>
          </p:nvSpPr>
          <p:spPr>
            <a:xfrm>
              <a:off x="2209880" y="463000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系统失败原理</a:t>
              </a:r>
            </a:p>
          </p:txBody>
        </p:sp>
        <p:sp>
          <p:nvSpPr>
            <p:cNvPr id="362" name="SubTopic"/>
            <p:cNvSpPr/>
            <p:nvPr/>
          </p:nvSpPr>
          <p:spPr>
            <a:xfrm>
              <a:off x="2082680" y="477456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系统涨落作用原理</a:t>
              </a:r>
            </a:p>
          </p:txBody>
        </p:sp>
        <p:sp>
          <p:nvSpPr>
            <p:cNvPr id="363" name="SubTopic"/>
            <p:cNvSpPr/>
            <p:nvPr/>
          </p:nvSpPr>
          <p:spPr>
            <a:xfrm>
              <a:off x="2209880" y="491912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系统聚集原理</a:t>
              </a:r>
            </a:p>
          </p:txBody>
        </p:sp>
        <p:sp>
          <p:nvSpPr>
            <p:cNvPr id="364" name="SubTopic"/>
            <p:cNvSpPr/>
            <p:nvPr/>
          </p:nvSpPr>
          <p:spPr>
            <a:xfrm>
              <a:off x="5992003" y="3868643"/>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无边界系统</a:t>
              </a:r>
            </a:p>
          </p:txBody>
        </p:sp>
        <p:sp>
          <p:nvSpPr>
            <p:cNvPr id="365" name="SubTopic"/>
            <p:cNvSpPr/>
            <p:nvPr/>
          </p:nvSpPr>
          <p:spPr>
            <a:xfrm>
              <a:off x="5992003" y="401320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自我实现原理</a:t>
              </a:r>
            </a:p>
          </p:txBody>
        </p:sp>
        <p:sp>
          <p:nvSpPr>
            <p:cNvPr id="366" name="SubTopic"/>
            <p:cNvSpPr/>
            <p:nvPr/>
          </p:nvSpPr>
          <p:spPr>
            <a:xfrm>
              <a:off x="5992003" y="4157760"/>
              <a:ext cx="779100" cy="105501"/>
            </a:xfrm>
            <a:custGeom>
              <a:avLst/>
              <a:gdLst>
                <a:gd name="rtl" fmla="*/ 47700 w 1038800"/>
                <a:gd name="rtt" fmla="*/ 9275 h 124550"/>
                <a:gd name="rtr" fmla="*/ 1038800 w 1038800"/>
                <a:gd name="rtb" fmla="*/ 104675 h 124550"/>
              </a:gdLst>
              <a:ahLst/>
              <a:cxnLst/>
              <a:rect l="rtl" t="rtt" r="rtr" b="rtb"/>
              <a:pathLst>
                <a:path w="1038800" h="124550" stroke="0">
                  <a:moveTo>
                    <a:pt x="0" y="0"/>
                  </a:moveTo>
                  <a:lnTo>
                    <a:pt x="1038800" y="0"/>
                  </a:lnTo>
                  <a:lnTo>
                    <a:pt x="1038800" y="124550"/>
                  </a:lnTo>
                  <a:lnTo>
                    <a:pt x="0" y="124550"/>
                  </a:lnTo>
                  <a:lnTo>
                    <a:pt x="0" y="0"/>
                  </a:lnTo>
                  <a:close/>
                </a:path>
                <a:path w="1038800" h="124550" fill="none">
                  <a:moveTo>
                    <a:pt x="0" y="124550"/>
                  </a:moveTo>
                  <a:lnTo>
                    <a:pt x="1038800" y="124550"/>
                  </a:lnTo>
                </a:path>
              </a:pathLst>
            </a:custGeom>
            <a:noFill/>
            <a:ln w="5300" cap="flat">
              <a:solidFill>
                <a:srgbClr val="FFCD55"/>
              </a:solidFill>
              <a:round/>
            </a:ln>
          </p:spPr>
          <p:txBody>
            <a:bodyPr wrap="none" lIns="0" tIns="0" rIns="0" bIns="0" rtlCol="0" anchor="ctr"/>
            <a:lstStyle/>
            <a:p>
              <a:pPr>
                <a:lnSpc>
                  <a:spcPct val="100000"/>
                </a:lnSpc>
              </a:pPr>
              <a:r>
                <a:rPr sz="788" dirty="0" err="1">
                  <a:solidFill>
                    <a:srgbClr val="303030"/>
                  </a:solidFill>
                  <a:latin typeface="幼圆"/>
                </a:rPr>
                <a:t>基于不确定性的确定性原理</a:t>
              </a:r>
              <a:endParaRPr sz="788" dirty="0">
                <a:solidFill>
                  <a:srgbClr val="303030"/>
                </a:solidFill>
                <a:latin typeface="幼圆"/>
              </a:endParaRPr>
            </a:p>
          </p:txBody>
        </p:sp>
        <p:sp>
          <p:nvSpPr>
            <p:cNvPr id="367" name="SubTopic"/>
            <p:cNvSpPr/>
            <p:nvPr/>
          </p:nvSpPr>
          <p:spPr>
            <a:xfrm>
              <a:off x="5973618" y="2161325"/>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数字油田</a:t>
              </a:r>
            </a:p>
          </p:txBody>
        </p:sp>
        <p:sp>
          <p:nvSpPr>
            <p:cNvPr id="368" name="SubTopic"/>
            <p:cNvSpPr/>
            <p:nvPr/>
          </p:nvSpPr>
          <p:spPr>
            <a:xfrm>
              <a:off x="5973618" y="2305883"/>
              <a:ext cx="556500" cy="105501"/>
            </a:xfrm>
            <a:custGeom>
              <a:avLst/>
              <a:gdLst>
                <a:gd name="rtl" fmla="*/ 47700 w 742000"/>
                <a:gd name="rtt" fmla="*/ 9275 h 124550"/>
                <a:gd name="rtr" fmla="*/ 742000 w 742000"/>
                <a:gd name="rtb" fmla="*/ 104675 h 124550"/>
              </a:gdLst>
              <a:ahLst/>
              <a:cxnLst/>
              <a:rect l="rtl" t="rtt" r="rtr" b="rtb"/>
              <a:pathLst>
                <a:path w="742000" h="124550" stroke="0">
                  <a:moveTo>
                    <a:pt x="0" y="0"/>
                  </a:moveTo>
                  <a:lnTo>
                    <a:pt x="742000" y="0"/>
                  </a:lnTo>
                  <a:lnTo>
                    <a:pt x="742000" y="124550"/>
                  </a:lnTo>
                  <a:lnTo>
                    <a:pt x="0" y="124550"/>
                  </a:lnTo>
                  <a:lnTo>
                    <a:pt x="0" y="0"/>
                  </a:lnTo>
                  <a:close/>
                </a:path>
                <a:path w="742000" h="124550" fill="none">
                  <a:moveTo>
                    <a:pt x="0" y="124550"/>
                  </a:moveTo>
                  <a:lnTo>
                    <a:pt x="742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互联网+的精神实质</a:t>
              </a:r>
            </a:p>
          </p:txBody>
        </p:sp>
        <p:sp>
          <p:nvSpPr>
            <p:cNvPr id="369" name="SubTopic"/>
            <p:cNvSpPr/>
            <p:nvPr/>
          </p:nvSpPr>
          <p:spPr>
            <a:xfrm>
              <a:off x="5973618" y="2450442"/>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信息化生产函数</a:t>
              </a:r>
            </a:p>
          </p:txBody>
        </p:sp>
        <p:sp>
          <p:nvSpPr>
            <p:cNvPr id="370" name="SubTopic"/>
            <p:cNvSpPr/>
            <p:nvPr/>
          </p:nvSpPr>
          <p:spPr>
            <a:xfrm>
              <a:off x="5973618" y="259500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信息生产力与生产关系</a:t>
              </a:r>
            </a:p>
          </p:txBody>
        </p:sp>
        <p:sp>
          <p:nvSpPr>
            <p:cNvPr id="371" name="SubTopic"/>
            <p:cNvSpPr/>
            <p:nvPr/>
          </p:nvSpPr>
          <p:spPr>
            <a:xfrm>
              <a:off x="5973618" y="273955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大信息观</a:t>
              </a:r>
            </a:p>
          </p:txBody>
        </p:sp>
        <p:sp>
          <p:nvSpPr>
            <p:cNvPr id="372" name="SubTopic"/>
            <p:cNvSpPr/>
            <p:nvPr/>
          </p:nvSpPr>
          <p:spPr>
            <a:xfrm>
              <a:off x="5973618" y="2945807"/>
              <a:ext cx="1128900" cy="105501"/>
            </a:xfrm>
            <a:custGeom>
              <a:avLst/>
              <a:gdLst>
                <a:gd name="rtl" fmla="*/ 47700 w 1505200"/>
                <a:gd name="rtt" fmla="*/ 9275 h 124550"/>
                <a:gd name="rtr" fmla="*/ 1505200 w 1505200"/>
                <a:gd name="rtb" fmla="*/ 104675 h 124550"/>
              </a:gdLst>
              <a:ahLst/>
              <a:cxnLst/>
              <a:rect l="rtl" t="rtt" r="rtr" b="rtb"/>
              <a:pathLst>
                <a:path w="1505200" h="124550" stroke="0">
                  <a:moveTo>
                    <a:pt x="0" y="0"/>
                  </a:moveTo>
                  <a:lnTo>
                    <a:pt x="1505200" y="0"/>
                  </a:lnTo>
                  <a:lnTo>
                    <a:pt x="1505200" y="124550"/>
                  </a:lnTo>
                  <a:lnTo>
                    <a:pt x="0" y="124550"/>
                  </a:lnTo>
                  <a:lnTo>
                    <a:pt x="0" y="0"/>
                  </a:lnTo>
                  <a:close/>
                </a:path>
                <a:path w="1505200" h="124550" fill="none">
                  <a:moveTo>
                    <a:pt x="0" y="124550"/>
                  </a:moveTo>
                  <a:lnTo>
                    <a:pt x="1505200" y="124550"/>
                  </a:lnTo>
                </a:path>
              </a:pathLst>
            </a:custGeom>
            <a:noFill/>
            <a:ln w="5300" cap="flat">
              <a:solidFill>
                <a:srgbClr val="5FB7F1"/>
              </a:solidFill>
              <a:round/>
            </a:ln>
          </p:spPr>
          <p:txBody>
            <a:bodyPr wrap="none" lIns="0" tIns="0" rIns="0" bIns="0" rtlCol="0" anchor="ctr"/>
            <a:lstStyle/>
            <a:p>
              <a:pPr>
                <a:lnSpc>
                  <a:spcPct val="100000"/>
                </a:lnSpc>
              </a:pPr>
              <a:r>
                <a:rPr sz="788" dirty="0" err="1">
                  <a:solidFill>
                    <a:srgbClr val="303030"/>
                  </a:solidFill>
                  <a:latin typeface="幼圆"/>
                </a:rPr>
                <a:t>数字油田-智能油田-智慧油田</a:t>
              </a:r>
              <a:r>
                <a:rPr lang="en-US" sz="788" dirty="0">
                  <a:solidFill>
                    <a:srgbClr val="303030"/>
                  </a:solidFill>
                  <a:latin typeface="幼圆"/>
                </a:rPr>
                <a:t/>
              </a:r>
              <a:br>
                <a:rPr lang="en-US" sz="788" dirty="0">
                  <a:solidFill>
                    <a:srgbClr val="303030"/>
                  </a:solidFill>
                  <a:latin typeface="幼圆"/>
                </a:rPr>
              </a:br>
              <a:r>
                <a:rPr lang="en-US" sz="788" dirty="0">
                  <a:solidFill>
                    <a:srgbClr val="303030"/>
                  </a:solidFill>
                  <a:latin typeface="幼圆"/>
                </a:rPr>
                <a:t>                 </a:t>
              </a:r>
              <a:r>
                <a:rPr sz="788" dirty="0">
                  <a:solidFill>
                    <a:srgbClr val="303030"/>
                  </a:solidFill>
                  <a:latin typeface="幼圆"/>
                </a:rPr>
                <a:t>-</a:t>
              </a:r>
              <a:r>
                <a:rPr sz="788" dirty="0" err="1">
                  <a:solidFill>
                    <a:srgbClr val="303030"/>
                  </a:solidFill>
                  <a:latin typeface="幼圆"/>
                </a:rPr>
                <a:t>全息油田</a:t>
              </a:r>
              <a:endParaRPr sz="788" dirty="0">
                <a:solidFill>
                  <a:srgbClr val="303030"/>
                </a:solidFill>
                <a:latin typeface="幼圆"/>
              </a:endParaRPr>
            </a:p>
          </p:txBody>
        </p:sp>
        <p:sp>
          <p:nvSpPr>
            <p:cNvPr id="373" name="文本框 372"/>
            <p:cNvSpPr txBox="1"/>
            <p:nvPr/>
          </p:nvSpPr>
          <p:spPr>
            <a:xfrm>
              <a:off x="287415" y="360041"/>
              <a:ext cx="3570208" cy="600164"/>
            </a:xfrm>
            <a:prstGeom prst="rect">
              <a:avLst/>
            </a:prstGeom>
            <a:noFill/>
          </p:spPr>
          <p:txBody>
            <a:bodyPr wrap="none" rtlCol="0">
              <a:spAutoFit/>
            </a:bodyPr>
            <a:lstStyle/>
            <a:p>
              <a:r>
                <a:rPr lang="zh-CN" altLang="en-US" sz="33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大系统观思维导图</a:t>
              </a:r>
            </a:p>
          </p:txBody>
        </p:sp>
        <p:sp>
          <p:nvSpPr>
            <p:cNvPr id="374" name="文本框 373"/>
            <p:cNvSpPr txBox="1"/>
            <p:nvPr/>
          </p:nvSpPr>
          <p:spPr>
            <a:xfrm>
              <a:off x="7946072" y="4802624"/>
              <a:ext cx="888385" cy="300082"/>
            </a:xfrm>
            <a:prstGeom prst="rect">
              <a:avLst/>
            </a:prstGeom>
            <a:noFill/>
          </p:spPr>
          <p:txBody>
            <a:bodyPr wrap="none" rtlCol="0">
              <a:spAutoFit/>
            </a:bodyPr>
            <a:lstStyle/>
            <a:p>
              <a:r>
                <a:rPr lang="en-US" altLang="zh-CN" sz="1350" dirty="0">
                  <a:solidFill>
                    <a:schemeClr val="bg1">
                      <a:lumMod val="65000"/>
                    </a:schemeClr>
                  </a:solidFill>
                  <a:ea typeface="方正粗宋简体" panose="03000509000000000000" pitchFamily="65" charset="-122"/>
                </a:rPr>
                <a:t>2018.7.11</a:t>
              </a:r>
              <a:endParaRPr lang="zh-CN" altLang="en-US" sz="1350" dirty="0">
                <a:solidFill>
                  <a:schemeClr val="bg1">
                    <a:lumMod val="65000"/>
                  </a:schemeClr>
                </a:solidFill>
                <a:ea typeface="方正粗宋简体" panose="03000509000000000000" pitchFamily="65" charset="-122"/>
              </a:endParaRPr>
            </a:p>
          </p:txBody>
        </p:sp>
        <p:sp>
          <p:nvSpPr>
            <p:cNvPr id="375" name="MMConnector"/>
            <p:cNvSpPr/>
            <p:nvPr/>
          </p:nvSpPr>
          <p:spPr>
            <a:xfrm>
              <a:off x="2865697" y="2348043"/>
              <a:ext cx="150800" cy="673355"/>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sp>
          <p:nvSpPr>
            <p:cNvPr id="376" name="SubTopic"/>
            <p:cNvSpPr/>
            <p:nvPr/>
          </p:nvSpPr>
          <p:spPr>
            <a:xfrm>
              <a:off x="2216838" y="2580849"/>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sz="788">
                  <a:solidFill>
                    <a:srgbClr val="303030"/>
                  </a:solidFill>
                  <a:latin typeface="幼圆"/>
                </a:rPr>
                <a:t>钱学森系统科学体系</a:t>
              </a:r>
            </a:p>
          </p:txBody>
        </p:sp>
        <p:sp>
          <p:nvSpPr>
            <p:cNvPr id="377" name="SubTopic"/>
            <p:cNvSpPr/>
            <p:nvPr/>
          </p:nvSpPr>
          <p:spPr>
            <a:xfrm>
              <a:off x="2213312" y="1874837"/>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lang="zh-CN" altLang="en-US" sz="788" dirty="0">
                  <a:solidFill>
                    <a:srgbClr val="303030"/>
                  </a:solidFill>
                  <a:latin typeface="幼圆" panose="02010509060101010101" pitchFamily="49" charset="-122"/>
                  <a:ea typeface="幼圆" panose="02010509060101010101" pitchFamily="49" charset="-122"/>
                </a:rPr>
                <a:t>迭代精进原理</a:t>
              </a:r>
              <a:endParaRPr sz="788" dirty="0">
                <a:solidFill>
                  <a:srgbClr val="303030"/>
                </a:solidFill>
                <a:latin typeface="幼圆" panose="02010509060101010101" pitchFamily="49" charset="-122"/>
                <a:ea typeface="幼圆" panose="02010509060101010101" pitchFamily="49" charset="-122"/>
              </a:endParaRPr>
            </a:p>
          </p:txBody>
        </p:sp>
      </p:grpSp>
      <p:sp>
        <p:nvSpPr>
          <p:cNvPr id="246"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2" name="任意多边形 1"/>
          <p:cNvSpPr/>
          <p:nvPr/>
        </p:nvSpPr>
        <p:spPr>
          <a:xfrm>
            <a:off x="161778" y="963637"/>
            <a:ext cx="8883748" cy="4149969"/>
          </a:xfrm>
          <a:custGeom>
            <a:avLst/>
            <a:gdLst>
              <a:gd name="connsiteX0" fmla="*/ 0 w 8883748"/>
              <a:gd name="connsiteY0" fmla="*/ 0 h 4149969"/>
              <a:gd name="connsiteX1" fmla="*/ 0 w 8883748"/>
              <a:gd name="connsiteY1" fmla="*/ 4149969 h 4149969"/>
              <a:gd name="connsiteX2" fmla="*/ 8883748 w 8883748"/>
              <a:gd name="connsiteY2" fmla="*/ 4149969 h 4149969"/>
              <a:gd name="connsiteX3" fmla="*/ 8883748 w 8883748"/>
              <a:gd name="connsiteY3" fmla="*/ 576775 h 4149969"/>
              <a:gd name="connsiteX4" fmla="*/ 4037428 w 8883748"/>
              <a:gd name="connsiteY4" fmla="*/ 576775 h 4149969"/>
              <a:gd name="connsiteX5" fmla="*/ 4037428 w 8883748"/>
              <a:gd name="connsiteY5" fmla="*/ 49237 h 4149969"/>
              <a:gd name="connsiteX6" fmla="*/ 0 w 8883748"/>
              <a:gd name="connsiteY6" fmla="*/ 0 h 414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3748" h="4149969">
                <a:moveTo>
                  <a:pt x="0" y="0"/>
                </a:moveTo>
                <a:lnTo>
                  <a:pt x="0" y="4149969"/>
                </a:lnTo>
                <a:lnTo>
                  <a:pt x="8883748" y="4149969"/>
                </a:lnTo>
                <a:lnTo>
                  <a:pt x="8883748" y="576775"/>
                </a:lnTo>
                <a:lnTo>
                  <a:pt x="4037428" y="576775"/>
                </a:lnTo>
                <a:lnTo>
                  <a:pt x="4037428" y="49237"/>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sp>
        <p:nvSpPr>
          <p:cNvPr id="140" name="TextBox 1"/>
          <p:cNvSpPr txBox="1"/>
          <p:nvPr/>
        </p:nvSpPr>
        <p:spPr>
          <a:xfrm>
            <a:off x="3808856" y="2136242"/>
            <a:ext cx="4727024" cy="707886"/>
          </a:xfrm>
          <a:prstGeom prst="rect">
            <a:avLst/>
          </a:prstGeom>
          <a:noFill/>
        </p:spPr>
        <p:txBody>
          <a:bodyPr wrap="square" rtlCol="0">
            <a:spAutoFit/>
          </a:bodyPr>
          <a:lstStyle/>
          <a:p>
            <a:r>
              <a:rPr lang="zh-CN" altLang="en-US" sz="4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a:t>
            </a:r>
          </a:p>
        </p:txBody>
      </p:sp>
      <p:pic>
        <p:nvPicPr>
          <p:cNvPr id="153" name="图片 152"/>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36198" y="1188339"/>
            <a:ext cx="3199698" cy="3615659"/>
          </a:xfrm>
          <a:prstGeom prst="rect">
            <a:avLst/>
          </a:prstGeom>
          <a:ln w="3175">
            <a:solidFill>
              <a:schemeClr val="tx1"/>
            </a:solidFill>
          </a:ln>
        </p:spPr>
      </p:pic>
      <p:grpSp>
        <p:nvGrpSpPr>
          <p:cNvPr id="154" name="组合 153"/>
          <p:cNvGrpSpPr/>
          <p:nvPr/>
        </p:nvGrpSpPr>
        <p:grpSpPr>
          <a:xfrm>
            <a:off x="4554893" y="161271"/>
            <a:ext cx="4808675" cy="3439978"/>
            <a:chOff x="966104" y="1057427"/>
            <a:chExt cx="4808675" cy="3439978"/>
          </a:xfrm>
        </p:grpSpPr>
        <p:sp>
          <p:nvSpPr>
            <p:cNvPr id="155" name="圆角矩形 154"/>
            <p:cNvSpPr/>
            <p:nvPr/>
          </p:nvSpPr>
          <p:spPr>
            <a:xfrm>
              <a:off x="966104" y="1057427"/>
              <a:ext cx="4490987" cy="1762151"/>
            </a:xfrm>
            <a:prstGeom prst="roundRect">
              <a:avLst/>
            </a:prstGeom>
            <a:noFill/>
            <a:ln w="76200">
              <a:gradFill flip="none" rotWithShape="1">
                <a:gsLst>
                  <a:gs pos="33000">
                    <a:srgbClr val="FFC000"/>
                  </a:gs>
                  <a:gs pos="100000">
                    <a:schemeClr val="tx1"/>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56" name="图片 15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3637901" y="2121769"/>
              <a:ext cx="2136878" cy="2375636"/>
            </a:xfrm>
            <a:prstGeom prst="rect">
              <a:avLst/>
            </a:prstGeom>
          </p:spPr>
        </p:pic>
      </p:grpSp>
      <p:sp>
        <p:nvSpPr>
          <p:cNvPr id="3" name="文本框 2">
            <a:extLst>
              <a:ext uri="{FF2B5EF4-FFF2-40B4-BE49-F238E27FC236}">
                <a16:creationId xmlns:a16="http://schemas.microsoft.com/office/drawing/2014/main" xmlns="" id="{63D35E3D-3B98-9C92-B2EB-AAF0E9F78543}"/>
              </a:ext>
            </a:extLst>
          </p:cNvPr>
          <p:cNvSpPr txBox="1"/>
          <p:nvPr/>
        </p:nvSpPr>
        <p:spPr>
          <a:xfrm>
            <a:off x="4114372" y="2820891"/>
            <a:ext cx="4031873" cy="1938992"/>
          </a:xfrm>
          <a:prstGeom prst="rect">
            <a:avLst/>
          </a:prstGeom>
          <a:noFill/>
        </p:spPr>
        <p:txBody>
          <a:bodyPr wrap="none" rtlCol="0">
            <a:spAutoFit/>
          </a:bodyPr>
          <a:lstStyle/>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哲学是到底是个啥？</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西方科学哲学简史</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大系统观里有什么哲学？</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一些问题的探讨</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讨论</a:t>
            </a:r>
          </a:p>
        </p:txBody>
      </p:sp>
    </p:spTree>
    <p:extLst>
      <p:ext uri="{BB962C8B-B14F-4D97-AF65-F5344CB8AC3E}">
        <p14:creationId xmlns:p14="http://schemas.microsoft.com/office/powerpoint/2010/main" val="3648850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randombar(horizontal)">
                                      <p:cBhvr>
                                        <p:cTn id="1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女阿色.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7504" y="4211144"/>
            <a:ext cx="778243" cy="778243"/>
          </a:xfrm>
          <a:prstGeom prst="rect">
            <a:avLst/>
          </a:prstGeom>
        </p:spPr>
      </p:pic>
      <p:sp>
        <p:nvSpPr>
          <p:cNvPr id="11" name="TextBox 52"/>
          <p:cNvSpPr txBox="1"/>
          <p:nvPr/>
        </p:nvSpPr>
        <p:spPr>
          <a:xfrm>
            <a:off x="1043608" y="4213667"/>
            <a:ext cx="5688632" cy="761475"/>
          </a:xfrm>
          <a:prstGeom prst="wedgeRoundRectCallout">
            <a:avLst>
              <a:gd name="adj1" fmla="val -55254"/>
              <a:gd name="adj2" fmla="val -7813"/>
              <a:gd name="adj3" fmla="val 16667"/>
            </a:avLst>
          </a:prstGeom>
          <a:solidFill>
            <a:srgbClr val="FF99CC"/>
          </a:solidFill>
        </p:spPr>
        <p:style>
          <a:lnRef idx="3">
            <a:schemeClr val="lt1"/>
          </a:lnRef>
          <a:fillRef idx="1">
            <a:schemeClr val="accent2"/>
          </a:fillRef>
          <a:effectRef idx="1">
            <a:schemeClr val="accent2"/>
          </a:effectRef>
          <a:fontRef idx="minor">
            <a:schemeClr val="lt1"/>
          </a:fontRef>
        </p:style>
        <p:txBody>
          <a:bodyPr wrap="square" lIns="72000" tIns="36000" rIns="72000" bIns="36000" rtlCol="0">
            <a:spAutoFit/>
          </a:bodyPr>
          <a:lstStyle/>
          <a:p>
            <a:pPr defTabSz="914290"/>
            <a:r>
              <a:rPr lang="zh-CN" altLang="en-US"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参与互动可获阿色手写签名</a:t>
            </a:r>
            <a:r>
              <a:rPr lang="en-US" altLang="zh-CN"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a:t>
            </a:r>
            <a:r>
              <a:rPr lang="zh-CN" altLang="en-US"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大系统观</a:t>
            </a:r>
            <a:r>
              <a:rPr lang="en-US" altLang="zh-CN"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a:t>
            </a:r>
            <a:r>
              <a:rPr lang="zh-CN" altLang="en-US"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电子书。请课后加微信好友索取。不胜荣幸！</a:t>
            </a:r>
          </a:p>
        </p:txBody>
      </p:sp>
      <p:sp>
        <p:nvSpPr>
          <p:cNvPr id="15" name="文本框 14"/>
          <p:cNvSpPr txBox="1"/>
          <p:nvPr/>
        </p:nvSpPr>
        <p:spPr>
          <a:xfrm>
            <a:off x="679155" y="1275606"/>
            <a:ext cx="3295997" cy="2585323"/>
          </a:xfrm>
          <a:prstGeom prst="rect">
            <a:avLst/>
          </a:prstGeom>
          <a:noFill/>
        </p:spPr>
        <p:txBody>
          <a:bodyPr wrap="square" rtlCol="0">
            <a:spAutoFit/>
          </a:bodyPr>
          <a:lstStyle/>
          <a:p>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原问题</a:t>
            </a:r>
            <a:r>
              <a:rPr lang="zh-CN" altLang="en-US" sz="1400" dirty="0">
                <a:latin typeface="幼圆" panose="02010509060101010101" pitchFamily="49" charset="-122"/>
                <a:ea typeface="幼圆" panose="02010509060101010101" pitchFamily="49" charset="-122"/>
              </a:rPr>
              <a:t>：全身换过零件的船还是不是那艘船？</a:t>
            </a:r>
            <a:endParaRPr lang="en-US" altLang="zh-CN" sz="1400" dirty="0">
              <a:latin typeface="幼圆" panose="02010509060101010101" pitchFamily="49" charset="-122"/>
              <a:ea typeface="幼圆" panose="02010509060101010101" pitchFamily="49" charset="-122"/>
            </a:endParaRPr>
          </a:p>
          <a:p>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引申问题</a:t>
            </a:r>
            <a:r>
              <a:rPr lang="zh-CN" altLang="en-US" sz="1400" dirty="0">
                <a:latin typeface="幼圆" panose="02010509060101010101" pitchFamily="49" charset="-122"/>
                <a:ea typeface="幼圆" panose="02010509060101010101" pitchFamily="49" charset="-122"/>
                <a:sym typeface="Wingdings" panose="05000000000000000000" pitchFamily="2" charset="2"/>
              </a:rPr>
              <a:t>：①</a:t>
            </a:r>
            <a:r>
              <a:rPr lang="zh-CN" altLang="en-US" sz="1400" dirty="0">
                <a:latin typeface="幼圆" panose="02010509060101010101" pitchFamily="49" charset="-122"/>
                <a:ea typeface="幼圆" panose="02010509060101010101" pitchFamily="49" charset="-122"/>
              </a:rPr>
              <a:t>如果把原来的船（</a:t>
            </a:r>
            <a:r>
              <a:rPr lang="en-US" altLang="zh-CN" sz="1400" dirty="0">
                <a:latin typeface="幼圆" panose="02010509060101010101" pitchFamily="49" charset="-122"/>
                <a:ea typeface="幼圆" panose="02010509060101010101" pitchFamily="49" charset="-122"/>
              </a:rPr>
              <a:t>A</a:t>
            </a:r>
            <a:r>
              <a:rPr lang="zh-CN" altLang="en-US" sz="1400" dirty="0">
                <a:latin typeface="幼圆" panose="02010509060101010101" pitchFamily="49" charset="-122"/>
                <a:ea typeface="幼圆" panose="02010509060101010101" pitchFamily="49" charset="-122"/>
              </a:rPr>
              <a:t>）换下来的零件重新组装成一艘新船（</a:t>
            </a:r>
            <a:r>
              <a:rPr lang="en-US" altLang="zh-CN" sz="1400" dirty="0">
                <a:latin typeface="幼圆" panose="02010509060101010101" pitchFamily="49" charset="-122"/>
                <a:ea typeface="幼圆" panose="02010509060101010101" pitchFamily="49" charset="-122"/>
              </a:rPr>
              <a:t>B</a:t>
            </a:r>
            <a:r>
              <a:rPr lang="zh-CN" altLang="en-US" sz="1400" dirty="0">
                <a:latin typeface="幼圆" panose="02010509060101010101" pitchFamily="49" charset="-122"/>
                <a:ea typeface="幼圆" panose="02010509060101010101" pitchFamily="49" charset="-122"/>
              </a:rPr>
              <a:t>），那么，</a:t>
            </a:r>
            <a:r>
              <a:rPr lang="en-US" altLang="zh-CN" sz="1400" dirty="0">
                <a:latin typeface="幼圆" panose="02010509060101010101" pitchFamily="49" charset="-122"/>
                <a:ea typeface="幼圆" panose="02010509060101010101" pitchFamily="49" charset="-122"/>
              </a:rPr>
              <a:t>B</a:t>
            </a:r>
            <a:r>
              <a:rPr lang="zh-CN" altLang="en-US" sz="1400" dirty="0">
                <a:latin typeface="幼圆" panose="02010509060101010101" pitchFamily="49" charset="-122"/>
                <a:ea typeface="幼圆" panose="02010509060101010101" pitchFamily="49" charset="-122"/>
              </a:rPr>
              <a:t> </a:t>
            </a:r>
            <a:r>
              <a:rPr lang="en-US" altLang="zh-CN" sz="1400" dirty="0">
                <a:latin typeface="幼圆" panose="02010509060101010101" pitchFamily="49" charset="-122"/>
                <a:ea typeface="幼圆" panose="02010509060101010101" pitchFamily="49" charset="-122"/>
              </a:rPr>
              <a:t>= A</a:t>
            </a:r>
            <a:r>
              <a:rPr lang="zh-CN" altLang="en-US" sz="1400" dirty="0">
                <a:latin typeface="幼圆" panose="02010509060101010101" pitchFamily="49" charset="-122"/>
                <a:ea typeface="幼圆" panose="02010509060101010101" pitchFamily="49" charset="-122"/>
              </a:rPr>
              <a:t>？ ②如果持续升级成一艘航母？</a:t>
            </a:r>
            <a:endParaRPr lang="en-US" altLang="zh-CN" sz="1400" dirty="0">
              <a:latin typeface="幼圆" panose="02010509060101010101" pitchFamily="49" charset="-122"/>
              <a:ea typeface="幼圆" panose="02010509060101010101" pitchFamily="49" charset="-122"/>
            </a:endParaRPr>
          </a:p>
          <a:p>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参考</a:t>
            </a:r>
            <a:r>
              <a:rPr lang="en-US" altLang="zh-CN"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1</a:t>
            </a:r>
            <a:r>
              <a:rPr lang="zh-CN" altLang="en-US" sz="1400" dirty="0">
                <a:latin typeface="幼圆" panose="02010509060101010101" pitchFamily="49" charset="-122"/>
                <a:ea typeface="幼圆" panose="02010509060101010101" pitchFamily="49" charset="-122"/>
              </a:rPr>
              <a:t>：你的身体细胞早已新陈代谢更换过多次，你还是不是你？</a:t>
            </a:r>
            <a:r>
              <a:rPr lang="zh-CN" altLang="en-US" sz="1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引申</a:t>
            </a:r>
            <a:r>
              <a:rPr lang="zh-CN" altLang="en-US" sz="1400" dirty="0">
                <a:latin typeface="幼圆" panose="02010509060101010101" pitchFamily="49" charset="-122"/>
                <a:ea typeface="幼圆" panose="02010509060101010101" pitchFamily="49" charset="-122"/>
              </a:rPr>
              <a:t>：把你的身体和大脑都复制，新的你是什么？</a:t>
            </a:r>
            <a:endParaRPr lang="en-US" altLang="zh-CN" sz="1400" dirty="0">
              <a:latin typeface="幼圆" panose="02010509060101010101" pitchFamily="49" charset="-122"/>
              <a:ea typeface="幼圆" panose="02010509060101010101" pitchFamily="49" charset="-122"/>
            </a:endParaRPr>
          </a:p>
          <a:p>
            <a:r>
              <a:rPr lang="zh-CN" altLang="en-US"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参考</a:t>
            </a:r>
            <a:r>
              <a:rPr lang="en-US" altLang="zh-CN" sz="16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2</a:t>
            </a:r>
            <a:r>
              <a:rPr lang="zh-CN" altLang="en-US" sz="1400" dirty="0">
                <a:latin typeface="幼圆" panose="02010509060101010101" pitchFamily="49" charset="-122"/>
                <a:ea typeface="幼圆" panose="02010509060101010101" pitchFamily="49" charset="-122"/>
              </a:rPr>
              <a:t>：</a:t>
            </a:r>
            <a:r>
              <a:rPr lang="en-US" altLang="zh-CN" sz="1400" dirty="0">
                <a:latin typeface="幼圆" panose="02010509060101010101" pitchFamily="49" charset="-122"/>
                <a:ea typeface="幼圆" panose="02010509060101010101" pitchFamily="49" charset="-122"/>
              </a:rPr>
              <a:t>1</a:t>
            </a:r>
            <a:r>
              <a:rPr lang="zh-CN" altLang="en-US" sz="1400" dirty="0">
                <a:latin typeface="幼圆" panose="02010509060101010101" pitchFamily="49" charset="-122"/>
                <a:ea typeface="幼圆" panose="02010509060101010101" pitchFamily="49" charset="-122"/>
              </a:rPr>
              <a:t>个光子被劈分成</a:t>
            </a:r>
            <a:r>
              <a:rPr lang="en-US" altLang="zh-CN" sz="1400" dirty="0">
                <a:latin typeface="幼圆" panose="02010509060101010101" pitchFamily="49" charset="-122"/>
                <a:ea typeface="幼圆" panose="02010509060101010101" pitchFamily="49" charset="-122"/>
              </a:rPr>
              <a:t>2</a:t>
            </a:r>
            <a:r>
              <a:rPr lang="zh-CN" altLang="en-US" sz="1400" dirty="0">
                <a:latin typeface="幼圆" panose="02010509060101010101" pitchFamily="49" charset="-122"/>
                <a:ea typeface="幼圆" panose="02010509060101010101" pitchFamily="49" charset="-122"/>
              </a:rPr>
              <a:t>个相互纠缠的光子对。这</a:t>
            </a:r>
            <a:r>
              <a:rPr lang="en-US" altLang="zh-CN" sz="1400" dirty="0">
                <a:latin typeface="幼圆" panose="02010509060101010101" pitchFamily="49" charset="-122"/>
                <a:ea typeface="幼圆" panose="02010509060101010101" pitchFamily="49" charset="-122"/>
              </a:rPr>
              <a:t>3</a:t>
            </a:r>
            <a:r>
              <a:rPr lang="zh-CN" altLang="en-US" sz="1400" dirty="0">
                <a:latin typeface="幼圆" panose="02010509060101010101" pitchFamily="49" charset="-122"/>
                <a:ea typeface="幼圆" panose="02010509060101010101" pitchFamily="49" charset="-122"/>
              </a:rPr>
              <a:t>个光子是什么？</a:t>
            </a:r>
          </a:p>
        </p:txBody>
      </p:sp>
      <p:grpSp>
        <p:nvGrpSpPr>
          <p:cNvPr id="20" name="组合 19"/>
          <p:cNvGrpSpPr/>
          <p:nvPr/>
        </p:nvGrpSpPr>
        <p:grpSpPr>
          <a:xfrm>
            <a:off x="4499992" y="215825"/>
            <a:ext cx="4409457" cy="2530227"/>
            <a:chOff x="4330220" y="1275606"/>
            <a:chExt cx="4507221" cy="2530227"/>
          </a:xfrm>
        </p:grpSpPr>
        <p:grpSp>
          <p:nvGrpSpPr>
            <p:cNvPr id="6" name="组合 5"/>
            <p:cNvGrpSpPr/>
            <p:nvPr/>
          </p:nvGrpSpPr>
          <p:grpSpPr>
            <a:xfrm>
              <a:off x="4330220" y="1275606"/>
              <a:ext cx="4507221" cy="2530227"/>
              <a:chOff x="515614" y="1563638"/>
              <a:chExt cx="4507221" cy="2530227"/>
            </a:xfrm>
          </p:grpSpPr>
          <p:pic>
            <p:nvPicPr>
              <p:cNvPr id="12" name="图片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5614" y="1563638"/>
                <a:ext cx="4507221" cy="25302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文本框 2"/>
              <p:cNvSpPr txBox="1"/>
              <p:nvPr/>
            </p:nvSpPr>
            <p:spPr>
              <a:xfrm>
                <a:off x="1115616" y="3507854"/>
                <a:ext cx="902811"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原船</a:t>
                </a:r>
              </a:p>
            </p:txBody>
          </p:sp>
          <p:sp>
            <p:nvSpPr>
              <p:cNvPr id="14" name="文本框 13"/>
              <p:cNvSpPr txBox="1"/>
              <p:nvPr/>
            </p:nvSpPr>
            <p:spPr>
              <a:xfrm>
                <a:off x="3458506" y="3507854"/>
                <a:ext cx="902811"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B:</a:t>
                </a:r>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新船</a:t>
                </a:r>
              </a:p>
            </p:txBody>
          </p:sp>
        </p:grpSp>
        <p:sp>
          <p:nvSpPr>
            <p:cNvPr id="16" name="右箭头 15"/>
            <p:cNvSpPr/>
            <p:nvPr/>
          </p:nvSpPr>
          <p:spPr>
            <a:xfrm>
              <a:off x="6300192" y="1918331"/>
              <a:ext cx="586499" cy="699741"/>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zh-CN" altLang="en-US" sz="600" dirty="0">
                <a:ea typeface="方正粗宋简体" panose="03000509000000000000" pitchFamily="65" charset="-122"/>
              </a:endParaRPr>
            </a:p>
          </p:txBody>
        </p:sp>
        <p:sp>
          <p:nvSpPr>
            <p:cNvPr id="19" name="文本框 18"/>
            <p:cNvSpPr txBox="1"/>
            <p:nvPr/>
          </p:nvSpPr>
          <p:spPr>
            <a:xfrm>
              <a:off x="6240360" y="2083536"/>
              <a:ext cx="646331" cy="369332"/>
            </a:xfrm>
            <a:prstGeom prst="rect">
              <a:avLst/>
            </a:prstGeom>
            <a:noFill/>
          </p:spPr>
          <p:txBody>
            <a:bodyPr wrap="none" rtlCol="0">
              <a:spAutoFit/>
            </a:bodyPr>
            <a:lstStyle/>
            <a:p>
              <a:r>
                <a:rPr lang="zh-CN" altLang="en-US" dirty="0">
                  <a:solidFill>
                    <a:schemeClr val="bg1"/>
                  </a:solidFill>
                  <a:latin typeface="方正超粗黑简体" panose="03000509000000000000" pitchFamily="65" charset="-122"/>
                  <a:ea typeface="方正超粗黑简体" panose="03000509000000000000" pitchFamily="65" charset="-122"/>
                </a:rPr>
                <a:t>重建</a:t>
              </a:r>
            </a:p>
          </p:txBody>
        </p:sp>
      </p:grpSp>
      <p:grpSp>
        <p:nvGrpSpPr>
          <p:cNvPr id="17" name="组合 16"/>
          <p:cNvGrpSpPr/>
          <p:nvPr/>
        </p:nvGrpSpPr>
        <p:grpSpPr>
          <a:xfrm>
            <a:off x="6948264" y="2882784"/>
            <a:ext cx="2087431" cy="2260716"/>
            <a:chOff x="273541" y="2715766"/>
            <a:chExt cx="2087431" cy="2260716"/>
          </a:xfrm>
        </p:grpSpPr>
        <p:pic>
          <p:nvPicPr>
            <p:cNvPr id="18" name="图片 17"/>
            <p:cNvPicPr>
              <a:picLocks noChangeAspect="1"/>
            </p:cNvPicPr>
            <p:nvPr/>
          </p:nvPicPr>
          <p:blipFill rotWithShape="1">
            <a:blip r:embed="rId4" cstate="screen">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337762" y="2729823"/>
              <a:ext cx="1944217" cy="1944216"/>
            </a:xfrm>
            <a:prstGeom prst="rect">
              <a:avLst/>
            </a:prstGeom>
          </p:spPr>
        </p:pic>
        <p:sp>
          <p:nvSpPr>
            <p:cNvPr id="21" name="文本框 20"/>
            <p:cNvSpPr txBox="1"/>
            <p:nvPr/>
          </p:nvSpPr>
          <p:spPr>
            <a:xfrm>
              <a:off x="273541" y="4550724"/>
              <a:ext cx="2087431" cy="425758"/>
            </a:xfrm>
            <a:prstGeom prst="rect">
              <a:avLst/>
            </a:prstGeom>
            <a:noFill/>
          </p:spPr>
          <p:txBody>
            <a:bodyPr wrap="none" rtlCol="0">
              <a:spAutoFit/>
            </a:bodyPr>
            <a:lstStyle/>
            <a:p>
              <a:pPr algn="ctr">
                <a:lnSpc>
                  <a:spcPts val="1300"/>
                </a:lnSpc>
              </a:pPr>
              <a:r>
                <a:rPr lang="zh-CN" altLang="en-US" sz="1400" dirty="0">
                  <a:solidFill>
                    <a:schemeClr val="tx1">
                      <a:lumMod val="65000"/>
                      <a:lumOff val="35000"/>
                    </a:schemeClr>
                  </a:solidFill>
                  <a:latin typeface="方正粗宋简体" panose="03000509000000000000" pitchFamily="65" charset="-122"/>
                  <a:ea typeface="方正粗宋简体" panose="03000509000000000000" pitchFamily="65" charset="-122"/>
                </a:rPr>
                <a:t>大系统观开放论坛</a:t>
              </a:r>
              <a:r>
                <a:rPr lang="en-US" altLang="zh-CN" sz="1400" dirty="0">
                  <a:solidFill>
                    <a:schemeClr val="tx1">
                      <a:lumMod val="65000"/>
                      <a:lumOff val="35000"/>
                    </a:schemeClr>
                  </a:solidFill>
                  <a:latin typeface="方正粗宋简体" panose="03000509000000000000" pitchFamily="65" charset="-122"/>
                  <a:ea typeface="方正粗宋简体" panose="03000509000000000000" pitchFamily="65" charset="-122"/>
                </a:rPr>
                <a:t>-</a:t>
              </a:r>
              <a:r>
                <a:rPr lang="zh-CN" altLang="en-US" sz="1400" dirty="0">
                  <a:solidFill>
                    <a:schemeClr val="tx1">
                      <a:lumMod val="65000"/>
                      <a:lumOff val="35000"/>
                    </a:schemeClr>
                  </a:solidFill>
                  <a:latin typeface="方正粗宋简体" panose="03000509000000000000" pitchFamily="65" charset="-122"/>
                  <a:ea typeface="方正粗宋简体" panose="03000509000000000000" pitchFamily="65" charset="-122"/>
                </a:rPr>
                <a:t>东油</a:t>
              </a:r>
              <a:endParaRPr lang="en-US" altLang="zh-CN" sz="1400" dirty="0">
                <a:solidFill>
                  <a:schemeClr val="tx1">
                    <a:lumMod val="65000"/>
                    <a:lumOff val="35000"/>
                  </a:schemeClr>
                </a:solidFill>
                <a:latin typeface="方正粗宋简体" panose="03000509000000000000" pitchFamily="65" charset="-122"/>
                <a:ea typeface="方正粗宋简体" panose="03000509000000000000" pitchFamily="65" charset="-122"/>
              </a:endParaRPr>
            </a:p>
            <a:p>
              <a:pPr algn="ctr">
                <a:lnSpc>
                  <a:spcPts val="1300"/>
                </a:lnSpc>
              </a:pPr>
              <a:r>
                <a:rPr lang="zh-CN" altLang="en-US" sz="1400" dirty="0">
                  <a:solidFill>
                    <a:schemeClr val="tx1">
                      <a:lumMod val="65000"/>
                      <a:lumOff val="35000"/>
                    </a:schemeClr>
                  </a:solidFill>
                  <a:latin typeface="幼圆" panose="02010509060101010101" pitchFamily="49" charset="-122"/>
                  <a:ea typeface="幼圆" panose="02010509060101010101" pitchFamily="49" charset="-122"/>
                </a:rPr>
                <a:t>微信群</a:t>
              </a:r>
            </a:p>
          </p:txBody>
        </p:sp>
        <p:sp>
          <p:nvSpPr>
            <p:cNvPr id="22" name="矩形 21"/>
            <p:cNvSpPr/>
            <p:nvPr/>
          </p:nvSpPr>
          <p:spPr>
            <a:xfrm>
              <a:off x="337762" y="2715766"/>
              <a:ext cx="1944218" cy="2221215"/>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grpSp>
      <p:grpSp>
        <p:nvGrpSpPr>
          <p:cNvPr id="7" name="组合 6"/>
          <p:cNvGrpSpPr/>
          <p:nvPr/>
        </p:nvGrpSpPr>
        <p:grpSpPr>
          <a:xfrm>
            <a:off x="107504" y="339502"/>
            <a:ext cx="3097418" cy="752822"/>
            <a:chOff x="107504" y="4343107"/>
            <a:chExt cx="3097418" cy="752822"/>
          </a:xfrm>
        </p:grpSpPr>
        <p:pic>
          <p:nvPicPr>
            <p:cNvPr id="9" name="图片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504" y="4343107"/>
              <a:ext cx="752822" cy="752822"/>
            </a:xfrm>
            <a:prstGeom prst="rect">
              <a:avLst/>
            </a:prstGeom>
          </p:spPr>
        </p:pic>
        <p:sp>
          <p:nvSpPr>
            <p:cNvPr id="8" name="文本框 7"/>
            <p:cNvSpPr txBox="1"/>
            <p:nvPr/>
          </p:nvSpPr>
          <p:spPr>
            <a:xfrm>
              <a:off x="1224893" y="4492389"/>
              <a:ext cx="1980029" cy="523220"/>
            </a:xfrm>
            <a:prstGeom prst="wedgeRectCallout">
              <a:avLst>
                <a:gd name="adj1" fmla="val -59297"/>
                <a:gd name="adj2" fmla="val -6062"/>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sz="28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悉心请教！</a:t>
              </a:r>
            </a:p>
          </p:txBody>
        </p:sp>
      </p:grpSp>
      <p:sp>
        <p:nvSpPr>
          <p:cNvPr id="13" name="文本框 12"/>
          <p:cNvSpPr txBox="1"/>
          <p:nvPr/>
        </p:nvSpPr>
        <p:spPr>
          <a:xfrm>
            <a:off x="6003087" y="282071"/>
            <a:ext cx="1467068" cy="400110"/>
          </a:xfrm>
          <a:prstGeom prst="rect">
            <a:avLst/>
          </a:prstGeom>
          <a:noFill/>
          <a:ln w="3175">
            <a:solidFill>
              <a:schemeClr val="tx1"/>
            </a:solidFill>
          </a:ln>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忒修斯之船</a:t>
            </a:r>
          </a:p>
        </p:txBody>
      </p:sp>
      <p:pic>
        <p:nvPicPr>
          <p:cNvPr id="2050" name="Picture 2" descr="https://gimg2.baidu.com/image_search/src=http%3A%2F%2Fimg.zcool.cn%2Fcommunity%2F0141c860a282d911013f4720bca3ad.jpg%403000w_1l_2o_100sh.jpg&amp;refer=http%3A%2F%2Fimg.zcool.cn&amp;app=2002&amp;size=f9999,10000&amp;q=a80&amp;n=0&amp;g=0n&amp;fmt=jpeg?sec=1641369756&amp;t=c2b1c367f2589d2483cce324bbeb9027"/>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4150543" y="2556806"/>
            <a:ext cx="2716186" cy="18780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3033309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gimg2.baidu.com/image_search/src=http%3A%2F%2F5b0988e595225.cdn.sohucs.com%2Fq_70%2Cc_zoom%2Cw_640%2Fimages%2F20180305%2F3e3574b8d8064790976f3010dac5599a.jpeg&amp;refer=http%3A%2F%2F5b0988e595225.cdn.sohucs.com&amp;app=2002&amp;size=f9999,10000&amp;q=a80&amp;n=0&amp;g=0n&amp;fmt=jpeg?sec=1638327073&amp;t=54037fdb77c0472534c18950344ece78"/>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796136" y="483518"/>
            <a:ext cx="2808312" cy="41764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2092" y="694424"/>
            <a:ext cx="764109" cy="54139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1" name="文本框 10"/>
          <p:cNvSpPr txBox="1"/>
          <p:nvPr/>
        </p:nvSpPr>
        <p:spPr>
          <a:xfrm>
            <a:off x="378394" y="312748"/>
            <a:ext cx="4852610" cy="523220"/>
          </a:xfrm>
          <a:prstGeom prst="rect">
            <a:avLst/>
          </a:prstGeom>
          <a:noFill/>
        </p:spPr>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关于</a:t>
            </a:r>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无限递归时空维度</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的猜想</a:t>
            </a:r>
          </a:p>
        </p:txBody>
      </p:sp>
      <p:sp>
        <p:nvSpPr>
          <p:cNvPr id="15" name="文本框 14"/>
          <p:cNvSpPr txBox="1"/>
          <p:nvPr/>
        </p:nvSpPr>
        <p:spPr>
          <a:xfrm>
            <a:off x="6228184" y="4011910"/>
            <a:ext cx="2031325" cy="646331"/>
          </a:xfrm>
          <a:prstGeom prst="rect">
            <a:avLst/>
          </a:prstGeom>
          <a:noFill/>
        </p:spPr>
        <p:txBody>
          <a:bodyPr wrap="none" rtlCol="0">
            <a:spAutoFit/>
          </a:bodyPr>
          <a:lstStyle/>
          <a:p>
            <a:pPr algn="ctr"/>
            <a:r>
              <a:rPr lang="zh-CN" altLang="en-US" dirty="0">
                <a:solidFill>
                  <a:schemeClr val="bg1"/>
                </a:solidFill>
                <a:effectLst>
                  <a:glow rad="139700">
                    <a:schemeClr val="tx1">
                      <a:alpha val="40000"/>
                    </a:schemeClr>
                  </a:glow>
                </a:effectLst>
                <a:latin typeface="方正粗宋简体" panose="03000509000000000000" pitchFamily="65" charset="-122"/>
                <a:ea typeface="方正粗宋简体" panose="03000509000000000000" pitchFamily="65" charset="-122"/>
              </a:rPr>
              <a:t>两面镜子相对反射</a:t>
            </a:r>
            <a:endParaRPr lang="en-US" altLang="zh-CN" dirty="0">
              <a:solidFill>
                <a:schemeClr val="bg1"/>
              </a:solidFill>
              <a:effectLst>
                <a:glow rad="139700">
                  <a:schemeClr val="tx1">
                    <a:alpha val="40000"/>
                  </a:schemeClr>
                </a:glow>
              </a:effectLst>
              <a:latin typeface="方正粗宋简体" panose="03000509000000000000" pitchFamily="65" charset="-122"/>
              <a:ea typeface="方正粗宋简体" panose="03000509000000000000" pitchFamily="65" charset="-122"/>
            </a:endParaRPr>
          </a:p>
          <a:p>
            <a:pPr algn="ctr"/>
            <a:r>
              <a:rPr lang="zh-CN" altLang="en-US" dirty="0">
                <a:solidFill>
                  <a:schemeClr val="bg1"/>
                </a:solidFill>
                <a:effectLst>
                  <a:glow rad="139700">
                    <a:schemeClr val="tx1">
                      <a:alpha val="40000"/>
                    </a:schemeClr>
                  </a:glow>
                </a:effectLst>
                <a:latin typeface="方正粗宋简体" panose="03000509000000000000" pitchFamily="65" charset="-122"/>
                <a:ea typeface="方正粗宋简体" panose="03000509000000000000" pitchFamily="65" charset="-122"/>
              </a:rPr>
              <a:t>无限递归嵌套</a:t>
            </a:r>
          </a:p>
        </p:txBody>
      </p:sp>
      <p:sp>
        <p:nvSpPr>
          <p:cNvPr id="16" name="文本框 15"/>
          <p:cNvSpPr txBox="1"/>
          <p:nvPr/>
        </p:nvSpPr>
        <p:spPr>
          <a:xfrm>
            <a:off x="510379" y="974205"/>
            <a:ext cx="2890536" cy="523220"/>
          </a:xfrm>
          <a:prstGeom prst="rect">
            <a:avLst/>
          </a:prstGeom>
          <a:noFill/>
        </p:spPr>
        <p:txBody>
          <a:bodyPr wrap="none" rtlCol="0">
            <a:spAutoFit/>
          </a:bodyPr>
          <a:lstStyle/>
          <a:p>
            <a:pPr algn="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时空</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((X,Y,Z),T)</a:t>
            </a:r>
            <a:endPar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19" name="文本框 18"/>
          <p:cNvSpPr txBox="1"/>
          <p:nvPr/>
        </p:nvSpPr>
        <p:spPr>
          <a:xfrm>
            <a:off x="4067944" y="1006738"/>
            <a:ext cx="1098378" cy="523220"/>
          </a:xfrm>
          <a:prstGeom prst="rect">
            <a:avLst/>
          </a:prstGeom>
          <a:solidFill>
            <a:schemeClr val="tx1"/>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2800" dirty="0">
                <a:latin typeface="方正超粗黑简体" panose="03000509000000000000" pitchFamily="65" charset="-122"/>
                <a:ea typeface="方正超粗黑简体" panose="03000509000000000000" pitchFamily="65" charset="-122"/>
              </a:rPr>
              <a:t>(S,T)</a:t>
            </a:r>
            <a:endParaRPr lang="zh-CN" altLang="en-US" sz="2800" dirty="0">
              <a:latin typeface="方正超粗黑简体" panose="03000509000000000000" pitchFamily="65" charset="-122"/>
              <a:ea typeface="方正超粗黑简体" panose="03000509000000000000" pitchFamily="65" charset="-122"/>
            </a:endParaRPr>
          </a:p>
        </p:txBody>
      </p:sp>
      <p:sp>
        <p:nvSpPr>
          <p:cNvPr id="20" name="文本框 19"/>
          <p:cNvSpPr txBox="1"/>
          <p:nvPr/>
        </p:nvSpPr>
        <p:spPr>
          <a:xfrm>
            <a:off x="4199391" y="1659041"/>
            <a:ext cx="966931" cy="461665"/>
          </a:xfrm>
          <a:prstGeom prst="wedgeRectCallout">
            <a:avLst>
              <a:gd name="adj1" fmla="val 12889"/>
              <a:gd name="adj2" fmla="val -101787"/>
            </a:avLst>
          </a:prstGeom>
          <a:solidFill>
            <a:schemeClr val="tx1">
              <a:lumMod val="65000"/>
              <a:lumOff val="35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2400" dirty="0">
                <a:latin typeface="方正超粗黑简体" panose="03000509000000000000" pitchFamily="65" charset="-122"/>
                <a:ea typeface="方正超粗黑简体" panose="03000509000000000000" pitchFamily="65" charset="-122"/>
              </a:rPr>
              <a:t>(S,T)</a:t>
            </a:r>
            <a:endParaRPr lang="zh-CN" altLang="en-US" sz="2400" dirty="0">
              <a:latin typeface="方正超粗黑简体" panose="03000509000000000000" pitchFamily="65" charset="-122"/>
              <a:ea typeface="方正超粗黑简体" panose="03000509000000000000" pitchFamily="65" charset="-122"/>
            </a:endParaRPr>
          </a:p>
        </p:txBody>
      </p:sp>
      <p:sp>
        <p:nvSpPr>
          <p:cNvPr id="21" name="文本框 20"/>
          <p:cNvSpPr txBox="1"/>
          <p:nvPr/>
        </p:nvSpPr>
        <p:spPr>
          <a:xfrm>
            <a:off x="4329233" y="2249789"/>
            <a:ext cx="837089" cy="400110"/>
          </a:xfrm>
          <a:prstGeom prst="wedgeRectCallout">
            <a:avLst>
              <a:gd name="adj1" fmla="val 12192"/>
              <a:gd name="adj2" fmla="val -105802"/>
            </a:avLst>
          </a:prstGeom>
          <a:solidFill>
            <a:schemeClr val="tx1">
              <a:lumMod val="50000"/>
              <a:lumOff val="50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2000" dirty="0">
                <a:latin typeface="方正超粗黑简体" panose="03000509000000000000" pitchFamily="65" charset="-122"/>
                <a:ea typeface="方正超粗黑简体" panose="03000509000000000000" pitchFamily="65" charset="-122"/>
              </a:rPr>
              <a:t>(S,T)</a:t>
            </a:r>
            <a:endParaRPr lang="zh-CN" altLang="en-US" sz="2000" dirty="0">
              <a:latin typeface="方正超粗黑简体" panose="03000509000000000000" pitchFamily="65" charset="-122"/>
              <a:ea typeface="方正超粗黑简体" panose="03000509000000000000" pitchFamily="65" charset="-122"/>
            </a:endParaRPr>
          </a:p>
        </p:txBody>
      </p:sp>
      <p:sp>
        <p:nvSpPr>
          <p:cNvPr id="22" name="文本框 21"/>
          <p:cNvSpPr txBox="1"/>
          <p:nvPr/>
        </p:nvSpPr>
        <p:spPr>
          <a:xfrm>
            <a:off x="4391751" y="2778982"/>
            <a:ext cx="774571" cy="369332"/>
          </a:xfrm>
          <a:prstGeom prst="wedgeRectCallout">
            <a:avLst>
              <a:gd name="adj1" fmla="val 13942"/>
              <a:gd name="adj2" fmla="val -108312"/>
            </a:avLst>
          </a:prstGeom>
          <a:solidFill>
            <a:schemeClr val="bg1">
              <a:lumMod val="65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dirty="0">
                <a:latin typeface="方正超粗黑简体" panose="03000509000000000000" pitchFamily="65" charset="-122"/>
                <a:ea typeface="方正超粗黑简体" panose="03000509000000000000" pitchFamily="65" charset="-122"/>
              </a:rPr>
              <a:t>(S,T)</a:t>
            </a:r>
            <a:endParaRPr lang="zh-CN" altLang="en-US" dirty="0">
              <a:latin typeface="方正超粗黑简体" panose="03000509000000000000" pitchFamily="65" charset="-122"/>
              <a:ea typeface="方正超粗黑简体" panose="03000509000000000000" pitchFamily="65" charset="-122"/>
            </a:endParaRPr>
          </a:p>
        </p:txBody>
      </p:sp>
      <p:sp>
        <p:nvSpPr>
          <p:cNvPr id="23" name="文本框 22"/>
          <p:cNvSpPr txBox="1"/>
          <p:nvPr/>
        </p:nvSpPr>
        <p:spPr>
          <a:xfrm>
            <a:off x="4457474" y="3277397"/>
            <a:ext cx="708848" cy="338554"/>
          </a:xfrm>
          <a:prstGeom prst="wedgeRectCallout">
            <a:avLst>
              <a:gd name="adj1" fmla="val 11167"/>
              <a:gd name="adj2" fmla="val -111279"/>
            </a:avLst>
          </a:prstGeom>
          <a:solidFill>
            <a:schemeClr val="bg1">
              <a:lumMod val="75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1600" dirty="0">
                <a:latin typeface="方正超粗黑简体" panose="03000509000000000000" pitchFamily="65" charset="-122"/>
                <a:ea typeface="方正超粗黑简体" panose="03000509000000000000" pitchFamily="65" charset="-122"/>
              </a:rPr>
              <a:t>(S,T)</a:t>
            </a:r>
            <a:endParaRPr lang="zh-CN" altLang="en-US" sz="1600" dirty="0">
              <a:latin typeface="方正超粗黑简体" panose="03000509000000000000" pitchFamily="65" charset="-122"/>
              <a:ea typeface="方正超粗黑简体" panose="03000509000000000000" pitchFamily="65" charset="-122"/>
            </a:endParaRPr>
          </a:p>
        </p:txBody>
      </p:sp>
      <p:sp>
        <p:nvSpPr>
          <p:cNvPr id="24" name="文本框 23"/>
          <p:cNvSpPr txBox="1"/>
          <p:nvPr/>
        </p:nvSpPr>
        <p:spPr>
          <a:xfrm>
            <a:off x="4524800" y="3745034"/>
            <a:ext cx="641522" cy="307777"/>
          </a:xfrm>
          <a:prstGeom prst="wedgeRectCallout">
            <a:avLst>
              <a:gd name="adj1" fmla="val 13420"/>
              <a:gd name="adj2" fmla="val -119444"/>
            </a:avLst>
          </a:prstGeom>
          <a:solidFill>
            <a:schemeClr val="bg1">
              <a:lumMod val="85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1400" dirty="0">
                <a:latin typeface="方正超粗黑简体" panose="03000509000000000000" pitchFamily="65" charset="-122"/>
                <a:ea typeface="方正超粗黑简体" panose="03000509000000000000" pitchFamily="65" charset="-122"/>
              </a:rPr>
              <a:t>(S,T)</a:t>
            </a:r>
            <a:endParaRPr lang="zh-CN" altLang="en-US" sz="1400" dirty="0">
              <a:latin typeface="方正超粗黑简体" panose="03000509000000000000" pitchFamily="65" charset="-122"/>
              <a:ea typeface="方正超粗黑简体" panose="03000509000000000000" pitchFamily="65" charset="-122"/>
            </a:endParaRPr>
          </a:p>
        </p:txBody>
      </p:sp>
      <p:sp>
        <p:nvSpPr>
          <p:cNvPr id="25" name="文本框 24"/>
          <p:cNvSpPr txBox="1"/>
          <p:nvPr/>
        </p:nvSpPr>
        <p:spPr>
          <a:xfrm>
            <a:off x="4590523" y="4181894"/>
            <a:ext cx="575799" cy="276999"/>
          </a:xfrm>
          <a:prstGeom prst="wedgeRectCallout">
            <a:avLst>
              <a:gd name="adj1" fmla="val 11174"/>
              <a:gd name="adj2" fmla="val -124306"/>
            </a:avLst>
          </a:prstGeom>
          <a:solidFill>
            <a:schemeClr val="bg1">
              <a:lumMod val="95000"/>
            </a:schemeClr>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1200" dirty="0">
                <a:latin typeface="方正超粗黑简体" panose="03000509000000000000" pitchFamily="65" charset="-122"/>
                <a:ea typeface="方正超粗黑简体" panose="03000509000000000000" pitchFamily="65" charset="-122"/>
              </a:rPr>
              <a:t>(S,T)</a:t>
            </a:r>
            <a:endParaRPr lang="zh-CN" altLang="en-US" sz="1200" dirty="0">
              <a:latin typeface="方正超粗黑简体" panose="03000509000000000000" pitchFamily="65" charset="-122"/>
              <a:ea typeface="方正超粗黑简体" panose="03000509000000000000" pitchFamily="65" charset="-122"/>
            </a:endParaRPr>
          </a:p>
        </p:txBody>
      </p:sp>
      <p:sp>
        <p:nvSpPr>
          <p:cNvPr id="26" name="文本框 25"/>
          <p:cNvSpPr txBox="1"/>
          <p:nvPr/>
        </p:nvSpPr>
        <p:spPr>
          <a:xfrm>
            <a:off x="4624186" y="4587974"/>
            <a:ext cx="542136" cy="261610"/>
          </a:xfrm>
          <a:prstGeom prst="wedgeRectCallout">
            <a:avLst>
              <a:gd name="adj1" fmla="val 13162"/>
              <a:gd name="adj2" fmla="val -110909"/>
            </a:avLst>
          </a:prstGeom>
          <a:solidFill>
            <a:srgbClr val="FAFAFA"/>
          </a:solidFill>
        </p:spPr>
        <p:style>
          <a:lnRef idx="3">
            <a:schemeClr val="lt1"/>
          </a:lnRef>
          <a:fillRef idx="1">
            <a:schemeClr val="accent5"/>
          </a:fillRef>
          <a:effectRef idx="1">
            <a:schemeClr val="accent5"/>
          </a:effectRef>
          <a:fontRef idx="minor">
            <a:schemeClr val="lt1"/>
          </a:fontRef>
        </p:style>
        <p:txBody>
          <a:bodyPr wrap="none" rtlCol="0">
            <a:spAutoFit/>
          </a:bodyPr>
          <a:lstStyle/>
          <a:p>
            <a:pPr algn="ctr"/>
            <a:r>
              <a:rPr lang="en-US" altLang="zh-CN" sz="1100" dirty="0">
                <a:latin typeface="方正超粗黑简体" panose="03000509000000000000" pitchFamily="65" charset="-122"/>
                <a:ea typeface="方正超粗黑简体" panose="03000509000000000000" pitchFamily="65" charset="-122"/>
              </a:rPr>
              <a:t>(S,T)</a:t>
            </a:r>
            <a:endParaRPr lang="zh-CN" altLang="en-US" sz="1100" dirty="0">
              <a:latin typeface="方正超粗黑简体" panose="03000509000000000000" pitchFamily="65" charset="-122"/>
              <a:ea typeface="方正超粗黑简体" panose="03000509000000000000" pitchFamily="65" charset="-122"/>
            </a:endParaRPr>
          </a:p>
        </p:txBody>
      </p:sp>
      <p:sp>
        <p:nvSpPr>
          <p:cNvPr id="6" name="右箭头 5"/>
          <p:cNvSpPr/>
          <p:nvPr/>
        </p:nvSpPr>
        <p:spPr>
          <a:xfrm>
            <a:off x="3331891" y="945288"/>
            <a:ext cx="664045" cy="637898"/>
          </a:xfrm>
          <a:prstGeom prst="rightArrow">
            <a:avLst/>
          </a:prstGeom>
        </p:spPr>
        <p:style>
          <a:lnRef idx="1">
            <a:schemeClr val="accent1"/>
          </a:lnRef>
          <a:fillRef idx="3">
            <a:schemeClr val="accent1"/>
          </a:fillRef>
          <a:effectRef idx="2">
            <a:schemeClr val="accent1"/>
          </a:effectRef>
          <a:fontRef idx="minor">
            <a:schemeClr val="lt1"/>
          </a:fontRef>
        </p:style>
        <p:txBody>
          <a:bodyPr wrap="none" rtlCol="0" anchor="b" anchorCtr="0"/>
          <a:lstStyle/>
          <a:p>
            <a:r>
              <a:rPr lang="zh-CN" altLang="en-US"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简化</a:t>
            </a:r>
          </a:p>
        </p:txBody>
      </p:sp>
      <p:sp>
        <p:nvSpPr>
          <p:cNvPr id="8" name="文本框 7"/>
          <p:cNvSpPr txBox="1"/>
          <p:nvPr/>
        </p:nvSpPr>
        <p:spPr>
          <a:xfrm>
            <a:off x="4706936" y="4800902"/>
            <a:ext cx="415498" cy="369332"/>
          </a:xfrm>
          <a:prstGeom prst="rect">
            <a:avLst/>
          </a:prstGeom>
          <a:noFill/>
        </p:spPr>
        <p:txBody>
          <a:bodyPr wrap="none" rtlCol="0">
            <a:spAutoFit/>
          </a:bodyPr>
          <a:lstStyle/>
          <a:p>
            <a:pPr algn="ctr"/>
            <a:r>
              <a:rPr lang="en-US" altLang="zh-CN" dirty="0">
                <a:latin typeface="方正超粗黑简体" panose="03000509000000000000" pitchFamily="65" charset="-122"/>
                <a:ea typeface="方正超粗黑简体" panose="03000509000000000000" pitchFamily="65" charset="-122"/>
              </a:rPr>
              <a:t>…</a:t>
            </a:r>
            <a:endParaRPr lang="zh-CN" altLang="en-US" dirty="0">
              <a:latin typeface="方正超粗黑简体" panose="03000509000000000000" pitchFamily="65" charset="-122"/>
              <a:ea typeface="方正超粗黑简体" panose="03000509000000000000" pitchFamily="65" charset="-122"/>
            </a:endParaRPr>
          </a:p>
        </p:txBody>
      </p:sp>
      <p:grpSp>
        <p:nvGrpSpPr>
          <p:cNvPr id="17" name="组合 16"/>
          <p:cNvGrpSpPr/>
          <p:nvPr/>
        </p:nvGrpSpPr>
        <p:grpSpPr>
          <a:xfrm>
            <a:off x="203614" y="4278628"/>
            <a:ext cx="3979944" cy="861235"/>
            <a:chOff x="-3471" y="4299942"/>
            <a:chExt cx="3979944" cy="861235"/>
          </a:xfrm>
        </p:grpSpPr>
        <p:pic>
          <p:nvPicPr>
            <p:cNvPr id="9" name="图片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471" y="4487938"/>
              <a:ext cx="1014167" cy="594672"/>
            </a:xfrm>
            <a:prstGeom prst="rect">
              <a:avLst/>
            </a:prstGeom>
          </p:spPr>
        </p:pic>
        <p:sp>
          <p:nvSpPr>
            <p:cNvPr id="10" name="圆角矩形标注 9"/>
            <p:cNvSpPr/>
            <p:nvPr/>
          </p:nvSpPr>
          <p:spPr>
            <a:xfrm>
              <a:off x="1129262" y="4299942"/>
              <a:ext cx="2002578" cy="502315"/>
            </a:xfrm>
            <a:prstGeom prst="wedgeRoundRectCallout">
              <a:avLst>
                <a:gd name="adj1" fmla="val -66224"/>
                <a:gd name="adj2" fmla="val 37700"/>
                <a:gd name="adj3" fmla="val 16667"/>
              </a:avLst>
            </a:prstGeom>
          </p:spPr>
          <p:style>
            <a:lnRef idx="0">
              <a:schemeClr val="accent2"/>
            </a:lnRef>
            <a:fillRef idx="3">
              <a:schemeClr val="accent2"/>
            </a:fillRef>
            <a:effectRef idx="3">
              <a:schemeClr val="accent2"/>
            </a:effectRef>
            <a:fontRef idx="minor">
              <a:schemeClr val="lt1"/>
            </a:fontRef>
          </p:style>
          <p:txBody>
            <a:bodyPr rtlCol="0" anchor="b" anchorCtr="0"/>
            <a:lstStyle/>
            <a:p>
              <a:pPr algn="ct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歪，</a:t>
              </a:r>
              <a:r>
                <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110</a:t>
              </a: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吗？我要报警！</a:t>
              </a:r>
              <a:endParaRPr lang="en-US" altLang="zh-CN"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ct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快来抓民科！</a:t>
              </a:r>
            </a:p>
          </p:txBody>
        </p:sp>
        <p:sp>
          <p:nvSpPr>
            <p:cNvPr id="27" name="圆角矩形标注 26"/>
            <p:cNvSpPr/>
            <p:nvPr/>
          </p:nvSpPr>
          <p:spPr>
            <a:xfrm>
              <a:off x="1120953" y="4836374"/>
              <a:ext cx="2010887" cy="288032"/>
            </a:xfrm>
            <a:prstGeom prst="wedgeRoundRectCallout">
              <a:avLst>
                <a:gd name="adj1" fmla="val 63172"/>
                <a:gd name="adj2" fmla="val -8868"/>
                <a:gd name="adj3" fmla="val 16667"/>
              </a:avLst>
            </a:prstGeom>
          </p:spPr>
          <p:style>
            <a:lnRef idx="0">
              <a:schemeClr val="accent2"/>
            </a:lnRef>
            <a:fillRef idx="3">
              <a:schemeClr val="accent2"/>
            </a:fillRef>
            <a:effectRef idx="3">
              <a:schemeClr val="accent2"/>
            </a:effectRef>
            <a:fontRef idx="minor">
              <a:schemeClr val="lt1"/>
            </a:fontRef>
          </p:style>
          <p:txBody>
            <a:bodyPr rtlCol="0" anchor="b" anchorCtr="0"/>
            <a:lstStyle/>
            <a:p>
              <a:pPr algn="ctr"/>
              <a:r>
                <a:rPr lang="zh-CN" altLang="en-US" sz="1400" b="1"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别别别，我开玩笑尼！</a:t>
              </a:r>
            </a:p>
          </p:txBody>
        </p:sp>
        <p:pic>
          <p:nvPicPr>
            <p:cNvPr id="28" name="图片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3270" y="4587974"/>
              <a:ext cx="573203" cy="573203"/>
            </a:xfrm>
            <a:prstGeom prst="rect">
              <a:avLst/>
            </a:prstGeom>
          </p:spPr>
        </p:pic>
      </p:grpSp>
      <p:sp>
        <p:nvSpPr>
          <p:cNvPr id="13" name="文本框 12"/>
          <p:cNvSpPr txBox="1"/>
          <p:nvPr/>
        </p:nvSpPr>
        <p:spPr>
          <a:xfrm>
            <a:off x="5221871" y="1455375"/>
            <a:ext cx="337603" cy="3083778"/>
          </a:xfrm>
          <a:prstGeom prst="upArrow">
            <a:avLst>
              <a:gd name="adj1" fmla="val 79371"/>
              <a:gd name="adj2" fmla="val 50000"/>
            </a:avLst>
          </a:prstGeom>
        </p:spPr>
        <p:style>
          <a:lnRef idx="0">
            <a:schemeClr val="accent2"/>
          </a:lnRef>
          <a:fillRef idx="3">
            <a:schemeClr val="accent2"/>
          </a:fillRef>
          <a:effectRef idx="3">
            <a:schemeClr val="accent2"/>
          </a:effectRef>
          <a:fontRef idx="minor">
            <a:schemeClr val="lt1"/>
          </a:fontRef>
        </p:style>
        <p:txBody>
          <a:bodyPr vert="eaVert" wrap="none" lIns="144000" rIns="108000" rtlCol="0" anchor="ctr" anchorCtr="1">
            <a:noAutofit/>
          </a:bodyPr>
          <a:lstStyle/>
          <a:p>
            <a:pPr algn="ctr"/>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时空无限递归卷隐到时间中</a:t>
            </a:r>
          </a:p>
        </p:txBody>
      </p:sp>
      <p:sp>
        <p:nvSpPr>
          <p:cNvPr id="29" name="矩形 28"/>
          <p:cNvSpPr/>
          <p:nvPr/>
        </p:nvSpPr>
        <p:spPr>
          <a:xfrm>
            <a:off x="482405" y="1605228"/>
            <a:ext cx="3585539" cy="2893100"/>
          </a:xfrm>
          <a:prstGeom prst="rect">
            <a:avLst/>
          </a:prstGeom>
        </p:spPr>
        <p:txBody>
          <a:bodyPr wrap="square">
            <a:spAutoFit/>
          </a:bodyPr>
          <a:lstStyle/>
          <a:p>
            <a:pPr indent="266700" algn="just"/>
            <a:r>
              <a:rPr lang="zh-CN" altLang="en-US" sz="1400" dirty="0">
                <a:latin typeface="幼圆" panose="02010509060101010101" pitchFamily="49" charset="-122"/>
                <a:ea typeface="幼圆" panose="02010509060101010101" pitchFamily="49" charset="-122"/>
              </a:rPr>
              <a:t>(X,Y,Z,T)各维度递归卷隐到时间维度T中，无限递归卷隐。</a:t>
            </a:r>
          </a:p>
          <a:p>
            <a:pPr indent="266700" algn="just"/>
            <a:r>
              <a:rPr lang="zh-CN" altLang="en-US" sz="1400" dirty="0">
                <a:latin typeface="幼圆" panose="02010509060101010101" pitchFamily="49" charset="-122"/>
                <a:ea typeface="幼圆" panose="02010509060101010101" pitchFamily="49" charset="-122"/>
              </a:rPr>
              <a:t>递归卷隐的高维度在宏观上作用逐级减小，观察不到；但在微观上，作用就相对较大，就会影响观测。</a:t>
            </a:r>
          </a:p>
          <a:p>
            <a:pPr indent="266700" algn="just"/>
            <a:r>
              <a:rPr lang="zh-CN" altLang="en-US" sz="1400" dirty="0">
                <a:latin typeface="幼圆" panose="02010509060101010101" pitchFamily="49" charset="-122"/>
                <a:ea typeface="幼圆" panose="02010509060101010101" pitchFamily="49" charset="-122"/>
              </a:rPr>
              <a:t>在低维度观察高维度物体，呈“叠加态”，即“不确定性”、“随机性”、“测不准”。</a:t>
            </a:r>
          </a:p>
          <a:p>
            <a:pPr indent="266700" algn="just"/>
            <a:r>
              <a:rPr lang="zh-CN" altLang="en-US" sz="1400" dirty="0">
                <a:latin typeface="幼圆" panose="02010509060101010101" pitchFamily="49" charset="-122"/>
                <a:ea typeface="幼圆" panose="02010509060101010101" pitchFamily="49" charset="-122"/>
              </a:rPr>
              <a:t>只有在无限维度上，不确定性是绝对的，才能存在“真正的随机”。只要是有限维度，100%确定性就是可能的，随机就是假的。</a:t>
            </a:r>
          </a:p>
          <a:p>
            <a:pPr indent="266700" algn="just"/>
            <a:r>
              <a:rPr lang="zh-CN" altLang="en-US" sz="1400" dirty="0">
                <a:latin typeface="幼圆" panose="02010509060101010101" pitchFamily="49" charset="-122"/>
                <a:ea typeface="幼圆" panose="02010509060101010101" pitchFamily="49" charset="-122"/>
              </a:rPr>
              <a:t>如果随机是真的，那么无限维度是必要条件。</a:t>
            </a:r>
          </a:p>
        </p:txBody>
      </p:sp>
    </p:spTree>
    <p:extLst>
      <p:ext uri="{BB962C8B-B14F-4D97-AF65-F5344CB8AC3E}">
        <p14:creationId xmlns:p14="http://schemas.microsoft.com/office/powerpoint/2010/main" val="91623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22"/>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23"/>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24"/>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25"/>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26"/>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500"/>
                                  </p:stCondLst>
                                  <p:childTnLst>
                                    <p:set>
                                      <p:cBhvr>
                                        <p:cTn id="27" dur="1" fill="hold">
                                          <p:stCondLst>
                                            <p:cond delay="0"/>
                                          </p:stCondLst>
                                        </p:cTn>
                                        <p:tgtEl>
                                          <p:spTgt spid="8"/>
                                        </p:tgtEl>
                                        <p:attrNameLst>
                                          <p:attrName>style.visibility</p:attrName>
                                        </p:attrNameLst>
                                      </p:cBhvr>
                                      <p:to>
                                        <p:strVal val="visible"/>
                                      </p:to>
                                    </p:set>
                                  </p:childTnLst>
                                </p:cTn>
                              </p:par>
                            </p:childTnLst>
                          </p:cTn>
                        </p:par>
                        <p:par>
                          <p:cTn id="28" fill="hold">
                            <p:stCondLst>
                              <p:cond delay="4000"/>
                            </p:stCondLst>
                            <p:childTnLst>
                              <p:par>
                                <p:cTn id="29" presetID="2" presetClass="entr" presetSubtype="4" fill="hold" grpId="0" nodeType="afterEffect">
                                  <p:stCondLst>
                                    <p:cond delay="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par>
                          <p:cTn id="33" fill="hold">
                            <p:stCondLst>
                              <p:cond delay="5000"/>
                            </p:stCondLst>
                            <p:childTnLst>
                              <p:par>
                                <p:cTn id="34" presetID="14" presetClass="entr" presetSubtype="1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randombar(horizontal)">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8" grpId="0"/>
      <p:bldP spid="1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3"/>
          <p:cNvSpPr/>
          <p:nvPr/>
        </p:nvSpPr>
        <p:spPr>
          <a:xfrm>
            <a:off x="539552" y="4443958"/>
            <a:ext cx="792088" cy="569767"/>
          </a:xfrm>
          <a:prstGeom prst="triangle">
            <a:avLst>
              <a:gd name="adj" fmla="val 52584"/>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pic>
        <p:nvPicPr>
          <p:cNvPr id="3" name="图片 2"/>
          <p:cNvPicPr>
            <a:picLocks noChangeAspect="1"/>
          </p:cNvPicPr>
          <p:nvPr/>
        </p:nvPicPr>
        <p:blipFill rotWithShape="1">
          <a:blip r:embed="rId2"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p:blipFill>
        <p:spPr>
          <a:xfrm flipH="1">
            <a:off x="752372" y="1434782"/>
            <a:ext cx="4427982" cy="3587872"/>
          </a:xfrm>
          <a:prstGeom prst="rect">
            <a:avLst/>
          </a:prstGeom>
        </p:spPr>
      </p:pic>
      <p:pic>
        <p:nvPicPr>
          <p:cNvPr id="11" name="图片 10" descr="钱学森系统科学体系.jpg"/>
          <p:cNvPicPr>
            <a:picLocks noChangeAspect="1"/>
          </p:cNvPicPr>
          <p:nvPr/>
        </p:nvPicPr>
        <p:blipFill>
          <a:blip r:embed="rId3" cstate="screen">
            <a:clrChange>
              <a:clrFrom>
                <a:srgbClr val="000000">
                  <a:alpha val="0"/>
                </a:srgbClr>
              </a:clrFrom>
              <a:clrTo>
                <a:srgbClr val="000000">
                  <a:alpha val="0"/>
                </a:srgbClr>
              </a:clrTo>
            </a:clrChange>
            <a:extLst>
              <a:ext uri="{28A0092B-C50C-407E-A947-70E740481C1C}">
                <a14:useLocalDpi xmlns:a14="http://schemas.microsoft.com/office/drawing/2010/main"/>
              </a:ext>
            </a:extLst>
          </a:blip>
          <a:stretch>
            <a:fillRect/>
          </a:stretch>
        </p:blipFill>
        <p:spPr>
          <a:xfrm>
            <a:off x="823096" y="1819622"/>
            <a:ext cx="3547428" cy="3266111"/>
          </a:xfrm>
          <a:prstGeom prst="rect">
            <a:avLst/>
          </a:prstGeom>
        </p:spPr>
      </p:pic>
      <p:sp>
        <p:nvSpPr>
          <p:cNvPr id="2" name="TextBox 1"/>
          <p:cNvSpPr txBox="1"/>
          <p:nvPr/>
        </p:nvSpPr>
        <p:spPr>
          <a:xfrm>
            <a:off x="251520" y="299075"/>
            <a:ext cx="2954655" cy="646331"/>
          </a:xfrm>
          <a:prstGeom prst="rect">
            <a:avLst/>
          </a:prstGeom>
          <a:noFill/>
        </p:spPr>
        <p:txBody>
          <a:bodyPr wrap="none" rtlCol="0">
            <a:spAutoFit/>
          </a:bodyPr>
          <a:lstStyle/>
          <a:p>
            <a:pPr algn="ctr"/>
            <a:r>
              <a:rPr lang="zh-CN" altLang="en-US" sz="36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系统观的层次</a:t>
            </a:r>
          </a:p>
        </p:txBody>
      </p:sp>
      <p:sp>
        <p:nvSpPr>
          <p:cNvPr id="4" name="矩形 3"/>
          <p:cNvSpPr/>
          <p:nvPr/>
        </p:nvSpPr>
        <p:spPr>
          <a:xfrm>
            <a:off x="3165530" y="4122869"/>
            <a:ext cx="4249792" cy="492443"/>
          </a:xfrm>
          <a:prstGeom prst="rect">
            <a:avLst/>
          </a:prstGeom>
          <a:solidFill>
            <a:schemeClr val="bg1"/>
          </a:solidFill>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1</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1200" b="1">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初步系统观</a:t>
            </a:r>
            <a:r>
              <a:rPr lang="zh-CN" altLang="en-US" sz="1200" dirty="0">
                <a:latin typeface="幼圆" panose="02010509060101010101" pitchFamily="49" charset="-122"/>
                <a:ea typeface="幼圆" panose="02010509060101010101" pitchFamily="49" charset="-122"/>
              </a:rPr>
              <a:t>。有整体观念。懂得结构性和层次性的意义。做事讲套路。思维较全面。能够</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发现问题</a:t>
            </a:r>
            <a:r>
              <a:rPr lang="zh-CN" altLang="en-US" sz="1200" dirty="0">
                <a:latin typeface="幼圆" panose="02010509060101010101" pitchFamily="49" charset="-122"/>
                <a:ea typeface="幼圆" panose="02010509060101010101" pitchFamily="49" charset="-122"/>
              </a:rPr>
              <a:t>。</a:t>
            </a:r>
          </a:p>
        </p:txBody>
      </p:sp>
      <p:sp>
        <p:nvSpPr>
          <p:cNvPr id="6" name="矩形 5"/>
          <p:cNvSpPr/>
          <p:nvPr/>
        </p:nvSpPr>
        <p:spPr>
          <a:xfrm>
            <a:off x="3660124" y="3236170"/>
            <a:ext cx="3755198" cy="861774"/>
          </a:xfrm>
          <a:prstGeom prst="rect">
            <a:avLst/>
          </a:prstGeom>
          <a:solidFill>
            <a:schemeClr val="bg1"/>
          </a:solidFill>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2</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：实用系统观</a:t>
            </a:r>
            <a:r>
              <a:rPr lang="zh-CN" altLang="en-US" sz="1200" dirty="0">
                <a:latin typeface="幼圆" panose="02010509060101010101" pitchFamily="49" charset="-122"/>
                <a:ea typeface="幼圆" panose="02010509060101010101" pitchFamily="49" charset="-122"/>
              </a:rPr>
              <a:t>。会使用一些系统科学工具。可以给别人讲讲系统观。理解老三论：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一般系统论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信息论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控制论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。理解团队的实质。组织力强善于协作。能</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解决问题</a:t>
            </a:r>
            <a:r>
              <a:rPr lang="zh-CN" altLang="en-US" sz="1200" dirty="0">
                <a:latin typeface="幼圆" panose="02010509060101010101" pitchFamily="49" charset="-122"/>
                <a:ea typeface="幼圆" panose="02010509060101010101" pitchFamily="49" charset="-122"/>
              </a:rPr>
              <a:t>。</a:t>
            </a:r>
          </a:p>
        </p:txBody>
      </p:sp>
      <p:sp>
        <p:nvSpPr>
          <p:cNvPr id="7" name="矩形 6"/>
          <p:cNvSpPr/>
          <p:nvPr/>
        </p:nvSpPr>
        <p:spPr>
          <a:xfrm>
            <a:off x="4326254" y="1980139"/>
            <a:ext cx="3089068" cy="1231106"/>
          </a:xfrm>
          <a:prstGeom prst="rect">
            <a:avLst/>
          </a:prstGeom>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3</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：高级系统观</a:t>
            </a:r>
            <a:r>
              <a:rPr lang="zh-CN" altLang="en-US" sz="1200" dirty="0">
                <a:latin typeface="幼圆" panose="02010509060101010101" pitchFamily="49" charset="-122"/>
                <a:ea typeface="幼圆" panose="02010509060101010101" pitchFamily="49" charset="-122"/>
              </a:rPr>
              <a:t>。更关注哲学层面的系统论。洞察实物本质。更关注方法论而不仅仅是具体方法。能看透各种方法的实质。思维更宽广。理解新三论：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耗散结构理论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协同学</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突变论</a:t>
            </a:r>
            <a:r>
              <a:rPr lang="en-US" altLang="zh-CN" sz="1200" dirty="0">
                <a:latin typeface="幼圆" panose="02010509060101010101" pitchFamily="49" charset="-122"/>
                <a:ea typeface="幼圆" panose="02010509060101010101" pitchFamily="49" charset="-122"/>
              </a:rPr>
              <a:t>》</a:t>
            </a:r>
            <a:r>
              <a:rPr lang="zh-CN" altLang="en-US" sz="1200" dirty="0">
                <a:latin typeface="幼圆" panose="02010509060101010101" pitchFamily="49" charset="-122"/>
                <a:ea typeface="幼圆" panose="02010509060101010101" pitchFamily="49" charset="-122"/>
              </a:rPr>
              <a:t>。善于领导团队。懂了引导自组织力。</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系统地解决问题</a:t>
            </a:r>
            <a:r>
              <a:rPr lang="zh-CN" altLang="en-US" sz="1200" dirty="0">
                <a:latin typeface="幼圆" panose="02010509060101010101" pitchFamily="49" charset="-122"/>
                <a:ea typeface="幼圆" panose="02010509060101010101" pitchFamily="49" charset="-122"/>
              </a:rPr>
              <a:t>。</a:t>
            </a:r>
          </a:p>
        </p:txBody>
      </p:sp>
      <p:sp>
        <p:nvSpPr>
          <p:cNvPr id="8" name="矩形 7"/>
          <p:cNvSpPr/>
          <p:nvPr/>
        </p:nvSpPr>
        <p:spPr>
          <a:xfrm>
            <a:off x="4738654" y="1093440"/>
            <a:ext cx="2676668" cy="861774"/>
          </a:xfrm>
          <a:prstGeom prst="rect">
            <a:avLst/>
          </a:prstGeom>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4</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：大系统观</a:t>
            </a:r>
            <a:r>
              <a:rPr lang="zh-CN" altLang="en-US" sz="1200" dirty="0">
                <a:latin typeface="幼圆" panose="02010509060101010101" pitchFamily="49" charset="-122"/>
                <a:ea typeface="幼圆" panose="02010509060101010101" pitchFamily="49" charset="-122"/>
              </a:rPr>
              <a:t>。有大智慧。不争执，不纠结。顺势而为。有使命感。有所为，有所不为。知不可为而为之。懂得</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回避问题</a:t>
            </a:r>
            <a:r>
              <a:rPr lang="zh-CN" altLang="en-US" sz="1200" dirty="0">
                <a:latin typeface="幼圆" panose="02010509060101010101" pitchFamily="49" charset="-122"/>
                <a:ea typeface="幼圆" panose="02010509060101010101" pitchFamily="49" charset="-122"/>
              </a:rPr>
              <a:t>。</a:t>
            </a:r>
          </a:p>
        </p:txBody>
      </p:sp>
      <p:sp>
        <p:nvSpPr>
          <p:cNvPr id="9" name="矩形 8"/>
          <p:cNvSpPr/>
          <p:nvPr/>
        </p:nvSpPr>
        <p:spPr>
          <a:xfrm>
            <a:off x="5290426" y="391407"/>
            <a:ext cx="2124896" cy="677108"/>
          </a:xfrm>
          <a:prstGeom prst="rect">
            <a:avLst/>
          </a:prstGeom>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5</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：逍遥系统观</a:t>
            </a:r>
            <a:r>
              <a:rPr lang="zh-CN" altLang="en-US" sz="1200" dirty="0">
                <a:latin typeface="幼圆" panose="02010509060101010101" pitchFamily="49" charset="-122"/>
                <a:ea typeface="幼圆" panose="02010509060101010101" pitchFamily="49" charset="-122"/>
              </a:rPr>
              <a:t>。洞察一切。有自己的思维和逻辑。神仙。会</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设置问题</a:t>
            </a:r>
            <a:r>
              <a:rPr lang="zh-CN" altLang="en-US" sz="1200" dirty="0">
                <a:latin typeface="幼圆" panose="02010509060101010101" pitchFamily="49" charset="-122"/>
                <a:ea typeface="幼圆" panose="02010509060101010101" pitchFamily="49" charset="-122"/>
              </a:rPr>
              <a:t>。</a:t>
            </a:r>
          </a:p>
        </p:txBody>
      </p:sp>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842497" flipH="1">
            <a:off x="1676178" y="1028634"/>
            <a:ext cx="967107" cy="1282947"/>
          </a:xfrm>
          <a:prstGeom prst="rect">
            <a:avLst/>
          </a:prstGeom>
          <a:effectLst>
            <a:glow rad="25400">
              <a:schemeClr val="tx1">
                <a:alpha val="40000"/>
              </a:schemeClr>
            </a:glow>
          </a:effectLst>
        </p:spPr>
      </p:pic>
      <p:pic>
        <p:nvPicPr>
          <p:cNvPr id="13" name="图片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650705" flipH="1">
            <a:off x="419950" y="3228491"/>
            <a:ext cx="1390684" cy="1947737"/>
          </a:xfrm>
          <a:prstGeom prst="rect">
            <a:avLst/>
          </a:prstGeom>
        </p:spPr>
      </p:pic>
      <p:sp>
        <p:nvSpPr>
          <p:cNvPr id="18" name="文本框 17"/>
          <p:cNvSpPr txBox="1"/>
          <p:nvPr/>
        </p:nvSpPr>
        <p:spPr>
          <a:xfrm>
            <a:off x="86238" y="2696278"/>
            <a:ext cx="1288711" cy="519351"/>
          </a:xfrm>
          <a:prstGeom prst="wedgeEllipseCallout">
            <a:avLst>
              <a:gd name="adj1" fmla="val 14439"/>
              <a:gd name="adj2" fmla="val 89546"/>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zh-CN" altLang="en-US" dirty="0">
                <a:latin typeface="幼圆" panose="02010509060101010101" pitchFamily="49" charset="-122"/>
                <a:ea typeface="幼圆" panose="02010509060101010101" pitchFamily="49" charset="-122"/>
              </a:rPr>
              <a:t>累屎了！</a:t>
            </a:r>
          </a:p>
        </p:txBody>
      </p:sp>
      <p:sp>
        <p:nvSpPr>
          <p:cNvPr id="19" name="文本框 18"/>
          <p:cNvSpPr txBox="1"/>
          <p:nvPr/>
        </p:nvSpPr>
        <p:spPr>
          <a:xfrm>
            <a:off x="1295371" y="1158939"/>
            <a:ext cx="723275" cy="307777"/>
          </a:xfrm>
          <a:prstGeom prst="rect">
            <a:avLst/>
          </a:prstGeom>
          <a:noFill/>
        </p:spPr>
        <p:txBody>
          <a:bodyPr wrap="none" rtlCol="0">
            <a:spAutoFit/>
          </a:bodyPr>
          <a:lstStyle/>
          <a:p>
            <a:r>
              <a:rPr lang="zh-CN" altLang="en-US" sz="1400" dirty="0">
                <a:latin typeface="幼圆" panose="02010509060101010101" pitchFamily="49" charset="-122"/>
                <a:ea typeface="幼圆" panose="02010509060101010101" pitchFamily="49" charset="-122"/>
              </a:rPr>
              <a:t>文科生</a:t>
            </a:r>
          </a:p>
        </p:txBody>
      </p:sp>
      <p:sp>
        <p:nvSpPr>
          <p:cNvPr id="21" name="文本框 20"/>
          <p:cNvSpPr txBox="1"/>
          <p:nvPr/>
        </p:nvSpPr>
        <p:spPr>
          <a:xfrm>
            <a:off x="29097" y="4309437"/>
            <a:ext cx="723275" cy="307777"/>
          </a:xfrm>
          <a:prstGeom prst="rect">
            <a:avLst/>
          </a:prstGeom>
          <a:noFill/>
        </p:spPr>
        <p:txBody>
          <a:bodyPr wrap="none" rtlCol="0">
            <a:spAutoFit/>
          </a:bodyPr>
          <a:lstStyle/>
          <a:p>
            <a:r>
              <a:rPr lang="zh-CN" altLang="en-US" sz="1400" dirty="0">
                <a:latin typeface="幼圆" panose="02010509060101010101" pitchFamily="49" charset="-122"/>
                <a:ea typeface="幼圆" panose="02010509060101010101" pitchFamily="49" charset="-122"/>
              </a:rPr>
              <a:t>理科生</a:t>
            </a:r>
          </a:p>
        </p:txBody>
      </p:sp>
      <p:sp>
        <p:nvSpPr>
          <p:cNvPr id="22" name="文本框 21">
            <a:hlinkClick r:id="rId6" action="ppaction://hlinksldjump"/>
          </p:cNvPr>
          <p:cNvSpPr txBox="1"/>
          <p:nvPr/>
        </p:nvSpPr>
        <p:spPr>
          <a:xfrm>
            <a:off x="3310901" y="483740"/>
            <a:ext cx="1026200" cy="276999"/>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200" dirty="0">
                <a:solidFill>
                  <a:schemeClr val="bg1"/>
                </a:solidFill>
                <a:latin typeface="Arial Narrow" panose="020B0606020202030204" pitchFamily="34" charset="0"/>
                <a:ea typeface="方正粗宋简体" panose="03000509000000000000" pitchFamily="65" charset="-122"/>
              </a:rPr>
              <a:t>BSV6XTGCC</a:t>
            </a:r>
            <a:endParaRPr lang="zh-CN" altLang="en-US" sz="1200" dirty="0">
              <a:solidFill>
                <a:schemeClr val="bg1"/>
              </a:solidFill>
              <a:latin typeface="Arial Narrow" panose="020B0606020202030204" pitchFamily="34" charset="0"/>
              <a:ea typeface="方正粗宋简体" panose="03000509000000000000" pitchFamily="65" charset="-122"/>
            </a:endParaRPr>
          </a:p>
        </p:txBody>
      </p:sp>
      <p:sp>
        <p:nvSpPr>
          <p:cNvPr id="10" name="任意多边形 9"/>
          <p:cNvSpPr/>
          <p:nvPr/>
        </p:nvSpPr>
        <p:spPr>
          <a:xfrm>
            <a:off x="783067" y="3447059"/>
            <a:ext cx="339663" cy="416756"/>
          </a:xfrm>
          <a:custGeom>
            <a:avLst/>
            <a:gdLst>
              <a:gd name="connsiteX0" fmla="*/ 45468 w 242493"/>
              <a:gd name="connsiteY0" fmla="*/ 10104 h 368791"/>
              <a:gd name="connsiteX1" fmla="*/ 0 w 242493"/>
              <a:gd name="connsiteY1" fmla="*/ 161662 h 368791"/>
              <a:gd name="connsiteX2" fmla="*/ 63149 w 242493"/>
              <a:gd name="connsiteY2" fmla="*/ 356161 h 368791"/>
              <a:gd name="connsiteX3" fmla="*/ 189448 w 242493"/>
              <a:gd name="connsiteY3" fmla="*/ 368791 h 368791"/>
              <a:gd name="connsiteX4" fmla="*/ 204604 w 242493"/>
              <a:gd name="connsiteY4" fmla="*/ 351109 h 368791"/>
              <a:gd name="connsiteX5" fmla="*/ 227337 w 242493"/>
              <a:gd name="connsiteY5" fmla="*/ 320798 h 368791"/>
              <a:gd name="connsiteX6" fmla="*/ 242493 w 242493"/>
              <a:gd name="connsiteY6" fmla="*/ 237441 h 368791"/>
              <a:gd name="connsiteX7" fmla="*/ 237441 w 242493"/>
              <a:gd name="connsiteY7" fmla="*/ 156610 h 368791"/>
              <a:gd name="connsiteX8" fmla="*/ 224811 w 242493"/>
              <a:gd name="connsiteY8" fmla="*/ 103565 h 368791"/>
              <a:gd name="connsiteX9" fmla="*/ 212181 w 242493"/>
              <a:gd name="connsiteY9" fmla="*/ 45467 h 368791"/>
              <a:gd name="connsiteX10" fmla="*/ 149032 w 242493"/>
              <a:gd name="connsiteY10" fmla="*/ 15156 h 368791"/>
              <a:gd name="connsiteX11" fmla="*/ 113669 w 242493"/>
              <a:gd name="connsiteY11" fmla="*/ 0 h 368791"/>
              <a:gd name="connsiteX12" fmla="*/ 45468 w 242493"/>
              <a:gd name="connsiteY12" fmla="*/ 10104 h 368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493" h="368791">
                <a:moveTo>
                  <a:pt x="45468" y="10104"/>
                </a:moveTo>
                <a:lnTo>
                  <a:pt x="0" y="161662"/>
                </a:lnTo>
                <a:lnTo>
                  <a:pt x="63149" y="356161"/>
                </a:lnTo>
                <a:lnTo>
                  <a:pt x="189448" y="368791"/>
                </a:lnTo>
                <a:cubicBezTo>
                  <a:pt x="202567" y="350424"/>
                  <a:pt x="194835" y="351109"/>
                  <a:pt x="204604" y="351109"/>
                </a:cubicBezTo>
                <a:lnTo>
                  <a:pt x="227337" y="320798"/>
                </a:lnTo>
                <a:lnTo>
                  <a:pt x="242493" y="237441"/>
                </a:lnTo>
                <a:lnTo>
                  <a:pt x="237441" y="156610"/>
                </a:lnTo>
                <a:lnTo>
                  <a:pt x="224811" y="103565"/>
                </a:lnTo>
                <a:lnTo>
                  <a:pt x="212181" y="45467"/>
                </a:lnTo>
                <a:lnTo>
                  <a:pt x="149032" y="15156"/>
                </a:lnTo>
                <a:lnTo>
                  <a:pt x="113669" y="0"/>
                </a:lnTo>
                <a:lnTo>
                  <a:pt x="45468" y="10104"/>
                </a:lnTo>
                <a:close/>
              </a:path>
            </a:pathLst>
          </a:custGeom>
          <a:solidFill>
            <a:schemeClr val="accent6">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6" name="图片 15"/>
          <p:cNvPicPr>
            <a:picLocks noChangeAspect="1"/>
          </p:cNvPicPr>
          <p:nvPr/>
        </p:nvPicPr>
        <p:blipFill>
          <a:blip r:embed="rId7" cstate="screen">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flipH="1">
            <a:off x="829542" y="3455585"/>
            <a:ext cx="285750" cy="402907"/>
          </a:xfrm>
          <a:prstGeom prst="rect">
            <a:avLst/>
          </a:prstGeom>
        </p:spPr>
      </p:pic>
      <p:sp>
        <p:nvSpPr>
          <p:cNvPr id="23" name="任意多边形 22"/>
          <p:cNvSpPr/>
          <p:nvPr/>
        </p:nvSpPr>
        <p:spPr>
          <a:xfrm>
            <a:off x="2060755" y="1033950"/>
            <a:ext cx="368801" cy="343663"/>
          </a:xfrm>
          <a:custGeom>
            <a:avLst/>
            <a:gdLst>
              <a:gd name="connsiteX0" fmla="*/ 45468 w 242493"/>
              <a:gd name="connsiteY0" fmla="*/ 10104 h 368791"/>
              <a:gd name="connsiteX1" fmla="*/ 0 w 242493"/>
              <a:gd name="connsiteY1" fmla="*/ 161662 h 368791"/>
              <a:gd name="connsiteX2" fmla="*/ 63149 w 242493"/>
              <a:gd name="connsiteY2" fmla="*/ 356161 h 368791"/>
              <a:gd name="connsiteX3" fmla="*/ 189448 w 242493"/>
              <a:gd name="connsiteY3" fmla="*/ 368791 h 368791"/>
              <a:gd name="connsiteX4" fmla="*/ 204604 w 242493"/>
              <a:gd name="connsiteY4" fmla="*/ 351109 h 368791"/>
              <a:gd name="connsiteX5" fmla="*/ 227337 w 242493"/>
              <a:gd name="connsiteY5" fmla="*/ 320798 h 368791"/>
              <a:gd name="connsiteX6" fmla="*/ 242493 w 242493"/>
              <a:gd name="connsiteY6" fmla="*/ 237441 h 368791"/>
              <a:gd name="connsiteX7" fmla="*/ 237441 w 242493"/>
              <a:gd name="connsiteY7" fmla="*/ 156610 h 368791"/>
              <a:gd name="connsiteX8" fmla="*/ 224811 w 242493"/>
              <a:gd name="connsiteY8" fmla="*/ 103565 h 368791"/>
              <a:gd name="connsiteX9" fmla="*/ 212181 w 242493"/>
              <a:gd name="connsiteY9" fmla="*/ 45467 h 368791"/>
              <a:gd name="connsiteX10" fmla="*/ 149032 w 242493"/>
              <a:gd name="connsiteY10" fmla="*/ 15156 h 368791"/>
              <a:gd name="connsiteX11" fmla="*/ 113669 w 242493"/>
              <a:gd name="connsiteY11" fmla="*/ 0 h 368791"/>
              <a:gd name="connsiteX12" fmla="*/ 45468 w 242493"/>
              <a:gd name="connsiteY12" fmla="*/ 10104 h 368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2493" h="368791">
                <a:moveTo>
                  <a:pt x="45468" y="10104"/>
                </a:moveTo>
                <a:lnTo>
                  <a:pt x="0" y="161662"/>
                </a:lnTo>
                <a:lnTo>
                  <a:pt x="63149" y="356161"/>
                </a:lnTo>
                <a:lnTo>
                  <a:pt x="189448" y="368791"/>
                </a:lnTo>
                <a:cubicBezTo>
                  <a:pt x="202567" y="350424"/>
                  <a:pt x="194835" y="351109"/>
                  <a:pt x="204604" y="351109"/>
                </a:cubicBezTo>
                <a:lnTo>
                  <a:pt x="227337" y="320798"/>
                </a:lnTo>
                <a:lnTo>
                  <a:pt x="242493" y="237441"/>
                </a:lnTo>
                <a:lnTo>
                  <a:pt x="237441" y="156610"/>
                </a:lnTo>
                <a:lnTo>
                  <a:pt x="224811" y="103565"/>
                </a:lnTo>
                <a:lnTo>
                  <a:pt x="212181" y="45467"/>
                </a:lnTo>
                <a:lnTo>
                  <a:pt x="149032" y="15156"/>
                </a:lnTo>
                <a:lnTo>
                  <a:pt x="113669" y="0"/>
                </a:lnTo>
                <a:lnTo>
                  <a:pt x="45468" y="10104"/>
                </a:lnTo>
                <a:close/>
              </a:path>
            </a:pathLst>
          </a:custGeom>
          <a:solidFill>
            <a:schemeClr val="accent6">
              <a:lumMod val="20000"/>
              <a:lumOff val="80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5" name="图片 14"/>
          <p:cNvPicPr>
            <a:picLocks noChangeAspect="1"/>
          </p:cNvPicPr>
          <p:nvPr/>
        </p:nvPicPr>
        <p:blipFill>
          <a:blip r:embed="rId8" cstate="screen">
            <a:clrChange>
              <a:clrFrom>
                <a:srgbClr val="F9F9F9"/>
              </a:clrFrom>
              <a:clrTo>
                <a:srgbClr val="F9F9F9">
                  <a:alpha val="0"/>
                </a:srgbClr>
              </a:clrTo>
            </a:clrChange>
            <a:extLst>
              <a:ext uri="{28A0092B-C50C-407E-A947-70E740481C1C}">
                <a14:useLocalDpi xmlns:a14="http://schemas.microsoft.com/office/drawing/2010/main"/>
              </a:ext>
            </a:extLst>
          </a:blip>
          <a:stretch>
            <a:fillRect/>
          </a:stretch>
        </p:blipFill>
        <p:spPr>
          <a:xfrm>
            <a:off x="2038456" y="968293"/>
            <a:ext cx="394754" cy="394754"/>
          </a:xfrm>
          <a:prstGeom prst="rect">
            <a:avLst/>
          </a:prstGeom>
        </p:spPr>
      </p:pic>
      <p:sp>
        <p:nvSpPr>
          <p:cNvPr id="24" name="矩形 23"/>
          <p:cNvSpPr/>
          <p:nvPr/>
        </p:nvSpPr>
        <p:spPr>
          <a:xfrm>
            <a:off x="2621408" y="4640237"/>
            <a:ext cx="4793914" cy="307777"/>
          </a:xfrm>
          <a:prstGeom prst="rect">
            <a:avLst/>
          </a:prstGeom>
          <a:solidFill>
            <a:schemeClr val="bg1"/>
          </a:solidFill>
          <a:ln w="3175">
            <a:solidFill>
              <a:srgbClr val="C00000"/>
            </a:solidFill>
          </a:ln>
        </p:spPr>
        <p:txBody>
          <a:bodyPr wrap="square">
            <a:spAutoFit/>
          </a:bodyPr>
          <a:lstStyle/>
          <a:p>
            <a:pPr algn="just"/>
            <a:r>
              <a:rPr lang="en-US" altLang="zh-CN" sz="1400" b="1"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Grade 0</a:t>
            </a:r>
            <a:r>
              <a:rPr lang="zh-CN" altLang="en-US" sz="1200"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：无系统观</a:t>
            </a:r>
            <a:r>
              <a:rPr lang="zh-CN" altLang="en-US" sz="1200" dirty="0">
                <a:latin typeface="幼圆" panose="02010509060101010101" pitchFamily="49" charset="-122"/>
                <a:ea typeface="幼圆" panose="02010509060101010101" pitchFamily="49" charset="-122"/>
              </a:rPr>
              <a:t>。活着就行，逆来顺受。</a:t>
            </a:r>
            <a:r>
              <a:rPr lang="zh-CN" altLang="en-US" sz="1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没有问题</a:t>
            </a:r>
            <a:r>
              <a:rPr lang="zh-CN" altLang="en-US" sz="1200" dirty="0">
                <a:latin typeface="幼圆" panose="02010509060101010101" pitchFamily="49" charset="-122"/>
                <a:ea typeface="幼圆" panose="02010509060101010101" pitchFamily="49" charset="-122"/>
              </a:rPr>
              <a:t>。</a:t>
            </a:r>
          </a:p>
        </p:txBody>
      </p:sp>
      <p:pic>
        <p:nvPicPr>
          <p:cNvPr id="12" name="图片 11"/>
          <p:cNvPicPr>
            <a:picLocks noChangeAspect="1"/>
          </p:cNvPicPr>
          <p:nvPr/>
        </p:nvPicPr>
        <p:blipFill>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00120" y="2040260"/>
            <a:ext cx="743835" cy="929793"/>
          </a:xfrm>
          <a:prstGeom prst="rect">
            <a:avLst/>
          </a:prstGeom>
        </p:spPr>
      </p:pic>
      <p:pic>
        <p:nvPicPr>
          <p:cNvPr id="25" name="图片 24"/>
          <p:cNvPicPr>
            <a:picLocks noChangeAspect="1"/>
          </p:cNvPicPr>
          <p:nvPr/>
        </p:nvPicPr>
        <p:blipFill rotWithShape="1">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452319" y="1082315"/>
            <a:ext cx="648073" cy="841363"/>
          </a:xfrm>
          <a:prstGeom prst="rect">
            <a:avLst/>
          </a:prstGeom>
        </p:spPr>
      </p:pic>
      <p:pic>
        <p:nvPicPr>
          <p:cNvPr id="27" name="图片 26"/>
          <p:cNvPicPr>
            <a:picLocks noChangeAspect="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7531098" y="3135926"/>
            <a:ext cx="481879" cy="610059"/>
          </a:xfrm>
          <a:prstGeom prst="rect">
            <a:avLst/>
          </a:prstGeom>
        </p:spPr>
      </p:pic>
      <p:pic>
        <p:nvPicPr>
          <p:cNvPr id="29" name="图片 28"/>
          <p:cNvPicPr>
            <a:picLocks noChangeAspect="1"/>
          </p:cNvPicPr>
          <p:nvPr/>
        </p:nvPicPr>
        <p:blipFill rotWithShape="1">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524327" y="4587974"/>
            <a:ext cx="504057" cy="504056"/>
          </a:xfrm>
          <a:prstGeom prst="rect">
            <a:avLst/>
          </a:prstGeom>
        </p:spPr>
      </p:pic>
      <p:pic>
        <p:nvPicPr>
          <p:cNvPr id="30" name="图片 29"/>
          <p:cNvPicPr>
            <a:picLocks noChangeAspect="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53808" y="3906810"/>
            <a:ext cx="636458" cy="636458"/>
          </a:xfrm>
          <a:prstGeom prst="rect">
            <a:avLst/>
          </a:prstGeom>
        </p:spPr>
      </p:pic>
      <p:pic>
        <p:nvPicPr>
          <p:cNvPr id="31" name="图片 30"/>
          <p:cNvPicPr>
            <a:picLocks noChangeAspect="1"/>
          </p:cNvPicPr>
          <p:nvPr/>
        </p:nvPicPr>
        <p:blipFill rotWithShape="1">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452319" y="309008"/>
            <a:ext cx="576065" cy="784326"/>
          </a:xfrm>
          <a:prstGeom prst="rect">
            <a:avLst/>
          </a:prstGeom>
        </p:spPr>
      </p:pic>
      <p:sp>
        <p:nvSpPr>
          <p:cNvPr id="32" name="文本框 31"/>
          <p:cNvSpPr txBox="1"/>
          <p:nvPr/>
        </p:nvSpPr>
        <p:spPr>
          <a:xfrm>
            <a:off x="8028384" y="4587974"/>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r"/>
            <a:r>
              <a:rPr lang="zh-CN" altLang="en-US" sz="1100" dirty="0">
                <a:latin typeface="幼圆" panose="02010509060101010101" pitchFamily="49" charset="-122"/>
                <a:ea typeface="幼圆" panose="02010509060101010101" pitchFamily="49" charset="-122"/>
              </a:rPr>
              <a:t>大师兄二师兄，师父不见了！</a:t>
            </a:r>
          </a:p>
        </p:txBody>
      </p:sp>
      <p:sp>
        <p:nvSpPr>
          <p:cNvPr id="33" name="文本框 32"/>
          <p:cNvSpPr txBox="1"/>
          <p:nvPr/>
        </p:nvSpPr>
        <p:spPr>
          <a:xfrm>
            <a:off x="8028384" y="4093993"/>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r"/>
            <a:r>
              <a:rPr lang="zh-CN" altLang="en-US" sz="1100" dirty="0">
                <a:latin typeface="幼圆" panose="02010509060101010101" pitchFamily="49" charset="-122"/>
                <a:ea typeface="幼圆" panose="02010509060101010101" pitchFamily="49" charset="-122"/>
              </a:rPr>
              <a:t>哪来的这么多妖精？！</a:t>
            </a:r>
          </a:p>
        </p:txBody>
      </p:sp>
      <p:sp>
        <p:nvSpPr>
          <p:cNvPr id="34" name="文本框 33"/>
          <p:cNvSpPr txBox="1"/>
          <p:nvPr/>
        </p:nvSpPr>
        <p:spPr>
          <a:xfrm>
            <a:off x="8028384" y="3165177"/>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defPPr>
              <a:defRPr lang="zh-CN"/>
            </a:defPPr>
            <a:lvl1pPr>
              <a:defRPr sz="1100">
                <a:latin typeface="幼圆" panose="02010509060101010101" pitchFamily="49" charset="-122"/>
                <a:ea typeface="幼圆" panose="02010509060101010101" pitchFamily="49" charset="-122"/>
              </a:defRPr>
            </a:lvl1pPr>
          </a:lstStyle>
          <a:p>
            <a:pPr algn="r"/>
            <a:r>
              <a:rPr lang="zh-CN" altLang="en-US" dirty="0"/>
              <a:t>妖怪！！！</a:t>
            </a:r>
            <a:endParaRPr lang="en-US" altLang="zh-CN" dirty="0"/>
          </a:p>
          <a:p>
            <a:pPr algn="r"/>
            <a:r>
              <a:rPr lang="zh-CN" altLang="en-US" dirty="0"/>
              <a:t>哪里跑！！！</a:t>
            </a:r>
          </a:p>
        </p:txBody>
      </p:sp>
      <p:sp>
        <p:nvSpPr>
          <p:cNvPr id="35" name="文本框 34"/>
          <p:cNvSpPr txBox="1"/>
          <p:nvPr/>
        </p:nvSpPr>
        <p:spPr>
          <a:xfrm>
            <a:off x="8028384" y="2289712"/>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r"/>
            <a:r>
              <a:rPr lang="zh-CN" altLang="en-US" sz="1100" dirty="0">
                <a:latin typeface="幼圆" panose="02010509060101010101" pitchFamily="49" charset="-122"/>
                <a:ea typeface="幼圆" panose="02010509060101010101" pitchFamily="49" charset="-122"/>
              </a:rPr>
              <a:t>你这泼猴！</a:t>
            </a:r>
            <a:endParaRPr lang="en-US" altLang="zh-CN" sz="1100" dirty="0">
              <a:latin typeface="幼圆" panose="02010509060101010101" pitchFamily="49" charset="-122"/>
              <a:ea typeface="幼圆" panose="02010509060101010101" pitchFamily="49" charset="-122"/>
            </a:endParaRPr>
          </a:p>
          <a:p>
            <a:pPr algn="r"/>
            <a:r>
              <a:rPr lang="zh-CN" altLang="en-US" sz="1100" dirty="0">
                <a:latin typeface="幼圆" panose="02010509060101010101" pitchFamily="49" charset="-122"/>
                <a:ea typeface="幼圆" panose="02010509060101010101" pitchFamily="49" charset="-122"/>
              </a:rPr>
              <a:t>好不讲理！</a:t>
            </a:r>
          </a:p>
        </p:txBody>
      </p:sp>
      <p:sp>
        <p:nvSpPr>
          <p:cNvPr id="36" name="文本框 35"/>
          <p:cNvSpPr txBox="1"/>
          <p:nvPr/>
        </p:nvSpPr>
        <p:spPr>
          <a:xfrm>
            <a:off x="8028384" y="1323607"/>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r"/>
            <a:r>
              <a:rPr lang="zh-CN" altLang="en-US" sz="1100" dirty="0">
                <a:latin typeface="幼圆" panose="02010509060101010101" pitchFamily="49" charset="-122"/>
                <a:ea typeface="幼圆" panose="02010509060101010101" pitchFamily="49" charset="-122"/>
              </a:rPr>
              <a:t>阿弥陀佛！</a:t>
            </a:r>
            <a:endParaRPr lang="en-US" altLang="zh-CN" sz="1100" dirty="0">
              <a:latin typeface="幼圆" panose="02010509060101010101" pitchFamily="49" charset="-122"/>
              <a:ea typeface="幼圆" panose="02010509060101010101" pitchFamily="49" charset="-122"/>
            </a:endParaRPr>
          </a:p>
          <a:p>
            <a:pPr algn="r"/>
            <a:r>
              <a:rPr lang="zh-CN" altLang="en-US" sz="1100" dirty="0">
                <a:latin typeface="幼圆" panose="02010509060101010101" pitchFamily="49" charset="-122"/>
                <a:ea typeface="幼圆" panose="02010509060101010101" pitchFamily="49" charset="-122"/>
              </a:rPr>
              <a:t>善哉善哉！</a:t>
            </a:r>
          </a:p>
        </p:txBody>
      </p:sp>
      <p:sp>
        <p:nvSpPr>
          <p:cNvPr id="37" name="文本框 36"/>
          <p:cNvSpPr txBox="1"/>
          <p:nvPr/>
        </p:nvSpPr>
        <p:spPr>
          <a:xfrm>
            <a:off x="8028384" y="508545"/>
            <a:ext cx="1080000" cy="430887"/>
          </a:xfrm>
          <a:prstGeom prst="wedgeRectCallout">
            <a:avLst>
              <a:gd name="adj1" fmla="val -57216"/>
              <a:gd name="adj2" fmla="val -11232"/>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r"/>
            <a:r>
              <a:rPr lang="zh-CN" altLang="en-US" sz="1100" dirty="0">
                <a:latin typeface="幼圆" panose="02010509060101010101" pitchFamily="49" charset="-122"/>
                <a:ea typeface="幼圆" panose="02010509060101010101" pitchFamily="49" charset="-122"/>
              </a:rPr>
              <a:t>九九八十一难！</a:t>
            </a:r>
            <a:endParaRPr lang="en-US" altLang="zh-CN" sz="1100" dirty="0">
              <a:latin typeface="幼圆" panose="02010509060101010101" pitchFamily="49" charset="-122"/>
              <a:ea typeface="幼圆" panose="02010509060101010101" pitchFamily="49" charset="-122"/>
            </a:endParaRPr>
          </a:p>
          <a:p>
            <a:pPr algn="r"/>
            <a:r>
              <a:rPr lang="zh-CN" altLang="en-US" sz="1100" dirty="0">
                <a:latin typeface="幼圆" panose="02010509060101010101" pitchFamily="49" charset="-122"/>
                <a:ea typeface="幼圆" panose="02010509060101010101" pitchFamily="49" charset="-122"/>
              </a:rPr>
              <a:t>还少一劫啊！</a:t>
            </a:r>
          </a:p>
        </p:txBody>
      </p:sp>
      <p:pic>
        <p:nvPicPr>
          <p:cNvPr id="17" name="图片 16"/>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567366" y="915566"/>
            <a:ext cx="1508328" cy="524529"/>
          </a:xfrm>
          <a:prstGeom prst="rect">
            <a:avLst/>
          </a:prstGeom>
        </p:spPr>
      </p:pic>
      <p:sp>
        <p:nvSpPr>
          <p:cNvPr id="20" name="文本框 19">
            <a:extLst>
              <a:ext uri="{FF2B5EF4-FFF2-40B4-BE49-F238E27FC236}">
                <a16:creationId xmlns:a16="http://schemas.microsoft.com/office/drawing/2014/main" xmlns="" id="{269FBBBA-B832-D22D-4EC7-9EC3082D5D41}"/>
              </a:ext>
            </a:extLst>
          </p:cNvPr>
          <p:cNvSpPr txBox="1"/>
          <p:nvPr/>
        </p:nvSpPr>
        <p:spPr>
          <a:xfrm>
            <a:off x="2451855" y="968170"/>
            <a:ext cx="723275" cy="307777"/>
          </a:xfrm>
          <a:prstGeom prst="rect">
            <a:avLst/>
          </a:prstGeom>
          <a:noFill/>
        </p:spPr>
        <p:txBody>
          <a:bodyPr wrap="none" rtlCol="0">
            <a:spAutoFit/>
          </a:bodyPr>
          <a:lstStyle/>
          <a:p>
            <a:r>
              <a:rPr lang="zh-CN" altLang="en-US" sz="1400" dirty="0">
                <a:latin typeface="幼圆" panose="02010509060101010101" pitchFamily="49" charset="-122"/>
                <a:ea typeface="幼圆" panose="02010509060101010101" pitchFamily="49" charset="-122"/>
              </a:rPr>
              <a:t>文科生</a:t>
            </a:r>
          </a:p>
        </p:txBody>
      </p:sp>
    </p:spTree>
    <p:extLst>
      <p:ext uri="{BB962C8B-B14F-4D97-AF65-F5344CB8AC3E}">
        <p14:creationId xmlns:p14="http://schemas.microsoft.com/office/powerpoint/2010/main" val="12475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CC431C5-7C9A-BEC2-9282-F460D96EA6B6}"/>
              </a:ext>
            </a:extLst>
          </p:cNvPr>
          <p:cNvSpPr txBox="1"/>
          <p:nvPr/>
        </p:nvSpPr>
        <p:spPr>
          <a:xfrm>
            <a:off x="424291" y="339502"/>
            <a:ext cx="3858749"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哲学是什么？</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Philosophy</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4" name="文本框 3">
            <a:extLst>
              <a:ext uri="{FF2B5EF4-FFF2-40B4-BE49-F238E27FC236}">
                <a16:creationId xmlns:a16="http://schemas.microsoft.com/office/drawing/2014/main" xmlns="" id="{78C29449-7C8A-FDA1-DFAA-524443A7BBEE}"/>
              </a:ext>
            </a:extLst>
          </p:cNvPr>
          <p:cNvSpPr txBox="1"/>
          <p:nvPr/>
        </p:nvSpPr>
        <p:spPr>
          <a:xfrm>
            <a:off x="539552" y="843558"/>
            <a:ext cx="4104456" cy="3508653"/>
          </a:xfrm>
          <a:prstGeom prst="rect">
            <a:avLst/>
          </a:prstGeom>
          <a:noFill/>
        </p:spPr>
        <p:txBody>
          <a:bodyPr wrap="square">
            <a:spAutoFit/>
          </a:bodyPr>
          <a:lstStyle/>
          <a:p>
            <a:r>
              <a:rPr lang="zh-CN" altLang="en-US" dirty="0">
                <a:latin typeface="方正粗宋简体" panose="03000509000000000000" pitchFamily="65" charset="-122"/>
                <a:ea typeface="方正粗宋简体" panose="03000509000000000000" pitchFamily="65" charset="-122"/>
              </a:rPr>
              <a:t>是对世界基本和普遍之问题研究的学科，是关于世界观的理论体系。</a:t>
            </a:r>
          </a:p>
          <a:p>
            <a:pPr marL="450850" lvl="1" indent="-285750">
              <a:buFont typeface="Wingdings" panose="05000000000000000000" pitchFamily="2" charset="2"/>
              <a:buChar char="p"/>
            </a:pPr>
            <a:r>
              <a:rPr lang="zh-CN" altLang="en-US" b="1" dirty="0">
                <a:latin typeface="幼圆" panose="02010509060101010101" pitchFamily="49" charset="-122"/>
                <a:ea typeface="幼圆" panose="02010509060101010101" pitchFamily="49" charset="-122"/>
              </a:rPr>
              <a:t>形而上学</a:t>
            </a:r>
            <a:r>
              <a:rPr lang="zh-CN" altLang="en-US" dirty="0">
                <a:latin typeface="幼圆" panose="02010509060101010101" pitchFamily="49" charset="-122"/>
                <a:ea typeface="幼圆" panose="02010509060101010101" pitchFamily="49" charset="-122"/>
              </a:rPr>
              <a:t>（Metaphysics）：</a:t>
            </a:r>
            <a:r>
              <a:rPr lang="zh-CN" altLang="en-US" sz="1600" dirty="0">
                <a:latin typeface="幼圆" panose="02010509060101010101" pitchFamily="49" charset="-122"/>
                <a:ea typeface="幼圆" panose="02010509060101010101" pitchFamily="49" charset="-122"/>
              </a:rPr>
              <a:t>本源、本质、规律、原理、逻各斯、理念、形式因、道、天、物自体、自由精神、意志、客体、结构、元、全息</a:t>
            </a:r>
            <a:endParaRPr lang="en-US" altLang="zh-CN" sz="1600" dirty="0">
              <a:latin typeface="幼圆" panose="02010509060101010101" pitchFamily="49" charset="-122"/>
              <a:ea typeface="幼圆" panose="02010509060101010101" pitchFamily="49" charset="-122"/>
            </a:endParaRPr>
          </a:p>
          <a:p>
            <a:pPr marL="450850" lvl="1" indent="-285750">
              <a:buFont typeface="Wingdings" panose="05000000000000000000" pitchFamily="2" charset="2"/>
              <a:buChar char="p"/>
            </a:pPr>
            <a:r>
              <a:rPr lang="zh-CN" altLang="en-US" b="1" dirty="0">
                <a:latin typeface="幼圆" panose="02010509060101010101" pitchFamily="49" charset="-122"/>
                <a:ea typeface="幼圆" panose="02010509060101010101" pitchFamily="49" charset="-122"/>
              </a:rPr>
              <a:t>逻辑学</a:t>
            </a:r>
            <a:r>
              <a:rPr lang="zh-CN" altLang="en-US" dirty="0">
                <a:latin typeface="幼圆" panose="02010509060101010101" pitchFamily="49" charset="-122"/>
                <a:ea typeface="幼圆" panose="02010509060101010101" pitchFamily="49" charset="-122"/>
              </a:rPr>
              <a:t>（Logic）：</a:t>
            </a:r>
            <a:r>
              <a:rPr lang="zh-CN" altLang="en-US" sz="1600" dirty="0">
                <a:latin typeface="幼圆" panose="02010509060101010101" pitchFamily="49" charset="-122"/>
                <a:ea typeface="幼圆" panose="02010509060101010101" pitchFamily="49" charset="-122"/>
              </a:rPr>
              <a:t>方法、术、路径、模式、思维、科学、主体、人</a:t>
            </a:r>
            <a:endParaRPr lang="en-US" altLang="zh-CN" sz="1600" dirty="0">
              <a:latin typeface="幼圆" panose="02010509060101010101" pitchFamily="49" charset="-122"/>
              <a:ea typeface="幼圆" panose="02010509060101010101" pitchFamily="49" charset="-122"/>
            </a:endParaRPr>
          </a:p>
          <a:p>
            <a:pPr marL="450850" lvl="1" indent="-285750">
              <a:buFont typeface="Wingdings" panose="05000000000000000000" pitchFamily="2" charset="2"/>
              <a:buChar char="p"/>
            </a:pPr>
            <a:r>
              <a:rPr lang="zh-CN" altLang="en-US" b="1" dirty="0">
                <a:latin typeface="幼圆" panose="02010509060101010101" pitchFamily="49" charset="-122"/>
                <a:ea typeface="幼圆" panose="02010509060101010101" pitchFamily="49" charset="-122"/>
              </a:rPr>
              <a:t>认识论</a:t>
            </a:r>
            <a:r>
              <a:rPr lang="zh-CN" altLang="en-US" dirty="0">
                <a:latin typeface="幼圆" panose="02010509060101010101" pitchFamily="49" charset="-122"/>
                <a:ea typeface="幼圆" panose="02010509060101010101" pitchFamily="49" charset="-122"/>
              </a:rPr>
              <a:t>（Epistemology）：</a:t>
            </a:r>
            <a:r>
              <a:rPr lang="zh-CN" altLang="en-US" sz="1600" dirty="0">
                <a:latin typeface="幼圆" panose="02010509060101010101" pitchFamily="49" charset="-122"/>
                <a:ea typeface="幼圆" panose="02010509060101010101" pitchFamily="49" charset="-122"/>
              </a:rPr>
              <a:t>知识、认识、经验、思维、模式、主体、人</a:t>
            </a:r>
            <a:endParaRPr lang="en-US" altLang="zh-CN" sz="1600" dirty="0">
              <a:latin typeface="幼圆" panose="02010509060101010101" pitchFamily="49" charset="-122"/>
              <a:ea typeface="幼圆" panose="02010509060101010101" pitchFamily="49" charset="-122"/>
            </a:endParaRPr>
          </a:p>
          <a:p>
            <a:pPr marL="450850" lvl="1" indent="-285750">
              <a:buFont typeface="Wingdings" panose="05000000000000000000" pitchFamily="2" charset="2"/>
              <a:buChar char="p"/>
            </a:pPr>
            <a:r>
              <a:rPr lang="zh-CN" altLang="en-US" b="1" dirty="0">
                <a:latin typeface="幼圆" panose="02010509060101010101" pitchFamily="49" charset="-122"/>
                <a:ea typeface="幼圆" panose="02010509060101010101" pitchFamily="49" charset="-122"/>
              </a:rPr>
              <a:t>伦理学</a:t>
            </a:r>
            <a:r>
              <a:rPr lang="zh-CN" altLang="en-US" dirty="0">
                <a:latin typeface="幼圆" panose="02010509060101010101" pitchFamily="49" charset="-122"/>
                <a:ea typeface="幼圆" panose="02010509060101010101" pitchFamily="49" charset="-122"/>
              </a:rPr>
              <a:t>（Ethics）：</a:t>
            </a:r>
            <a:r>
              <a:rPr lang="zh-CN" altLang="en-US" sz="1600" dirty="0">
                <a:latin typeface="幼圆" panose="02010509060101010101" pitchFamily="49" charset="-122"/>
                <a:ea typeface="幼圆" panose="02010509060101010101" pitchFamily="49" charset="-122"/>
              </a:rPr>
              <a:t>善恶、功利、道德、理想、使命、权利、义务</a:t>
            </a:r>
            <a:endParaRPr lang="en-US" altLang="zh-CN" dirty="0">
              <a:latin typeface="幼圆" panose="02010509060101010101" pitchFamily="49" charset="-122"/>
              <a:ea typeface="幼圆" panose="02010509060101010101" pitchFamily="49" charset="-122"/>
            </a:endParaRPr>
          </a:p>
          <a:p>
            <a:pPr marL="450850" lvl="1" indent="-285750">
              <a:buFont typeface="Wingdings" panose="05000000000000000000" pitchFamily="2" charset="2"/>
              <a:buChar char="p"/>
            </a:pPr>
            <a:r>
              <a:rPr lang="zh-CN" altLang="en-US" b="1" dirty="0">
                <a:latin typeface="幼圆" panose="02010509060101010101" pitchFamily="49" charset="-122"/>
                <a:ea typeface="幼圆" panose="02010509060101010101" pitchFamily="49" charset="-122"/>
              </a:rPr>
              <a:t>美学</a:t>
            </a:r>
            <a:r>
              <a:rPr lang="zh-CN" altLang="en-US" dirty="0">
                <a:latin typeface="幼圆" panose="02010509060101010101" pitchFamily="49" charset="-122"/>
                <a:ea typeface="幼圆" panose="02010509060101010101" pitchFamily="49" charset="-122"/>
              </a:rPr>
              <a:t>（Aesthetics）：</a:t>
            </a:r>
            <a:r>
              <a:rPr lang="zh-CN" altLang="en-US" sz="1600" dirty="0">
                <a:latin typeface="幼圆" panose="02010509060101010101" pitchFamily="49" charset="-122"/>
                <a:ea typeface="幼圆" panose="02010509060101010101" pitchFamily="49" charset="-122"/>
              </a:rPr>
              <a:t>艺术、文学</a:t>
            </a:r>
            <a:endParaRPr lang="en-US" altLang="zh-CN" dirty="0">
              <a:latin typeface="幼圆" panose="02010509060101010101" pitchFamily="49" charset="-122"/>
              <a:ea typeface="幼圆" panose="02010509060101010101" pitchFamily="49" charset="-122"/>
            </a:endParaRPr>
          </a:p>
        </p:txBody>
      </p:sp>
      <p:sp>
        <p:nvSpPr>
          <p:cNvPr id="5" name="文本框 4">
            <a:extLst>
              <a:ext uri="{FF2B5EF4-FFF2-40B4-BE49-F238E27FC236}">
                <a16:creationId xmlns:a16="http://schemas.microsoft.com/office/drawing/2014/main" xmlns="" id="{2E037ED4-23CD-A6DC-5CC4-7E2D3924BD72}"/>
              </a:ext>
            </a:extLst>
          </p:cNvPr>
          <p:cNvSpPr txBox="1"/>
          <p:nvPr/>
        </p:nvSpPr>
        <p:spPr>
          <a:xfrm>
            <a:off x="611560" y="4430114"/>
            <a:ext cx="7949612" cy="523220"/>
          </a:xfrm>
          <a:prstGeom prst="rect">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元知识</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知识的全息</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全息的知识</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知识结构</a:t>
            </a:r>
          </a:p>
        </p:txBody>
      </p:sp>
      <p:grpSp>
        <p:nvGrpSpPr>
          <p:cNvPr id="7" name="组合 6">
            <a:extLst>
              <a:ext uri="{FF2B5EF4-FFF2-40B4-BE49-F238E27FC236}">
                <a16:creationId xmlns:a16="http://schemas.microsoft.com/office/drawing/2014/main" xmlns="" id="{DA5692BC-644D-7758-D38C-3527223C974D}"/>
              </a:ext>
            </a:extLst>
          </p:cNvPr>
          <p:cNvGrpSpPr/>
          <p:nvPr/>
        </p:nvGrpSpPr>
        <p:grpSpPr>
          <a:xfrm>
            <a:off x="4826245" y="413280"/>
            <a:ext cx="890186" cy="1440523"/>
            <a:chOff x="7849133" y="551541"/>
            <a:chExt cx="890186" cy="1440523"/>
          </a:xfrm>
        </p:grpSpPr>
        <p:pic>
          <p:nvPicPr>
            <p:cNvPr id="2050" name="Picture 2">
              <a:extLst>
                <a:ext uri="{FF2B5EF4-FFF2-40B4-BE49-F238E27FC236}">
                  <a16:creationId xmlns:a16="http://schemas.microsoft.com/office/drawing/2014/main" xmlns="" id="{97204643-6A46-3387-54EB-397DA21348F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9133" y="551541"/>
              <a:ext cx="890186" cy="1071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a:extLst>
                <a:ext uri="{FF2B5EF4-FFF2-40B4-BE49-F238E27FC236}">
                  <a16:creationId xmlns:a16="http://schemas.microsoft.com/office/drawing/2014/main" xmlns="" id="{37262A77-6FC3-21F2-053F-40FB20F55C21}"/>
                </a:ext>
              </a:extLst>
            </p:cNvPr>
            <p:cNvSpPr txBox="1"/>
            <p:nvPr/>
          </p:nvSpPr>
          <p:spPr>
            <a:xfrm>
              <a:off x="7855645" y="1622732"/>
              <a:ext cx="877163"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冯友兰</a:t>
              </a:r>
            </a:p>
          </p:txBody>
        </p:sp>
      </p:grpSp>
      <p:sp>
        <p:nvSpPr>
          <p:cNvPr id="8" name="文本框 7">
            <a:extLst>
              <a:ext uri="{FF2B5EF4-FFF2-40B4-BE49-F238E27FC236}">
                <a16:creationId xmlns:a16="http://schemas.microsoft.com/office/drawing/2014/main" xmlns="" id="{4A20A762-D811-887B-2CA8-85BDB6FD27CE}"/>
              </a:ext>
            </a:extLst>
          </p:cNvPr>
          <p:cNvSpPr txBox="1"/>
          <p:nvPr/>
        </p:nvSpPr>
        <p:spPr>
          <a:xfrm>
            <a:off x="5755986" y="306713"/>
            <a:ext cx="1521986" cy="1428214"/>
          </a:xfrm>
          <a:prstGeom prst="wedgeEllipseCallout">
            <a:avLst>
              <a:gd name="adj1" fmla="val -58816"/>
              <a:gd name="adj2" fmla="val -15912"/>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a:t>
            </a:r>
            <a:r>
              <a:rPr lang="en-US" altLang="zh-CN"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3</a:t>
            </a:r>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问</a:t>
            </a:r>
            <a:endParaRPr lang="en-US" altLang="zh-CN"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1400" dirty="0">
                <a:latin typeface="幼圆" panose="02010509060101010101" pitchFamily="49" charset="-122"/>
                <a:ea typeface="幼圆" panose="02010509060101010101" pitchFamily="49" charset="-122"/>
              </a:rPr>
              <a:t>我是谁？</a:t>
            </a:r>
            <a:endParaRPr lang="en-US" altLang="zh-CN" sz="1400" dirty="0">
              <a:latin typeface="幼圆" panose="02010509060101010101" pitchFamily="49" charset="-122"/>
              <a:ea typeface="幼圆" panose="02010509060101010101" pitchFamily="49" charset="-122"/>
            </a:endParaRPr>
          </a:p>
          <a:p>
            <a:r>
              <a:rPr lang="zh-CN" altLang="en-US" sz="1400" dirty="0">
                <a:latin typeface="幼圆" panose="02010509060101010101" pitchFamily="49" charset="-122"/>
                <a:ea typeface="幼圆" panose="02010509060101010101" pitchFamily="49" charset="-122"/>
              </a:rPr>
              <a:t>我从哪来？</a:t>
            </a:r>
            <a:endParaRPr lang="en-US" altLang="zh-CN" sz="1400" dirty="0">
              <a:latin typeface="幼圆" panose="02010509060101010101" pitchFamily="49" charset="-122"/>
              <a:ea typeface="幼圆" panose="02010509060101010101" pitchFamily="49" charset="-122"/>
            </a:endParaRPr>
          </a:p>
          <a:p>
            <a:r>
              <a:rPr lang="zh-CN" altLang="en-US" sz="1400" dirty="0">
                <a:latin typeface="幼圆" panose="02010509060101010101" pitchFamily="49" charset="-122"/>
                <a:ea typeface="幼圆" panose="02010509060101010101" pitchFamily="49" charset="-122"/>
              </a:rPr>
              <a:t>我到哪去？</a:t>
            </a:r>
          </a:p>
        </p:txBody>
      </p:sp>
      <p:pic>
        <p:nvPicPr>
          <p:cNvPr id="9" name="图片 8">
            <a:extLst>
              <a:ext uri="{FF2B5EF4-FFF2-40B4-BE49-F238E27FC236}">
                <a16:creationId xmlns:a16="http://schemas.microsoft.com/office/drawing/2014/main" xmlns="" id="{5239A830-FC38-11D8-1665-3D6B7AFCD189}"/>
              </a:ext>
            </a:extLst>
          </p:cNvPr>
          <p:cNvPicPr>
            <a:picLocks noChangeAspect="1"/>
          </p:cNvPicPr>
          <p:nvPr/>
        </p:nvPicPr>
        <p:blipFill>
          <a:blip r:embed="rId3" cstate="screen"/>
          <a:stretch>
            <a:fillRect/>
          </a:stretch>
        </p:blipFill>
        <p:spPr>
          <a:xfrm>
            <a:off x="8012307" y="2023345"/>
            <a:ext cx="752822" cy="752822"/>
          </a:xfrm>
          <a:prstGeom prst="rect">
            <a:avLst/>
          </a:prstGeom>
        </p:spPr>
      </p:pic>
      <p:sp>
        <p:nvSpPr>
          <p:cNvPr id="10" name="文本框 9">
            <a:extLst>
              <a:ext uri="{FF2B5EF4-FFF2-40B4-BE49-F238E27FC236}">
                <a16:creationId xmlns:a16="http://schemas.microsoft.com/office/drawing/2014/main" xmlns="" id="{E4318E15-D406-CA64-3759-6B739930D04E}"/>
              </a:ext>
            </a:extLst>
          </p:cNvPr>
          <p:cNvSpPr txBox="1"/>
          <p:nvPr/>
        </p:nvSpPr>
        <p:spPr>
          <a:xfrm>
            <a:off x="7134155" y="40011"/>
            <a:ext cx="1882646" cy="1817727"/>
          </a:xfrm>
          <a:prstGeom prst="wedgeEllipseCallout">
            <a:avLst>
              <a:gd name="adj1" fmla="val 18023"/>
              <a:gd name="adj2" fmla="val 56114"/>
            </a:avLst>
          </a:prstGeom>
        </p:spPr>
        <p:style>
          <a:lnRef idx="0">
            <a:schemeClr val="accent1"/>
          </a:lnRef>
          <a:fillRef idx="3">
            <a:schemeClr val="accent1"/>
          </a:fillRef>
          <a:effectRef idx="3">
            <a:schemeClr val="accent1"/>
          </a:effectRef>
          <a:fontRef idx="minor">
            <a:schemeClr val="lt1"/>
          </a:fontRef>
        </p:style>
        <p:txBody>
          <a:bodyPr wrap="none" rtlCol="0">
            <a:spAutoFit/>
          </a:bodyPr>
          <a:lstStyle/>
          <a:p>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东北</a:t>
            </a:r>
            <a:r>
              <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3</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问</a:t>
            </a:r>
            <a:endPar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latin typeface="幼圆" panose="02010509060101010101" pitchFamily="49" charset="-122"/>
                <a:ea typeface="幼圆" panose="02010509060101010101" pitchFamily="49" charset="-122"/>
              </a:rPr>
              <a:t>你愁</a:t>
            </a:r>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啥</a:t>
            </a:r>
            <a:r>
              <a:rPr lang="zh-CN" altLang="en-US" dirty="0">
                <a:latin typeface="幼圆" panose="02010509060101010101" pitchFamily="49" charset="-122"/>
                <a:ea typeface="幼圆" panose="02010509060101010101" pitchFamily="49" charset="-122"/>
              </a:rPr>
              <a:t>？</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瞅你</a:t>
            </a:r>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咋</a:t>
            </a:r>
            <a:r>
              <a:rPr lang="zh-CN" altLang="en-US" dirty="0">
                <a:latin typeface="幼圆" panose="02010509060101010101" pitchFamily="49" charset="-122"/>
                <a:ea typeface="幼圆" panose="02010509060101010101" pitchFamily="49" charset="-122"/>
              </a:rPr>
              <a:t>地？</a:t>
            </a:r>
            <a:endParaRPr lang="en-US" altLang="zh-CN" dirty="0">
              <a:latin typeface="幼圆" panose="02010509060101010101" pitchFamily="49" charset="-122"/>
              <a:ea typeface="幼圆" panose="02010509060101010101" pitchFamily="49" charset="-122"/>
            </a:endParaRPr>
          </a:p>
          <a:p>
            <a:r>
              <a:rPr lang="zh-CN" altLang="en-US" dirty="0">
                <a:latin typeface="幼圆" panose="02010509060101010101" pitchFamily="49" charset="-122"/>
                <a:ea typeface="幼圆" panose="02010509060101010101" pitchFamily="49" charset="-122"/>
              </a:rPr>
              <a:t>你</a:t>
            </a:r>
            <a:r>
              <a:rPr lang="zh-CN" altLang="en-US"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想咋</a:t>
            </a:r>
            <a:r>
              <a:rPr lang="zh-CN" altLang="en-US" dirty="0">
                <a:latin typeface="幼圆" panose="02010509060101010101" pitchFamily="49" charset="-122"/>
                <a:ea typeface="幼圆" panose="02010509060101010101" pitchFamily="49" charset="-122"/>
              </a:rPr>
              <a:t>地？</a:t>
            </a:r>
          </a:p>
        </p:txBody>
      </p:sp>
      <p:grpSp>
        <p:nvGrpSpPr>
          <p:cNvPr id="22" name="组合 21">
            <a:extLst>
              <a:ext uri="{FF2B5EF4-FFF2-40B4-BE49-F238E27FC236}">
                <a16:creationId xmlns:a16="http://schemas.microsoft.com/office/drawing/2014/main" xmlns="" id="{F5D33605-5432-1D8B-A419-92A4E95C966B}"/>
              </a:ext>
            </a:extLst>
          </p:cNvPr>
          <p:cNvGrpSpPr/>
          <p:nvPr/>
        </p:nvGrpSpPr>
        <p:grpSpPr>
          <a:xfrm>
            <a:off x="5512629" y="1937416"/>
            <a:ext cx="2561511" cy="2292547"/>
            <a:chOff x="5112740" y="2001629"/>
            <a:chExt cx="2561511" cy="2292547"/>
          </a:xfrm>
          <a:scene3d>
            <a:camera prst="perspectiveFront" fov="5100000">
              <a:rot lat="0" lon="2100000" rev="0"/>
            </a:camera>
            <a:lightRig rig="flood" dir="t">
              <a:rot lat="0" lon="0" rev="13800000"/>
            </a:lightRig>
          </a:scene3d>
        </p:grpSpPr>
        <p:grpSp>
          <p:nvGrpSpPr>
            <p:cNvPr id="15" name="组合 14">
              <a:extLst>
                <a:ext uri="{FF2B5EF4-FFF2-40B4-BE49-F238E27FC236}">
                  <a16:creationId xmlns:a16="http://schemas.microsoft.com/office/drawing/2014/main" xmlns="" id="{CC4F1573-4724-A219-5469-30AFFF608E4C}"/>
                </a:ext>
              </a:extLst>
            </p:cNvPr>
            <p:cNvGrpSpPr/>
            <p:nvPr/>
          </p:nvGrpSpPr>
          <p:grpSpPr>
            <a:xfrm>
              <a:off x="5735936" y="2001629"/>
              <a:ext cx="1224136" cy="1224136"/>
              <a:chOff x="5796136" y="2211710"/>
              <a:chExt cx="1224136" cy="1224136"/>
            </a:xfrm>
          </p:grpSpPr>
          <p:sp>
            <p:nvSpPr>
              <p:cNvPr id="11" name="椭圆 10">
                <a:extLst>
                  <a:ext uri="{FF2B5EF4-FFF2-40B4-BE49-F238E27FC236}">
                    <a16:creationId xmlns:a16="http://schemas.microsoft.com/office/drawing/2014/main" xmlns="" id="{3058639B-EAB1-9608-394C-E093797BA1C3}"/>
                  </a:ext>
                </a:extLst>
              </p:cNvPr>
              <p:cNvSpPr/>
              <p:nvPr/>
            </p:nvSpPr>
            <p:spPr>
              <a:xfrm>
                <a:off x="5796136" y="2211710"/>
                <a:ext cx="1224136" cy="1224136"/>
              </a:xfrm>
              <a:prstGeom prst="ellipse">
                <a:avLst/>
              </a:prstGeom>
              <a:solidFill>
                <a:srgbClr val="FF0000"/>
              </a:solidFill>
              <a:ln>
                <a:noFill/>
              </a:ln>
              <a:effectLst>
                <a:outerShdw blurRad="184150" dist="241300" dir="11520000" sx="110000" sy="110000" algn="ctr">
                  <a:srgbClr val="000000">
                    <a:alpha val="18000"/>
                  </a:srgbClr>
                </a:outerShdw>
              </a:effectLst>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xmlns="" id="{335E03C8-9A38-4467-15E2-996CDD50A46B}"/>
                  </a:ext>
                </a:extLst>
              </p:cNvPr>
              <p:cNvSpPr txBox="1"/>
              <p:nvPr/>
            </p:nvSpPr>
            <p:spPr>
              <a:xfrm>
                <a:off x="5879854" y="2460389"/>
                <a:ext cx="1056700" cy="646331"/>
              </a:xfrm>
              <a:prstGeom prst="rect">
                <a:avLst/>
              </a:prstGeom>
              <a:noFill/>
              <a:ln>
                <a:noFill/>
              </a:ln>
              <a:effectLst>
                <a:outerShdw blurRad="184150" dist="241300" dir="11520000" sx="110000" sy="110000" algn="ctr">
                  <a:srgbClr val="000000">
                    <a:alpha val="18000"/>
                  </a:srgbClr>
                </a:outerShdw>
              </a:effectLst>
              <a:sp3d extrusionH="107950" prstMaterial="plastic">
                <a:bevelT w="82550" h="63500" prst="divot"/>
                <a:bevelB/>
              </a:sp3d>
            </p:spPr>
            <p:txBody>
              <a:bodyPr wrap="none" rtlCol="0">
                <a:spAutoFit/>
              </a:bodyPr>
              <a:lstStyle/>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本体论</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啥</a:t>
                </a:r>
                <a:r>
                  <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What</a:t>
                </a:r>
                <a:endPar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grpSp>
          <p:nvGrpSpPr>
            <p:cNvPr id="16" name="组合 15">
              <a:extLst>
                <a:ext uri="{FF2B5EF4-FFF2-40B4-BE49-F238E27FC236}">
                  <a16:creationId xmlns:a16="http://schemas.microsoft.com/office/drawing/2014/main" xmlns="" id="{1AE7A3E2-B592-175B-DC73-C6F76005F9E7}"/>
                </a:ext>
              </a:extLst>
            </p:cNvPr>
            <p:cNvGrpSpPr/>
            <p:nvPr/>
          </p:nvGrpSpPr>
          <p:grpSpPr>
            <a:xfrm>
              <a:off x="6232831" y="3070040"/>
              <a:ext cx="1441420" cy="1224136"/>
              <a:chOff x="5687494" y="2211710"/>
              <a:chExt cx="1441420" cy="1224136"/>
            </a:xfrm>
          </p:grpSpPr>
          <p:sp>
            <p:nvSpPr>
              <p:cNvPr id="17" name="椭圆 16">
                <a:extLst>
                  <a:ext uri="{FF2B5EF4-FFF2-40B4-BE49-F238E27FC236}">
                    <a16:creationId xmlns:a16="http://schemas.microsoft.com/office/drawing/2014/main" xmlns="" id="{B3B746E4-838F-654B-0E99-FA49F0606BEE}"/>
                  </a:ext>
                </a:extLst>
              </p:cNvPr>
              <p:cNvSpPr/>
              <p:nvPr/>
            </p:nvSpPr>
            <p:spPr>
              <a:xfrm>
                <a:off x="5796136" y="2211710"/>
                <a:ext cx="1224136" cy="1224136"/>
              </a:xfrm>
              <a:prstGeom prst="ellipse">
                <a:avLst/>
              </a:prstGeom>
              <a:solidFill>
                <a:srgbClr val="00FF00"/>
              </a:solidFill>
              <a:ln>
                <a:noFill/>
              </a:ln>
              <a:effectLst>
                <a:outerShdw blurRad="184150" dist="241300" dir="11520000" sx="110000" sy="110000" algn="ctr">
                  <a:srgbClr val="000000">
                    <a:alpha val="18000"/>
                  </a:srgbClr>
                </a:outerShdw>
              </a:effectLst>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xmlns="" id="{6CAA7525-8596-537D-4C3A-266BEA1E6F9F}"/>
                  </a:ext>
                </a:extLst>
              </p:cNvPr>
              <p:cNvSpPr txBox="1"/>
              <p:nvPr/>
            </p:nvSpPr>
            <p:spPr>
              <a:xfrm>
                <a:off x="5687494" y="2460389"/>
                <a:ext cx="1441420" cy="646331"/>
              </a:xfrm>
              <a:prstGeom prst="rect">
                <a:avLst/>
              </a:prstGeom>
              <a:noFill/>
              <a:ln>
                <a:noFill/>
              </a:ln>
              <a:effectLst>
                <a:outerShdw blurRad="184150" dist="241300" dir="11520000" sx="110000" sy="110000" algn="ctr">
                  <a:srgbClr val="000000">
                    <a:alpha val="18000"/>
                  </a:srgbClr>
                </a:outerShdw>
              </a:effectLst>
              <a:sp3d extrusionH="107950" prstMaterial="plastic">
                <a:bevelT w="82550" h="63500" prst="divot"/>
                <a:bevelB/>
              </a:sp3d>
            </p:spPr>
            <p:txBody>
              <a:bodyPr wrap="none" rtlCol="0">
                <a:spAutoFit/>
              </a:bodyPr>
              <a:lstStyle/>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方法论</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想咋</a:t>
                </a:r>
                <a:r>
                  <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Where</a:t>
                </a:r>
                <a:endPar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grpSp>
          <p:nvGrpSpPr>
            <p:cNvPr id="19" name="组合 18">
              <a:extLst>
                <a:ext uri="{FF2B5EF4-FFF2-40B4-BE49-F238E27FC236}">
                  <a16:creationId xmlns:a16="http://schemas.microsoft.com/office/drawing/2014/main" xmlns="" id="{93F72F9C-F92D-5128-F83C-1AD409424E3A}"/>
                </a:ext>
              </a:extLst>
            </p:cNvPr>
            <p:cNvGrpSpPr/>
            <p:nvPr/>
          </p:nvGrpSpPr>
          <p:grpSpPr>
            <a:xfrm>
              <a:off x="5112740" y="3063509"/>
              <a:ext cx="1224136" cy="1224136"/>
              <a:chOff x="5796136" y="2211710"/>
              <a:chExt cx="1224136" cy="1224136"/>
            </a:xfrm>
          </p:grpSpPr>
          <p:sp>
            <p:nvSpPr>
              <p:cNvPr id="20" name="椭圆 19">
                <a:extLst>
                  <a:ext uri="{FF2B5EF4-FFF2-40B4-BE49-F238E27FC236}">
                    <a16:creationId xmlns:a16="http://schemas.microsoft.com/office/drawing/2014/main" xmlns="" id="{11DDC4B6-3DF8-CEB5-DD2A-F9FBC6BEADF0}"/>
                  </a:ext>
                </a:extLst>
              </p:cNvPr>
              <p:cNvSpPr/>
              <p:nvPr/>
            </p:nvSpPr>
            <p:spPr>
              <a:xfrm>
                <a:off x="5796136" y="2211710"/>
                <a:ext cx="1224136" cy="1224136"/>
              </a:xfrm>
              <a:prstGeom prst="ellipse">
                <a:avLst/>
              </a:prstGeom>
              <a:solidFill>
                <a:srgbClr val="0066FF"/>
              </a:solidFill>
              <a:ln>
                <a:noFill/>
              </a:ln>
              <a:effectLst>
                <a:outerShdw blurRad="184150" dist="241300" dir="11520000" sx="110000" sy="110000" algn="ctr">
                  <a:srgbClr val="000000">
                    <a:alpha val="18000"/>
                  </a:srgbClr>
                </a:outerShdw>
              </a:effectLst>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文本框 20">
                <a:extLst>
                  <a:ext uri="{FF2B5EF4-FFF2-40B4-BE49-F238E27FC236}">
                    <a16:creationId xmlns:a16="http://schemas.microsoft.com/office/drawing/2014/main" xmlns="" id="{E5637693-C0A5-9784-2260-C515F34453D0}"/>
                  </a:ext>
                </a:extLst>
              </p:cNvPr>
              <p:cNvSpPr txBox="1"/>
              <p:nvPr/>
            </p:nvSpPr>
            <p:spPr>
              <a:xfrm>
                <a:off x="5918326" y="2460389"/>
                <a:ext cx="979756" cy="646331"/>
              </a:xfrm>
              <a:prstGeom prst="rect">
                <a:avLst/>
              </a:prstGeom>
              <a:noFill/>
              <a:ln>
                <a:noFill/>
              </a:ln>
              <a:effectLst>
                <a:outerShdw blurRad="184150" dist="241300" dir="11520000" sx="110000" sy="110000" algn="ctr">
                  <a:srgbClr val="000000">
                    <a:alpha val="18000"/>
                  </a:srgbClr>
                </a:outerShdw>
              </a:effectLst>
              <a:sp3d extrusionH="107950" prstMaterial="plastic">
                <a:bevelT w="82550" h="63500" prst="divot"/>
                <a:bevelB/>
              </a:sp3d>
            </p:spPr>
            <p:txBody>
              <a:bodyPr wrap="none" rtlCol="0">
                <a:spAutoFit/>
              </a:bodyPr>
              <a:lstStyle/>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认识论</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咋</a:t>
                </a:r>
                <a:r>
                  <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How</a:t>
                </a:r>
                <a:endPar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grpSp>
    </p:spTree>
    <p:extLst>
      <p:ext uri="{BB962C8B-B14F-4D97-AF65-F5344CB8AC3E}">
        <p14:creationId xmlns:p14="http://schemas.microsoft.com/office/powerpoint/2010/main" val="4547893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95536" y="339502"/>
            <a:ext cx="8424936" cy="4803998"/>
          </a:xfrm>
          <a:prstGeom prst="rect">
            <a:avLst/>
          </a:prstGeom>
        </p:spPr>
      </p:pic>
      <p:pic>
        <p:nvPicPr>
          <p:cNvPr id="14" name="图片 13" descr="女阿色.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04906" y="3939902"/>
            <a:ext cx="1059582" cy="1059582"/>
          </a:xfrm>
          <a:prstGeom prst="rect">
            <a:avLst/>
          </a:prstGeom>
        </p:spPr>
      </p:pic>
      <p:sp>
        <p:nvSpPr>
          <p:cNvPr id="16" name="TextBox 52"/>
          <p:cNvSpPr txBox="1"/>
          <p:nvPr/>
        </p:nvSpPr>
        <p:spPr>
          <a:xfrm>
            <a:off x="5004048" y="4024291"/>
            <a:ext cx="2756842" cy="967819"/>
          </a:xfrm>
          <a:prstGeom prst="wedgeEllipseCallout">
            <a:avLst>
              <a:gd name="adj1" fmla="val 58795"/>
              <a:gd name="adj2" fmla="val -17504"/>
            </a:avLst>
          </a:prstGeom>
          <a:solidFill>
            <a:srgbClr val="FF99CC"/>
          </a:solidFill>
        </p:spPr>
        <p:style>
          <a:lnRef idx="3">
            <a:schemeClr val="lt1"/>
          </a:lnRef>
          <a:fillRef idx="1">
            <a:schemeClr val="accent2"/>
          </a:fillRef>
          <a:effectRef idx="1">
            <a:schemeClr val="accent2"/>
          </a:effectRef>
          <a:fontRef idx="minor">
            <a:schemeClr val="lt1"/>
          </a:fontRef>
        </p:style>
        <p:txBody>
          <a:bodyPr wrap="square" lIns="72000" tIns="36000" rIns="72000" bIns="36000" rtlCol="0">
            <a:spAutoFit/>
          </a:bodyPr>
          <a:lstStyle/>
          <a:p>
            <a:pPr defTabSz="914290"/>
            <a:r>
              <a:rPr lang="zh-CN" altLang="en-US" sz="2000" b="1" dirty="0">
                <a:solidFill>
                  <a:prstClr val="white"/>
                </a:solidFill>
                <a:effectLst>
                  <a:outerShdw blurRad="38100" dist="38100" dir="2700000" algn="tl">
                    <a:srgbClr val="000000">
                      <a:alpha val="43137"/>
                    </a:srgbClr>
                  </a:outerShdw>
                </a:effectLst>
                <a:latin typeface="幼圆" pitchFamily="49" charset="-122"/>
                <a:ea typeface="幼圆" pitchFamily="49" charset="-122"/>
              </a:rPr>
              <a:t>矮马！大系统观果然是碗鸡汤！</a:t>
            </a:r>
          </a:p>
        </p:txBody>
      </p:sp>
    </p:spTree>
    <p:extLst>
      <p:ext uri="{BB962C8B-B14F-4D97-AF65-F5344CB8AC3E}">
        <p14:creationId xmlns:p14="http://schemas.microsoft.com/office/powerpoint/2010/main" val="341873975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560" y="339502"/>
            <a:ext cx="7776864" cy="4752528"/>
          </a:xfrm>
          <a:prstGeom prst="rect">
            <a:avLst/>
          </a:prstGeom>
        </p:spPr>
      </p:pic>
    </p:spTree>
    <p:extLst>
      <p:ext uri="{BB962C8B-B14F-4D97-AF65-F5344CB8AC3E}">
        <p14:creationId xmlns:p14="http://schemas.microsoft.com/office/powerpoint/2010/main" val="12085542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63188"/>
            <a:ext cx="4852610" cy="523220"/>
          </a:xfrm>
          <a:prstGeom prst="rect">
            <a:avLst/>
          </a:prstGeom>
          <a:noFill/>
        </p:spPr>
        <p:txBody>
          <a:bodyPr wrap="none" rtlCol="0">
            <a:spAutoFit/>
          </a:bodyPr>
          <a:lstStyle/>
          <a:p>
            <a:r>
              <a:rPr lang="zh-CN" altLang="en-US" sz="28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上帝创造世界时纠结了一下下</a:t>
            </a:r>
          </a:p>
        </p:txBody>
      </p:sp>
      <p:sp>
        <p:nvSpPr>
          <p:cNvPr id="3" name="TextBox 2"/>
          <p:cNvSpPr txBox="1"/>
          <p:nvPr/>
        </p:nvSpPr>
        <p:spPr>
          <a:xfrm>
            <a:off x="936754" y="1255276"/>
            <a:ext cx="3861955" cy="3477875"/>
          </a:xfrm>
          <a:prstGeom prst="rect">
            <a:avLst/>
          </a:prstGeom>
          <a:noFill/>
        </p:spPr>
        <p:txBody>
          <a:bodyPr wrap="none" rtlCol="0">
            <a:spAutoFit/>
          </a:bodyPr>
          <a:lstStyle/>
          <a:p>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第</a:t>
            </a:r>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5</a:t>
            </a:r>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天，耶和华后悔了，</a:t>
            </a:r>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            </a:t>
            </a:r>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意识到问题：</a:t>
            </a:r>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              </a:t>
            </a:r>
            <a:r>
              <a:rPr lang="zh-CN" altLang="en-US"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再分下去就回到混沌了</a:t>
            </a:r>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            </a:t>
            </a:r>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但已累了，无力回天</a:t>
            </a:r>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第</a:t>
            </a:r>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6</a:t>
            </a:r>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天，参照自己创造了人类</a:t>
            </a:r>
            <a:endPar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zh-CN" alt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 交给人类的使命：</a:t>
            </a:r>
            <a:endParaRPr lang="en-US" altLang="zh-CN"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endParaRPr>
          </a:p>
          <a:p>
            <a:r>
              <a:rPr lang="en-US" altLang="zh-CN"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    </a:t>
            </a:r>
            <a:r>
              <a:rPr lang="zh-CN" altLang="en-US" sz="2400" b="1" spc="50" dirty="0">
                <a:ln w="12700" cmpd="sng">
                  <a:solidFill>
                    <a:srgbClr val="FF0000"/>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让世界尽量</a:t>
            </a:r>
            <a:r>
              <a:rPr lang="zh-CN" altLang="en-US" sz="2400" b="1" spc="50" dirty="0">
                <a:ln w="12700" cmpd="sng">
                  <a:solidFill>
                    <a:srgbClr val="FF0000"/>
                  </a:solidFill>
                  <a:prstDash val="solid"/>
                </a:ln>
                <a:solidFill>
                  <a:srgbClr val="FFFF00"/>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恢复</a:t>
            </a:r>
            <a:r>
              <a:rPr lang="zh-CN" altLang="en-US" sz="2400" b="1" spc="50" dirty="0">
                <a:ln w="12700" cmpd="sng">
                  <a:solidFill>
                    <a:srgbClr val="FF0000"/>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有序</a:t>
            </a:r>
            <a:endParaRPr lang="en-US" altLang="zh-CN" sz="2400" b="1" spc="50" dirty="0">
              <a:ln w="12700" cmpd="sng">
                <a:solidFill>
                  <a:srgbClr val="FF0000"/>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endParaRPr>
          </a:p>
          <a:p>
            <a:r>
              <a:rPr lang="zh-CN" alt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 </a:t>
            </a:r>
            <a:r>
              <a:rPr lang="en-US" altLang="zh-CN"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粗宋简体" panose="03000509000000000000" pitchFamily="65" charset="-122"/>
                <a:ea typeface="方正粗宋简体" panose="03000509000000000000" pitchFamily="65" charset="-122"/>
              </a:rPr>
              <a:t>  </a:t>
            </a:r>
            <a:endParaRPr lang="en-US" altLang="zh-CN" sz="2400"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endParaRPr>
          </a:p>
          <a:p>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第</a:t>
            </a:r>
            <a:r>
              <a:rPr lang="en-US" altLang="zh-CN"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7</a:t>
            </a:r>
            <a:r>
              <a:rPr lang="zh-CN" altLang="en-US" b="1" spc="50" dirty="0">
                <a:ln w="12700" cmpd="sng">
                  <a:solidFill>
                    <a:schemeClr val="tx2">
                      <a:lumMod val="60000"/>
                      <a:lumOff val="40000"/>
                    </a:schemeClr>
                  </a:solidFill>
                  <a:prstDash val="solid"/>
                </a:ln>
                <a:solidFill>
                  <a:schemeClr val="accent6">
                    <a:tint val="1000"/>
                  </a:schemeClr>
                </a:solidFill>
                <a:effectLst>
                  <a:glow rad="63500">
                    <a:schemeClr val="accent1">
                      <a:satMod val="175000"/>
                      <a:alpha val="40000"/>
                    </a:schemeClr>
                  </a:glow>
                </a:effectLst>
                <a:latin typeface="方正粗宋简体" panose="03000509000000000000" pitchFamily="65" charset="-122"/>
                <a:ea typeface="方正粗宋简体" panose="03000509000000000000" pitchFamily="65" charset="-122"/>
              </a:rPr>
              <a:t>天，他不干了</a:t>
            </a:r>
          </a:p>
        </p:txBody>
      </p:sp>
      <p:grpSp>
        <p:nvGrpSpPr>
          <p:cNvPr id="4" name="组合 3"/>
          <p:cNvGrpSpPr/>
          <p:nvPr/>
        </p:nvGrpSpPr>
        <p:grpSpPr>
          <a:xfrm>
            <a:off x="4427984" y="4279612"/>
            <a:ext cx="4608512" cy="792088"/>
            <a:chOff x="6429388" y="785794"/>
            <a:chExt cx="2448272" cy="3000396"/>
          </a:xfrm>
        </p:grpSpPr>
        <p:sp>
          <p:nvSpPr>
            <p:cNvPr id="5" name="矩形标注 4"/>
            <p:cNvSpPr/>
            <p:nvPr/>
          </p:nvSpPr>
          <p:spPr>
            <a:xfrm>
              <a:off x="6429388" y="785794"/>
              <a:ext cx="2448272" cy="3000396"/>
            </a:xfrm>
            <a:prstGeom prst="wedgeRectCallout">
              <a:avLst>
                <a:gd name="adj1" fmla="val -57663"/>
                <a:gd name="adj2" fmla="val -87210"/>
              </a:avLst>
            </a:prstGeom>
            <a:solidFill>
              <a:srgbClr val="0070C0"/>
            </a:solidFill>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1400" dirty="0">
                <a:ea typeface="幼圆" panose="02010509060101010101" pitchFamily="49" charset="-122"/>
              </a:endParaRPr>
            </a:p>
          </p:txBody>
        </p:sp>
        <p:sp>
          <p:nvSpPr>
            <p:cNvPr id="6" name="TextBox 5"/>
            <p:cNvSpPr txBox="1"/>
            <p:nvPr/>
          </p:nvSpPr>
          <p:spPr>
            <a:xfrm>
              <a:off x="6643702" y="970177"/>
              <a:ext cx="2214578" cy="2681442"/>
            </a:xfrm>
            <a:prstGeom prst="rect">
              <a:avLst/>
            </a:prstGeom>
            <a:noFill/>
          </p:spPr>
          <p:txBody>
            <a:bodyPr wrap="square" rtlCol="0">
              <a:spAutoFit/>
            </a:bodyPr>
            <a:lstStyle/>
            <a:p>
              <a:r>
                <a:rPr lang="zh-CN" altLang="en-US" sz="20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今天，人类也在模仿上帝，创造人工智能！因为人类也累了。</a:t>
              </a:r>
              <a:endParaRPr lang="en-US" altLang="zh-CN" sz="20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pic>
        <p:nvPicPr>
          <p:cNvPr id="7" name="图片 6" descr="zuiyouxu.png"/>
          <p:cNvPicPr>
            <a:picLocks noChangeAspect="1"/>
          </p:cNvPicPr>
          <p:nvPr/>
        </p:nvPicPr>
        <p:blipFill>
          <a:blip r:embed="rId2" cstate="print"/>
          <a:stretch>
            <a:fillRect/>
          </a:stretch>
        </p:blipFill>
        <p:spPr>
          <a:xfrm>
            <a:off x="5364088" y="1399292"/>
            <a:ext cx="3504950" cy="3125643"/>
          </a:xfrm>
          <a:prstGeom prst="rect">
            <a:avLst/>
          </a:prstGeom>
          <a:solidFill>
            <a:srgbClr val="FFFFFF">
              <a:shade val="85000"/>
            </a:srgbClr>
          </a:solidFill>
          <a:ln w="381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nvGrpSpPr>
          <p:cNvPr id="8" name="组合 20"/>
          <p:cNvGrpSpPr/>
          <p:nvPr/>
        </p:nvGrpSpPr>
        <p:grpSpPr>
          <a:xfrm>
            <a:off x="6516216" y="31140"/>
            <a:ext cx="2448272" cy="1512168"/>
            <a:chOff x="6588224" y="1628800"/>
            <a:chExt cx="2448272" cy="1512168"/>
          </a:xfrm>
        </p:grpSpPr>
        <p:sp>
          <p:nvSpPr>
            <p:cNvPr id="9" name="矩形标注 8"/>
            <p:cNvSpPr/>
            <p:nvPr/>
          </p:nvSpPr>
          <p:spPr>
            <a:xfrm>
              <a:off x="6588224" y="1628800"/>
              <a:ext cx="2448272" cy="1512168"/>
            </a:xfrm>
            <a:prstGeom prst="wedgeRectCallout">
              <a:avLst>
                <a:gd name="adj1" fmla="val 21981"/>
                <a:gd name="adj2" fmla="val 125803"/>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10" name="TextBox 9"/>
            <p:cNvSpPr txBox="1"/>
            <p:nvPr/>
          </p:nvSpPr>
          <p:spPr>
            <a:xfrm>
              <a:off x="7000892" y="1916832"/>
              <a:ext cx="1620957" cy="954107"/>
            </a:xfrm>
            <a:prstGeom prst="rect">
              <a:avLst/>
            </a:prstGeom>
            <a:noFill/>
          </p:spPr>
          <p:txBody>
            <a:bodyPr wrap="non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二元结构</a:t>
              </a:r>
              <a:endParaRPr lang="en-US" altLang="zh-CN" sz="28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最有序</a:t>
              </a:r>
            </a:p>
          </p:txBody>
        </p:sp>
      </p:grpSp>
    </p:spTree>
    <p:extLst>
      <p:ext uri="{BB962C8B-B14F-4D97-AF65-F5344CB8AC3E}">
        <p14:creationId xmlns:p14="http://schemas.microsoft.com/office/powerpoint/2010/main" val="115233604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rthur wang\application data\360se6\User Data\temp\51dc3c51-1b47-48ca-9ee5-f6f1c83395d7_x365.jpg"/>
          <p:cNvPicPr>
            <a:picLocks noChangeAspect="1" noChangeArrowheads="1"/>
          </p:cNvPicPr>
          <p:nvPr/>
        </p:nvPicPr>
        <p:blipFill>
          <a:blip r:embed="rId2" cstate="print"/>
          <a:srcRect/>
          <a:stretch>
            <a:fillRect/>
          </a:stretch>
        </p:blipFill>
        <p:spPr bwMode="auto">
          <a:xfrm>
            <a:off x="911875" y="393947"/>
            <a:ext cx="3476625" cy="25378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盘古开天"/>
          <p:cNvPicPr>
            <a:picLocks noChangeAspect="1" noChangeArrowheads="1"/>
          </p:cNvPicPr>
          <p:nvPr/>
        </p:nvPicPr>
        <p:blipFill>
          <a:blip r:embed="rId3" cstate="print"/>
          <a:srcRect/>
          <a:stretch>
            <a:fillRect/>
          </a:stretch>
        </p:blipFill>
        <p:spPr bwMode="auto">
          <a:xfrm>
            <a:off x="5436096" y="393947"/>
            <a:ext cx="2880320" cy="421297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467544" y="3103685"/>
            <a:ext cx="4608511" cy="1384995"/>
          </a:xfrm>
          <a:prstGeom prst="rect">
            <a:avLst/>
          </a:prstGeom>
          <a:noFill/>
        </p:spPr>
        <p:txBody>
          <a:bodyPr wrap="square" rtlCol="0">
            <a:spAutoFit/>
          </a:bodyPr>
          <a:lstStyle/>
          <a:p>
            <a:r>
              <a:rPr lang="zh-CN" altLang="en-US" sz="20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后来，上帝见到了盘古</a:t>
            </a:r>
            <a:endParaRPr lang="en-US" altLang="zh-CN" sz="20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1600" dirty="0">
              <a:ea typeface="幼圆" panose="02010509060101010101" pitchFamily="49" charset="-122"/>
            </a:endParaRPr>
          </a:p>
          <a:p>
            <a:r>
              <a:rPr lang="zh-CN" altLang="en-US" sz="1600" dirty="0">
                <a:latin typeface="幼圆" panose="02010509060101010101" pitchFamily="49" charset="-122"/>
                <a:ea typeface="幼圆" panose="02010509060101010101" pitchFamily="49" charset="-122"/>
              </a:rPr>
              <a:t>他说：你很智慧。你把世界一分为二，达到了</a:t>
            </a:r>
            <a:r>
              <a:rPr lang="zh-CN" altLang="en-US" sz="1600"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最有序</a:t>
            </a:r>
            <a:r>
              <a:rPr lang="zh-CN" altLang="en-US" sz="1600" dirty="0">
                <a:latin typeface="幼圆" panose="02010509060101010101" pitchFamily="49" charset="-122"/>
                <a:ea typeface="幼圆" panose="02010509060101010101" pitchFamily="49" charset="-122"/>
              </a:rPr>
              <a:t>的状态，然后你让他们去</a:t>
            </a:r>
            <a:r>
              <a:rPr lang="zh-CN" altLang="en-US" sz="1600"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自组织</a:t>
            </a:r>
            <a:r>
              <a:rPr lang="zh-CN" altLang="en-US" sz="1600" dirty="0">
                <a:latin typeface="幼圆" panose="02010509060101010101" pitchFamily="49" charset="-122"/>
                <a:ea typeface="幼圆" panose="02010509060101010101" pitchFamily="49" charset="-122"/>
              </a:rPr>
              <a:t>。你自己也化作一个</a:t>
            </a:r>
            <a:r>
              <a:rPr lang="zh-CN" altLang="en-US" sz="1600"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全息有机系统</a:t>
            </a:r>
            <a:r>
              <a:rPr lang="zh-CN" altLang="en-US" sz="1600" dirty="0">
                <a:latin typeface="幼圆" panose="02010509060101010101" pitchFamily="49" charset="-122"/>
                <a:ea typeface="幼圆" panose="02010509060101010101" pitchFamily="49" charset="-122"/>
              </a:rPr>
              <a:t>，让他们发展壮大。</a:t>
            </a:r>
          </a:p>
        </p:txBody>
      </p:sp>
      <p:sp>
        <p:nvSpPr>
          <p:cNvPr id="5" name="TextBox 4"/>
          <p:cNvSpPr txBox="1"/>
          <p:nvPr/>
        </p:nvSpPr>
        <p:spPr>
          <a:xfrm>
            <a:off x="767859" y="4712245"/>
            <a:ext cx="6468437" cy="307777"/>
          </a:xfrm>
          <a:prstGeom prst="rect">
            <a:avLst/>
          </a:prstGeom>
          <a:noFill/>
        </p:spPr>
        <p:txBody>
          <a:bodyPr wrap="none" rtlCol="0">
            <a:spAutoFit/>
          </a:bodyPr>
          <a:lstStyle/>
          <a:p>
            <a:r>
              <a:rPr lang="zh-CN" altLang="en-US" sz="1400" dirty="0">
                <a:latin typeface="幼圆" panose="02010509060101010101" pitchFamily="49" charset="-122"/>
                <a:ea typeface="幼圆" panose="02010509060101010101" pitchFamily="49" charset="-122"/>
              </a:rPr>
              <a:t>按照基督教教义，上帝是没有具体形象的，在此仅为了表达方便，无冒犯之意。</a:t>
            </a:r>
          </a:p>
        </p:txBody>
      </p:sp>
    </p:spTree>
    <p:extLst>
      <p:ext uri="{BB962C8B-B14F-4D97-AF65-F5344CB8AC3E}">
        <p14:creationId xmlns:p14="http://schemas.microsoft.com/office/powerpoint/2010/main" val="10226071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0034" y="2500312"/>
            <a:ext cx="2010897" cy="2526850"/>
            <a:chOff x="0" y="915565"/>
            <a:chExt cx="3019628" cy="4221811"/>
          </a:xfrm>
        </p:grpSpPr>
        <p:sp>
          <p:nvSpPr>
            <p:cNvPr id="40" name="矩形 39"/>
            <p:cNvSpPr/>
            <p:nvPr/>
          </p:nvSpPr>
          <p:spPr>
            <a:xfrm>
              <a:off x="0" y="915565"/>
              <a:ext cx="3019628" cy="4221811"/>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幼圆" panose="02010509060101010101" pitchFamily="49" charset="-122"/>
              </a:endParaRPr>
            </a:p>
          </p:txBody>
        </p:sp>
        <p:grpSp>
          <p:nvGrpSpPr>
            <p:cNvPr id="46" name="组合 45"/>
            <p:cNvGrpSpPr/>
            <p:nvPr/>
          </p:nvGrpSpPr>
          <p:grpSpPr>
            <a:xfrm>
              <a:off x="120367" y="1995686"/>
              <a:ext cx="2778895" cy="3035488"/>
              <a:chOff x="40831" y="1995686"/>
              <a:chExt cx="2778895" cy="3035488"/>
            </a:xfrm>
          </p:grpSpPr>
          <p:pic>
            <p:nvPicPr>
              <p:cNvPr id="21" name="图片 20"/>
              <p:cNvPicPr>
                <a:picLocks/>
              </p:cNvPicPr>
              <p:nvPr/>
            </p:nvPicPr>
            <p:blipFill rotWithShape="1">
              <a:blip r:embed="rId2" cstate="screen">
                <a:extLst>
                  <a:ext uri="{28A0092B-C50C-407E-A947-70E740481C1C}">
                    <a14:useLocalDpi xmlns:a14="http://schemas.microsoft.com/office/drawing/2010/main"/>
                  </a:ext>
                </a:extLst>
              </a:blip>
              <a:srcRect/>
              <a:stretch/>
            </p:blipFill>
            <p:spPr>
              <a:xfrm>
                <a:off x="40831" y="3333410"/>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6" name="图片 25"/>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40831" y="1995686"/>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
          <p:nvSpPr>
            <p:cNvPr id="36" name="文本框 35"/>
            <p:cNvSpPr txBox="1"/>
            <p:nvPr/>
          </p:nvSpPr>
          <p:spPr>
            <a:xfrm>
              <a:off x="876500" y="1061789"/>
              <a:ext cx="1266628" cy="646379"/>
            </a:xfrm>
            <a:prstGeom prst="rect">
              <a:avLst/>
            </a:prstGeom>
            <a:noFill/>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第</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1</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代</a:t>
              </a:r>
            </a:p>
          </p:txBody>
        </p:sp>
        <p:sp>
          <p:nvSpPr>
            <p:cNvPr id="43" name="文本框 42"/>
            <p:cNvSpPr txBox="1"/>
            <p:nvPr/>
          </p:nvSpPr>
          <p:spPr>
            <a:xfrm>
              <a:off x="446830" y="1668661"/>
              <a:ext cx="2125969" cy="771341"/>
            </a:xfrm>
            <a:prstGeom prst="rect">
              <a:avLst/>
            </a:prstGeom>
            <a:noFill/>
          </p:spPr>
          <p:txBody>
            <a:bodyPr wrap="none" rtlCol="0">
              <a:spAutoFit/>
            </a:bodyPr>
            <a:lstStyle/>
            <a:p>
              <a:pPr algn="ct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基础应用</a:t>
              </a:r>
            </a:p>
          </p:txBody>
        </p:sp>
      </p:grpSp>
      <p:grpSp>
        <p:nvGrpSpPr>
          <p:cNvPr id="50" name="组合 49"/>
          <p:cNvGrpSpPr/>
          <p:nvPr/>
        </p:nvGrpSpPr>
        <p:grpSpPr>
          <a:xfrm>
            <a:off x="3536149" y="2500312"/>
            <a:ext cx="2010897" cy="2526850"/>
            <a:chOff x="3073976" y="915565"/>
            <a:chExt cx="3019628" cy="4221811"/>
          </a:xfrm>
        </p:grpSpPr>
        <p:sp>
          <p:nvSpPr>
            <p:cNvPr id="41" name="矩形 40"/>
            <p:cNvSpPr/>
            <p:nvPr/>
          </p:nvSpPr>
          <p:spPr>
            <a:xfrm>
              <a:off x="3073976" y="915565"/>
              <a:ext cx="3019628" cy="422181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幼圆" panose="02010509060101010101" pitchFamily="49" charset="-122"/>
              </a:endParaRPr>
            </a:p>
          </p:txBody>
        </p:sp>
        <p:grpSp>
          <p:nvGrpSpPr>
            <p:cNvPr id="47" name="组合 46"/>
            <p:cNvGrpSpPr/>
            <p:nvPr/>
          </p:nvGrpSpPr>
          <p:grpSpPr>
            <a:xfrm>
              <a:off x="3194343" y="1995686"/>
              <a:ext cx="2778895" cy="3035488"/>
              <a:chOff x="3153191" y="1995686"/>
              <a:chExt cx="2778895" cy="3035488"/>
            </a:xfrm>
          </p:grpSpPr>
          <p:pic>
            <p:nvPicPr>
              <p:cNvPr id="27" name="图片 26"/>
              <p:cNvPicPr>
                <a:picLocks/>
              </p:cNvPicPr>
              <p:nvPr/>
            </p:nvPicPr>
            <p:blipFill>
              <a:blip r:embed="rId4" cstate="screen">
                <a:extLst>
                  <a:ext uri="{28A0092B-C50C-407E-A947-70E740481C1C}">
                    <a14:useLocalDpi xmlns:a14="http://schemas.microsoft.com/office/drawing/2010/main"/>
                  </a:ext>
                </a:extLst>
              </a:blip>
              <a:stretch>
                <a:fillRect/>
              </a:stretch>
            </p:blipFill>
            <p:spPr>
              <a:xfrm>
                <a:off x="3153191" y="3333410"/>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3" name="图片 22"/>
              <p:cNvPicPr>
                <a:picLocks/>
              </p:cNvPicPr>
              <p:nvPr/>
            </p:nvPicPr>
            <p:blipFill>
              <a:blip r:embed="rId5" cstate="screen">
                <a:extLst>
                  <a:ext uri="{28A0092B-C50C-407E-A947-70E740481C1C}">
                    <a14:useLocalDpi xmlns:a14="http://schemas.microsoft.com/office/drawing/2010/main"/>
                  </a:ext>
                </a:extLst>
              </a:blip>
              <a:stretch>
                <a:fillRect/>
              </a:stretch>
            </p:blipFill>
            <p:spPr>
              <a:xfrm>
                <a:off x="3153191" y="1995686"/>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
          <p:nvSpPr>
            <p:cNvPr id="37" name="文本框 36"/>
            <p:cNvSpPr txBox="1"/>
            <p:nvPr/>
          </p:nvSpPr>
          <p:spPr>
            <a:xfrm>
              <a:off x="3950477" y="1061789"/>
              <a:ext cx="1266628" cy="646379"/>
            </a:xfrm>
            <a:prstGeom prst="rect">
              <a:avLst/>
            </a:prstGeom>
            <a:noFill/>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第</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2</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代</a:t>
              </a:r>
            </a:p>
          </p:txBody>
        </p:sp>
        <p:sp>
          <p:nvSpPr>
            <p:cNvPr id="44" name="文本框 43"/>
            <p:cNvSpPr txBox="1"/>
            <p:nvPr/>
          </p:nvSpPr>
          <p:spPr>
            <a:xfrm>
              <a:off x="3520806" y="1665531"/>
              <a:ext cx="2125969" cy="771341"/>
            </a:xfrm>
            <a:prstGeom prst="rect">
              <a:avLst/>
            </a:prstGeom>
            <a:noFill/>
          </p:spPr>
          <p:txBody>
            <a:bodyPr wrap="none" rtlCol="0">
              <a:spAutoFit/>
            </a:bodyPr>
            <a:lstStyle/>
            <a:p>
              <a:pPr algn="ct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数字油田</a:t>
              </a:r>
            </a:p>
          </p:txBody>
        </p:sp>
      </p:grpSp>
      <p:grpSp>
        <p:nvGrpSpPr>
          <p:cNvPr id="51" name="组合 50"/>
          <p:cNvGrpSpPr/>
          <p:nvPr/>
        </p:nvGrpSpPr>
        <p:grpSpPr>
          <a:xfrm>
            <a:off x="6572264" y="2500312"/>
            <a:ext cx="2031325" cy="2526850"/>
            <a:chOff x="6132615" y="915565"/>
            <a:chExt cx="3050303" cy="4221811"/>
          </a:xfrm>
        </p:grpSpPr>
        <p:sp>
          <p:nvSpPr>
            <p:cNvPr id="42" name="矩形 41"/>
            <p:cNvSpPr/>
            <p:nvPr/>
          </p:nvSpPr>
          <p:spPr>
            <a:xfrm>
              <a:off x="6147953" y="915565"/>
              <a:ext cx="3019628" cy="4221811"/>
            </a:xfrm>
            <a:prstGeom prst="rect">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ea typeface="幼圆" panose="02010509060101010101" pitchFamily="49" charset="-122"/>
              </a:endParaRPr>
            </a:p>
          </p:txBody>
        </p:sp>
        <p:grpSp>
          <p:nvGrpSpPr>
            <p:cNvPr id="48" name="组合 47"/>
            <p:cNvGrpSpPr/>
            <p:nvPr/>
          </p:nvGrpSpPr>
          <p:grpSpPr>
            <a:xfrm>
              <a:off x="6268320" y="1995686"/>
              <a:ext cx="2778895" cy="3035488"/>
              <a:chOff x="6265552" y="1995686"/>
              <a:chExt cx="2778895" cy="3035488"/>
            </a:xfrm>
          </p:grpSpPr>
          <p:pic>
            <p:nvPicPr>
              <p:cNvPr id="24" name="Image1"/>
              <p:cNvPicPr>
                <a:picLocks/>
              </p:cNvPicPr>
              <p:nvPr/>
            </p:nvPicPr>
            <p:blipFill rotWithShape="1">
              <a:blip r:embed="rId6" cstate="screen">
                <a:extLst>
                  <a:ext uri="{28A0092B-C50C-407E-A947-70E740481C1C}">
                    <a14:useLocalDpi xmlns:a14="http://schemas.microsoft.com/office/drawing/2010/main"/>
                  </a:ext>
                </a:extLst>
              </a:blip>
              <a:srcRect/>
              <a:stretch>
                <a:fillRect/>
              </a:stretch>
            </p:blipFill>
            <p:spPr>
              <a:xfrm>
                <a:off x="6265552" y="3333410"/>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0" name="图片 29"/>
              <p:cNvPicPr>
                <a:picLocks/>
              </p:cNvPicPr>
              <p:nvPr/>
            </p:nvPicPr>
            <p:blipFill rotWithShape="1">
              <a:blip r:embed="rId7" cstate="screen">
                <a:extLst>
                  <a:ext uri="{28A0092B-C50C-407E-A947-70E740481C1C}">
                    <a14:useLocalDpi xmlns:a14="http://schemas.microsoft.com/office/drawing/2010/main"/>
                  </a:ext>
                </a:extLst>
              </a:blip>
              <a:srcRect/>
              <a:stretch/>
            </p:blipFill>
            <p:spPr>
              <a:xfrm>
                <a:off x="6265552" y="1995686"/>
                <a:ext cx="2778895" cy="169776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sp>
          <p:nvSpPr>
            <p:cNvPr id="38" name="文本框 37"/>
            <p:cNvSpPr txBox="1"/>
            <p:nvPr/>
          </p:nvSpPr>
          <p:spPr>
            <a:xfrm>
              <a:off x="7024454" y="1061789"/>
              <a:ext cx="1266628" cy="646379"/>
            </a:xfrm>
            <a:prstGeom prst="rect">
              <a:avLst/>
            </a:prstGeom>
            <a:noFill/>
          </p:spPr>
          <p:txBody>
            <a:bodyPr wrap="none" rtlCol="0">
              <a:spAutoFit/>
            </a:bodyPr>
            <a:lstStyle/>
            <a:p>
              <a:pPr algn="ct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第</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3</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代</a:t>
              </a:r>
            </a:p>
          </p:txBody>
        </p:sp>
        <p:sp>
          <p:nvSpPr>
            <p:cNvPr id="45" name="文本框 44"/>
            <p:cNvSpPr txBox="1"/>
            <p:nvPr/>
          </p:nvSpPr>
          <p:spPr>
            <a:xfrm>
              <a:off x="6132615" y="1665531"/>
              <a:ext cx="3050303" cy="771341"/>
            </a:xfrm>
            <a:prstGeom prst="rect">
              <a:avLst/>
            </a:prstGeom>
            <a:noFill/>
          </p:spPr>
          <p:txBody>
            <a:bodyPr wrap="none" rtlCol="0">
              <a:spAutoFit/>
            </a:bodyPr>
            <a:lstStyle/>
            <a:p>
              <a:pPr algn="ct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智能智慧油田</a:t>
              </a:r>
            </a:p>
          </p:txBody>
        </p:sp>
      </p:grpSp>
      <p:sp>
        <p:nvSpPr>
          <p:cNvPr id="52" name="文本框 51"/>
          <p:cNvSpPr txBox="1"/>
          <p:nvPr/>
        </p:nvSpPr>
        <p:spPr>
          <a:xfrm>
            <a:off x="120367" y="43772"/>
            <a:ext cx="3663183" cy="923330"/>
          </a:xfrm>
          <a:prstGeom prst="rect">
            <a:avLst/>
          </a:prstGeom>
          <a:noFill/>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5400" b="1" dirty="0">
                <a:ln/>
                <a:solidFill>
                  <a:srgbClr val="FF0000"/>
                </a:solidFill>
                <a:effectLst>
                  <a:glow rad="101600">
                    <a:srgbClr val="FFFF99">
                      <a:alpha val="60000"/>
                    </a:srgbClr>
                  </a:glow>
                </a:effectLst>
                <a:latin typeface="方正超粗黑简体" panose="03000509000000000000" pitchFamily="65" charset="-122"/>
                <a:ea typeface="方正超粗黑简体" panose="03000509000000000000" pitchFamily="65" charset="-122"/>
              </a:rPr>
              <a:t>我们的使命</a:t>
            </a:r>
          </a:p>
        </p:txBody>
      </p:sp>
      <p:sp>
        <p:nvSpPr>
          <p:cNvPr id="29" name="TextBox 28"/>
          <p:cNvSpPr txBox="1"/>
          <p:nvPr/>
        </p:nvSpPr>
        <p:spPr>
          <a:xfrm>
            <a:off x="285720" y="928676"/>
            <a:ext cx="8590876" cy="1446550"/>
          </a:xfrm>
          <a:prstGeom prst="rect">
            <a:avLst/>
          </a:prstGeom>
          <a:solidFill>
            <a:srgbClr val="FF0000"/>
          </a:solidFill>
        </p:spPr>
        <p:txBody>
          <a:bodyPr wrap="square" rtlCol="0">
            <a:spAutoFit/>
          </a:bodyPr>
          <a:lstStyle/>
          <a:p>
            <a:pPr algn="ctr"/>
            <a:r>
              <a:rPr lang="zh-CN" altLang="en-US"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坚定不移地推进</a:t>
            </a:r>
            <a:endParaRPr lang="en-US" altLang="zh-CN"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数字油田</a:t>
            </a:r>
            <a:r>
              <a:rPr lang="en-US" altLang="zh-CN"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智能油田</a:t>
            </a:r>
            <a:r>
              <a:rPr lang="en-US" altLang="zh-CN"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4400" spc="-3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智慧油田建设</a:t>
            </a:r>
          </a:p>
        </p:txBody>
      </p:sp>
    </p:spTree>
    <p:extLst>
      <p:ext uri="{BB962C8B-B14F-4D97-AF65-F5344CB8AC3E}">
        <p14:creationId xmlns:p14="http://schemas.microsoft.com/office/powerpoint/2010/main" val="31826252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p:cNvPicPr>
          <p:nvPr/>
        </p:nvPicPr>
        <p:blipFill>
          <a:blip r:embed="rId2" cstate="screen">
            <a:extLst>
              <a:ext uri="{28A0092B-C50C-407E-A947-70E740481C1C}">
                <a14:useLocalDpi xmlns:a14="http://schemas.microsoft.com/office/drawing/2010/main"/>
              </a:ext>
            </a:extLst>
          </a:blip>
          <a:stretch>
            <a:fillRect/>
          </a:stretch>
        </p:blipFill>
        <p:spPr>
          <a:xfrm>
            <a:off x="3707904" y="393264"/>
            <a:ext cx="3036891" cy="1800000"/>
          </a:xfrm>
          <a:prstGeom prst="roundRect">
            <a:avLst>
              <a:gd name="adj" fmla="val 8594"/>
            </a:avLst>
          </a:prstGeom>
          <a:solidFill>
            <a:srgbClr val="FFFFFF">
              <a:shade val="85000"/>
            </a:srgbClr>
          </a:solidFill>
          <a:ln w="3175">
            <a:solidFill>
              <a:schemeClr val="bg1">
                <a:lumMod val="85000"/>
              </a:schemeClr>
            </a:solidFill>
          </a:ln>
          <a:effectLst/>
        </p:spPr>
      </p:pic>
      <p:pic>
        <p:nvPicPr>
          <p:cNvPr id="4" name="图片 3"/>
          <p:cNvPicPr>
            <a:picLocks/>
          </p:cNvPicPr>
          <p:nvPr/>
        </p:nvPicPr>
        <p:blipFill>
          <a:blip r:embed="rId3">
            <a:extLst>
              <a:ext uri="{28A0092B-C50C-407E-A947-70E740481C1C}">
                <a14:useLocalDpi xmlns:a14="http://schemas.microsoft.com/office/drawing/2010/main"/>
              </a:ext>
            </a:extLst>
          </a:blip>
          <a:stretch>
            <a:fillRect/>
          </a:stretch>
        </p:blipFill>
        <p:spPr>
          <a:xfrm>
            <a:off x="467543" y="393264"/>
            <a:ext cx="3036891" cy="1800000"/>
          </a:xfrm>
          <a:prstGeom prst="roundRect">
            <a:avLst>
              <a:gd name="adj" fmla="val 8594"/>
            </a:avLst>
          </a:prstGeom>
          <a:solidFill>
            <a:srgbClr val="FFFFFF">
              <a:shade val="85000"/>
            </a:srgbClr>
          </a:solidFill>
          <a:ln w="3175">
            <a:solidFill>
              <a:schemeClr val="bg1">
                <a:lumMod val="85000"/>
              </a:schemeClr>
            </a:solidFill>
          </a:ln>
          <a:effectLst/>
        </p:spPr>
      </p:pic>
      <p:sp>
        <p:nvSpPr>
          <p:cNvPr id="2" name="文本框 1"/>
          <p:cNvSpPr txBox="1"/>
          <p:nvPr/>
        </p:nvSpPr>
        <p:spPr>
          <a:xfrm>
            <a:off x="483795" y="4291231"/>
            <a:ext cx="6750566" cy="584775"/>
          </a:xfrm>
          <a:prstGeom prst="rect">
            <a:avLst/>
          </a:prstGeom>
          <a:noFill/>
        </p:spPr>
        <p:txBody>
          <a:bodyPr wrap="none" rtlCol="0">
            <a:spAutoFit/>
          </a:bodyPr>
          <a:lstStyle/>
          <a:p>
            <a:r>
              <a:rPr lang="zh-CN" altLang="en-US" sz="3200" dirty="0">
                <a:latin typeface="方正超粗黑简体" panose="03000509000000000000" pitchFamily="65" charset="-122"/>
                <a:ea typeface="方正超粗黑简体" panose="03000509000000000000" pitchFamily="65" charset="-122"/>
              </a:rPr>
              <a:t>我们用信息让世界更有序、更美好！</a:t>
            </a:r>
            <a:endParaRPr lang="zh-CN" altLang="en-US" sz="40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文本框 2"/>
          <p:cNvSpPr txBox="1"/>
          <p:nvPr/>
        </p:nvSpPr>
        <p:spPr>
          <a:xfrm>
            <a:off x="7164288" y="123478"/>
            <a:ext cx="1415772" cy="4925005"/>
          </a:xfrm>
          <a:prstGeom prst="rect">
            <a:avLst/>
          </a:prstGeom>
          <a:solidFill>
            <a:srgbClr val="FF0000"/>
          </a:solidFill>
        </p:spPr>
        <p:style>
          <a:lnRef idx="3">
            <a:schemeClr val="lt1"/>
          </a:lnRef>
          <a:fillRef idx="1">
            <a:schemeClr val="accent2"/>
          </a:fillRef>
          <a:effectRef idx="1">
            <a:schemeClr val="accent2"/>
          </a:effectRef>
          <a:fontRef idx="minor">
            <a:schemeClr val="lt1"/>
          </a:fontRef>
        </p:style>
        <p:txBody>
          <a:bodyPr vert="eaVert" wrap="square" rtlCol="0">
            <a:spAutoFit/>
          </a:bodyPr>
          <a:lstStyle/>
          <a:p>
            <a:r>
              <a:rPr lang="zh-CN" altLang="en-US" sz="4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我们骄傲！</a:t>
            </a:r>
            <a:endParaRPr lang="en-US" altLang="zh-CN" sz="4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4000"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我们是世界的主宰！</a:t>
            </a:r>
          </a:p>
        </p:txBody>
      </p:sp>
      <p:pic>
        <p:nvPicPr>
          <p:cNvPr id="6" name="图片 5"/>
          <p:cNvPicPr>
            <a:picLocks/>
          </p:cNvPicPr>
          <p:nvPr/>
        </p:nvPicPr>
        <p:blipFill>
          <a:blip r:embed="rId4" cstate="screen">
            <a:extLst>
              <a:ext uri="{28A0092B-C50C-407E-A947-70E740481C1C}">
                <a14:useLocalDpi xmlns:a14="http://schemas.microsoft.com/office/drawing/2010/main"/>
              </a:ext>
            </a:extLst>
          </a:blip>
          <a:stretch>
            <a:fillRect/>
          </a:stretch>
        </p:blipFill>
        <p:spPr>
          <a:xfrm>
            <a:off x="467543" y="2357081"/>
            <a:ext cx="3036891" cy="1800000"/>
          </a:xfrm>
          <a:prstGeom prst="roundRect">
            <a:avLst>
              <a:gd name="adj" fmla="val 8594"/>
            </a:avLst>
          </a:prstGeom>
          <a:solidFill>
            <a:srgbClr val="FFFFFF">
              <a:shade val="85000"/>
            </a:srgbClr>
          </a:solidFill>
          <a:ln w="3175">
            <a:solidFill>
              <a:schemeClr val="bg1">
                <a:lumMod val="85000"/>
              </a:schemeClr>
            </a:solidFill>
          </a:ln>
          <a:effectLst/>
        </p:spPr>
      </p:pic>
      <p:pic>
        <p:nvPicPr>
          <p:cNvPr id="7" name="图片 6"/>
          <p:cNvPicPr>
            <a:picLocks/>
          </p:cNvPicPr>
          <p:nvPr/>
        </p:nvPicPr>
        <p:blipFill>
          <a:blip r:embed="rId5" cstate="screen">
            <a:extLst>
              <a:ext uri="{28A0092B-C50C-407E-A947-70E740481C1C}">
                <a14:useLocalDpi xmlns:a14="http://schemas.microsoft.com/office/drawing/2010/main"/>
              </a:ext>
            </a:extLst>
          </a:blip>
          <a:stretch>
            <a:fillRect/>
          </a:stretch>
        </p:blipFill>
        <p:spPr>
          <a:xfrm>
            <a:off x="3707904" y="2357081"/>
            <a:ext cx="3036891" cy="1800000"/>
          </a:xfrm>
          <a:prstGeom prst="roundRect">
            <a:avLst>
              <a:gd name="adj" fmla="val 8594"/>
            </a:avLst>
          </a:prstGeom>
          <a:solidFill>
            <a:srgbClr val="FFFFFF">
              <a:shade val="85000"/>
            </a:srgbClr>
          </a:solidFill>
          <a:ln w="3175">
            <a:solidFill>
              <a:schemeClr val="bg1">
                <a:lumMod val="85000"/>
              </a:schemeClr>
            </a:solidFill>
          </a:ln>
          <a:effectLst/>
        </p:spPr>
      </p:pic>
    </p:spTree>
    <p:extLst>
      <p:ext uri="{BB962C8B-B14F-4D97-AF65-F5344CB8AC3E}">
        <p14:creationId xmlns:p14="http://schemas.microsoft.com/office/powerpoint/2010/main" val="18929843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0" name="组合 9"/>
          <p:cNvGrpSpPr/>
          <p:nvPr/>
        </p:nvGrpSpPr>
        <p:grpSpPr>
          <a:xfrm>
            <a:off x="188554" y="2884662"/>
            <a:ext cx="1950413" cy="2260716"/>
            <a:chOff x="188554" y="2884662"/>
            <a:chExt cx="1950413" cy="2260716"/>
          </a:xfrm>
        </p:grpSpPr>
        <p:pic>
          <p:nvPicPr>
            <p:cNvPr id="11" name="图片 10"/>
            <p:cNvPicPr>
              <a:picLocks noChangeAspect="1"/>
            </p:cNvPicPr>
            <p:nvPr/>
          </p:nvPicPr>
          <p:blipFill rotWithShape="1">
            <a:blip r:embed="rId2"/>
            <a:srcRect l="14892" t="33316" r="13589" b="15769"/>
            <a:stretch/>
          </p:blipFill>
          <p:spPr>
            <a:xfrm>
              <a:off x="215106" y="2893757"/>
              <a:ext cx="1923861" cy="1886696"/>
            </a:xfrm>
            <a:prstGeom prst="rect">
              <a:avLst/>
            </a:prstGeom>
          </p:spPr>
        </p:pic>
        <p:grpSp>
          <p:nvGrpSpPr>
            <p:cNvPr id="12" name="组合 11"/>
            <p:cNvGrpSpPr/>
            <p:nvPr/>
          </p:nvGrpSpPr>
          <p:grpSpPr>
            <a:xfrm>
              <a:off x="188554" y="2884662"/>
              <a:ext cx="1944218" cy="2260716"/>
              <a:chOff x="188554" y="2884662"/>
              <a:chExt cx="1944218" cy="2260716"/>
            </a:xfrm>
          </p:grpSpPr>
          <p:sp>
            <p:nvSpPr>
              <p:cNvPr id="13" name="矩形 12"/>
              <p:cNvSpPr/>
              <p:nvPr/>
            </p:nvSpPr>
            <p:spPr>
              <a:xfrm>
                <a:off x="188554" y="2884662"/>
                <a:ext cx="1944218" cy="222121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05285" y="4719620"/>
                <a:ext cx="1925528" cy="425758"/>
              </a:xfrm>
              <a:prstGeom prst="rect">
                <a:avLst/>
              </a:prstGeom>
              <a:noFill/>
            </p:spPr>
            <p:txBody>
              <a:bodyPr wrap="none" rtlCol="0">
                <a:spAutoFit/>
              </a:bodyPr>
              <a:lstStyle/>
              <a:p>
                <a:pPr algn="ctr">
                  <a:lnSpc>
                    <a:spcPts val="1300"/>
                  </a:lnSpc>
                </a:pPr>
                <a:r>
                  <a:rPr lang="zh-CN" altLang="en-US"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东油</a:t>
                </a:r>
                <a:r>
                  <a:rPr lang="en-US" altLang="zh-CN"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MBA-2025_BSV</a:t>
                </a:r>
              </a:p>
              <a:p>
                <a:pPr algn="ctr">
                  <a:lnSpc>
                    <a:spcPts val="1300"/>
                  </a:lnSpc>
                </a:pPr>
                <a:r>
                  <a:rPr lang="zh-CN" altLang="en-US" sz="1400" dirty="0" smtClean="0">
                    <a:solidFill>
                      <a:schemeClr val="tx1">
                        <a:lumMod val="65000"/>
                        <a:lumOff val="35000"/>
                      </a:schemeClr>
                    </a:solidFill>
                    <a:latin typeface="幼圆" panose="02010509060101010101" pitchFamily="49" charset="-122"/>
                    <a:ea typeface="幼圆" panose="02010509060101010101" pitchFamily="49" charset="-122"/>
                  </a:rPr>
                  <a:t>微</a:t>
                </a:r>
                <a:r>
                  <a:rPr lang="zh-CN" altLang="en-US" sz="1400" dirty="0">
                    <a:solidFill>
                      <a:schemeClr val="tx1">
                        <a:lumMod val="65000"/>
                        <a:lumOff val="35000"/>
                      </a:schemeClr>
                    </a:solidFill>
                    <a:latin typeface="幼圆" panose="02010509060101010101" pitchFamily="49" charset="-122"/>
                    <a:ea typeface="幼圆" panose="02010509060101010101" pitchFamily="49" charset="-122"/>
                  </a:rPr>
                  <a:t>信群</a:t>
                </a:r>
              </a:p>
            </p:txBody>
          </p:sp>
        </p:grpSp>
      </p:grpSp>
      <p:sp>
        <p:nvSpPr>
          <p:cNvPr id="16" name="文本框 15"/>
          <p:cNvSpPr txBox="1"/>
          <p:nvPr/>
        </p:nvSpPr>
        <p:spPr>
          <a:xfrm>
            <a:off x="1475656" y="392340"/>
            <a:ext cx="6482277" cy="4339650"/>
          </a:xfrm>
          <a:prstGeom prst="rect">
            <a:avLst/>
          </a:prstGeom>
          <a:noFill/>
        </p:spPr>
        <p:txBody>
          <a:bodyPr wrap="square" rtlCol="0">
            <a:spAutoFit/>
          </a:bodyPr>
          <a:lstStyle/>
          <a:p>
            <a:pPr algn="ctr"/>
            <a:r>
              <a:rPr lang="zh-CN" altLang="en-US"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目   录</a:t>
            </a:r>
            <a:endParaRPr lang="en-US" altLang="zh-CN" sz="4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algn="ct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3" action="ppaction://hlinksldjump"/>
              </a:rPr>
              <a:t>1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3" action="ppaction://hlinksldjump"/>
              </a:rPr>
              <a:t>引论：从混沌到有序</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4" action="ppaction://hlinksldjump"/>
              </a:rPr>
              <a:t>2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4" action="ppaction://hlinksldjump"/>
              </a:rPr>
              <a:t>基本系统论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3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系统结构动力学</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5" action="ppaction://hlinksldjump"/>
              </a:rPr>
              <a:t>4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5" action="ppaction://hlinksldjump"/>
              </a:rPr>
              <a:t>全息有机系统论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5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大系统观方法论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6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复杂系统与大信息观：信息、大数据、  </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
            </a:r>
            <a:b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b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区块链、</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AI</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t>
            </a: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rId6" action="ppaction://hlinksldjump"/>
              </a:rPr>
              <a:t>，以及经济社会系统</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7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大系统观哲学</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pPr lvl="2"/>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8 </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hlinkClick r:id="" action="ppaction://noaction"/>
              </a:rPr>
              <a:t>讨论</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p:txBody>
      </p:sp>
      <p:pic>
        <p:nvPicPr>
          <p:cNvPr id="5" name="图片 4"/>
          <p:cNvPicPr>
            <a:picLocks noChangeAspect="1"/>
          </p:cNvPicPr>
          <p:nvPr/>
        </p:nvPicPr>
        <p:blipFill>
          <a:blip r:embed="rId7" cstate="screen"/>
          <a:stretch>
            <a:fillRect/>
          </a:stretch>
        </p:blipFill>
        <p:spPr>
          <a:xfrm>
            <a:off x="6660232" y="351530"/>
            <a:ext cx="2059861" cy="2327643"/>
          </a:xfrm>
          <a:prstGeom prst="rect">
            <a:avLst/>
          </a:prstGeom>
          <a:ln w="3175">
            <a:solidFill>
              <a:schemeClr val="tx1"/>
            </a:solidFill>
          </a:ln>
        </p:spPr>
      </p:pic>
      <p:pic>
        <p:nvPicPr>
          <p:cNvPr id="4" name="图片 3"/>
          <p:cNvPicPr>
            <a:picLocks noChangeAspect="1"/>
          </p:cNvPicPr>
          <p:nvPr/>
        </p:nvPicPr>
        <p:blipFill>
          <a:blip r:embed="rId8" cstate="screen"/>
          <a:stretch>
            <a:fillRect/>
          </a:stretch>
        </p:blipFill>
        <p:spPr>
          <a:xfrm>
            <a:off x="2032285" y="4247527"/>
            <a:ext cx="431185" cy="432048"/>
          </a:xfrm>
          <a:prstGeom prst="rect">
            <a:avLst/>
          </a:prstGeom>
        </p:spPr>
      </p:pic>
    </p:spTree>
    <p:extLst>
      <p:ext uri="{BB962C8B-B14F-4D97-AF65-F5344CB8AC3E}">
        <p14:creationId xmlns:p14="http://schemas.microsoft.com/office/powerpoint/2010/main" val="184936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89A09871-1F88-FE70-21BB-09C0E06A9A8C}"/>
              </a:ext>
            </a:extLst>
          </p:cNvPr>
          <p:cNvGrpSpPr/>
          <p:nvPr/>
        </p:nvGrpSpPr>
        <p:grpSpPr>
          <a:xfrm>
            <a:off x="755576" y="339502"/>
            <a:ext cx="7236296" cy="5096393"/>
            <a:chOff x="755576" y="339502"/>
            <a:chExt cx="7236296" cy="5096393"/>
          </a:xfrm>
        </p:grpSpPr>
        <p:sp>
          <p:nvSpPr>
            <p:cNvPr id="2" name="文本框 1">
              <a:extLst>
                <a:ext uri="{FF2B5EF4-FFF2-40B4-BE49-F238E27FC236}">
                  <a16:creationId xmlns:a16="http://schemas.microsoft.com/office/drawing/2014/main" xmlns="" id="{1EE6396B-D0F9-757D-2B71-AC4C13FCDD17}"/>
                </a:ext>
              </a:extLst>
            </p:cNvPr>
            <p:cNvSpPr txBox="1"/>
            <p:nvPr/>
          </p:nvSpPr>
          <p:spPr>
            <a:xfrm>
              <a:off x="3658931" y="555526"/>
              <a:ext cx="1826142" cy="584775"/>
            </a:xfrm>
            <a:prstGeom prst="rect">
              <a:avLst/>
            </a:prstGeom>
            <a:noFill/>
          </p:spPr>
          <p:txBody>
            <a:bodyPr wrap="none" rtlCol="0">
              <a:spAutoFit/>
            </a:bodyPr>
            <a:lstStyle/>
            <a:p>
              <a:pPr algn="ct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自由讨论</a:t>
              </a:r>
            </a:p>
          </p:txBody>
        </p:sp>
        <p:pic>
          <p:nvPicPr>
            <p:cNvPr id="5" name="图片 4">
              <a:hlinkClick r:id="rId2" action="ppaction://hlinkfile"/>
              <a:extLst>
                <a:ext uri="{FF2B5EF4-FFF2-40B4-BE49-F238E27FC236}">
                  <a16:creationId xmlns:a16="http://schemas.microsoft.com/office/drawing/2014/main" xmlns="" id="{D2BD6B8C-8B1A-4A06-552B-FFBD2E5DB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339502"/>
              <a:ext cx="7236296" cy="509639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grpSp>
    </p:spTree>
    <p:extLst>
      <p:ext uri="{BB962C8B-B14F-4D97-AF65-F5344CB8AC3E}">
        <p14:creationId xmlns:p14="http://schemas.microsoft.com/office/powerpoint/2010/main" val="38890698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hlinkClick r:id="rId2" action="ppaction://hlinkfile"/>
            <a:extLst>
              <a:ext uri="{FF2B5EF4-FFF2-40B4-BE49-F238E27FC236}">
                <a16:creationId xmlns:a16="http://schemas.microsoft.com/office/drawing/2014/main" xmlns="" id="{503E6204-C2AC-ACAF-2E55-B8FBC9B45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9712"/>
            <a:ext cx="9144000" cy="5064075"/>
          </a:xfrm>
          <a:prstGeom prst="rect">
            <a:avLst/>
          </a:prstGeom>
        </p:spPr>
      </p:pic>
    </p:spTree>
    <p:extLst>
      <p:ext uri="{BB962C8B-B14F-4D97-AF65-F5344CB8AC3E}">
        <p14:creationId xmlns:p14="http://schemas.microsoft.com/office/powerpoint/2010/main" val="16593582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hlinkClick r:id="rId2" action="ppaction://hlinkfile"/>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39712"/>
            <a:ext cx="9143999" cy="5064075"/>
          </a:xfrm>
          <a:prstGeom prst="rect">
            <a:avLst/>
          </a:prstGeom>
        </p:spPr>
      </p:pic>
    </p:spTree>
    <p:extLst>
      <p:ext uri="{BB962C8B-B14F-4D97-AF65-F5344CB8AC3E}">
        <p14:creationId xmlns:p14="http://schemas.microsoft.com/office/powerpoint/2010/main" val="2793388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Page"/>
        <p:cNvGrpSpPr/>
        <p:nvPr/>
      </p:nvGrpSpPr>
      <p:grpSpPr>
        <a:xfrm>
          <a:off x="0" y="0"/>
          <a:ext cx="0" cy="0"/>
          <a:chOff x="0" y="0"/>
          <a:chExt cx="0" cy="0"/>
        </a:xfrm>
      </p:grpSpPr>
      <p:grpSp>
        <p:nvGrpSpPr>
          <p:cNvPr id="144" name="组合 143"/>
          <p:cNvGrpSpPr/>
          <p:nvPr/>
        </p:nvGrpSpPr>
        <p:grpSpPr>
          <a:xfrm>
            <a:off x="287415" y="360041"/>
            <a:ext cx="8547042" cy="4876005"/>
            <a:chOff x="287415" y="360041"/>
            <a:chExt cx="8547042" cy="4876005"/>
          </a:xfrm>
        </p:grpSpPr>
        <p:sp>
          <p:nvSpPr>
            <p:cNvPr id="145"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146" name="Summary"/>
            <p:cNvSpPr/>
            <p:nvPr/>
          </p:nvSpPr>
          <p:spPr>
            <a:xfrm>
              <a:off x="6881392" y="627163"/>
              <a:ext cx="47700" cy="738865"/>
            </a:xfrm>
            <a:custGeom>
              <a:avLst/>
              <a:gdLst/>
              <a:ahLst/>
              <a:cxnLst/>
              <a:rect l="0" t="0" r="0" b="0"/>
              <a:pathLst>
                <a:path w="63600" h="872274" fill="none">
                  <a:moveTo>
                    <a:pt x="0" y="0"/>
                  </a:moveTo>
                  <a:cubicBezTo>
                    <a:pt x="0" y="0"/>
                    <a:pt x="27768" y="-1125"/>
                    <a:pt x="35014" y="98441"/>
                  </a:cubicBezTo>
                  <a:cubicBezTo>
                    <a:pt x="42260" y="198007"/>
                    <a:pt x="24856" y="260597"/>
                    <a:pt x="31016" y="339209"/>
                  </a:cubicBezTo>
                  <a:cubicBezTo>
                    <a:pt x="33102" y="365824"/>
                    <a:pt x="37510" y="385528"/>
                    <a:pt x="42429" y="399950"/>
                  </a:cubicBezTo>
                  <a:cubicBezTo>
                    <a:pt x="51628" y="426917"/>
                    <a:pt x="51353" y="445144"/>
                    <a:pt x="42306" y="472162"/>
                  </a:cubicBezTo>
                  <a:cubicBezTo>
                    <a:pt x="37495" y="486528"/>
                    <a:pt x="33172" y="506270"/>
                    <a:pt x="31016" y="533179"/>
                  </a:cubicBezTo>
                  <a:cubicBezTo>
                    <a:pt x="24530" y="614134"/>
                    <a:pt x="42452" y="674727"/>
                    <a:pt x="35014" y="773948"/>
                  </a:cubicBezTo>
                  <a:cubicBezTo>
                    <a:pt x="27575" y="873164"/>
                    <a:pt x="0" y="872274"/>
                    <a:pt x="0" y="872274"/>
                  </a:cubicBezTo>
                </a:path>
              </a:pathLst>
            </a:custGeom>
            <a:solidFill>
              <a:srgbClr val="F78181"/>
            </a:solidFill>
            <a:ln w="5300" cap="flat">
              <a:solidFill>
                <a:srgbClr val="F78181"/>
              </a:solidFill>
              <a:round/>
            </a:ln>
          </p:spPr>
        </p:sp>
        <p:sp>
          <p:nvSpPr>
            <p:cNvPr id="147" name="Summary"/>
            <p:cNvSpPr/>
            <p:nvPr/>
          </p:nvSpPr>
          <p:spPr>
            <a:xfrm>
              <a:off x="1508435" y="2750742"/>
              <a:ext cx="47700" cy="2273880"/>
            </a:xfrm>
            <a:custGeom>
              <a:avLst/>
              <a:gdLst/>
              <a:ahLst/>
              <a:cxnLst/>
              <a:rect l="0" t="0" r="0" b="0"/>
              <a:pathLst>
                <a:path w="63600" h="2684450" fill="none">
                  <a:moveTo>
                    <a:pt x="63600" y="0"/>
                  </a:moveTo>
                  <a:cubicBezTo>
                    <a:pt x="63600" y="0"/>
                    <a:pt x="35832" y="-3464"/>
                    <a:pt x="28586" y="302956"/>
                  </a:cubicBezTo>
                  <a:cubicBezTo>
                    <a:pt x="21340" y="609374"/>
                    <a:pt x="38744" y="801996"/>
                    <a:pt x="32584" y="1043925"/>
                  </a:cubicBezTo>
                  <a:cubicBezTo>
                    <a:pt x="29056" y="1182504"/>
                    <a:pt x="18879" y="1260198"/>
                    <a:pt x="10827" y="1301291"/>
                  </a:cubicBezTo>
                  <a:cubicBezTo>
                    <a:pt x="5349" y="1329252"/>
                    <a:pt x="5650" y="1355098"/>
                    <a:pt x="11126" y="1383060"/>
                  </a:cubicBezTo>
                  <a:cubicBezTo>
                    <a:pt x="19055" y="1423546"/>
                    <a:pt x="28930" y="1500542"/>
                    <a:pt x="32584" y="1640875"/>
                  </a:cubicBezTo>
                  <a:cubicBezTo>
                    <a:pt x="39070" y="1890014"/>
                    <a:pt x="21148" y="2076494"/>
                    <a:pt x="28586" y="2381841"/>
                  </a:cubicBezTo>
                  <a:cubicBezTo>
                    <a:pt x="36025" y="2687188"/>
                    <a:pt x="63600" y="2684450"/>
                    <a:pt x="63600" y="2684450"/>
                  </a:cubicBezTo>
                </a:path>
              </a:pathLst>
            </a:custGeom>
            <a:solidFill>
              <a:srgbClr val="5FB7F1"/>
            </a:solidFill>
            <a:ln w="5300" cap="flat">
              <a:solidFill>
                <a:srgbClr val="5FB7F1"/>
              </a:solidFill>
              <a:round/>
            </a:ln>
          </p:spPr>
        </p:sp>
        <p:sp>
          <p:nvSpPr>
            <p:cNvPr id="148" name="Summary"/>
            <p:cNvSpPr/>
            <p:nvPr/>
          </p:nvSpPr>
          <p:spPr>
            <a:xfrm>
              <a:off x="7265179" y="3321853"/>
              <a:ext cx="47700" cy="972853"/>
            </a:xfrm>
            <a:custGeom>
              <a:avLst/>
              <a:gdLst/>
              <a:ahLst/>
              <a:cxnLst/>
              <a:rect l="0" t="0" r="0" b="0"/>
              <a:pathLst>
                <a:path w="63600" h="1148510" fill="none">
                  <a:moveTo>
                    <a:pt x="0" y="0"/>
                  </a:moveTo>
                  <a:cubicBezTo>
                    <a:pt x="0" y="0"/>
                    <a:pt x="27768" y="-1482"/>
                    <a:pt x="35014" y="129616"/>
                  </a:cubicBezTo>
                  <a:cubicBezTo>
                    <a:pt x="42260" y="260713"/>
                    <a:pt x="24856" y="343124"/>
                    <a:pt x="31016" y="446631"/>
                  </a:cubicBezTo>
                  <a:cubicBezTo>
                    <a:pt x="33486" y="488129"/>
                    <a:pt x="39212" y="516866"/>
                    <a:pt x="45188" y="536404"/>
                  </a:cubicBezTo>
                  <a:cubicBezTo>
                    <a:pt x="53520" y="563651"/>
                    <a:pt x="53215" y="584663"/>
                    <a:pt x="45002" y="611946"/>
                  </a:cubicBezTo>
                  <a:cubicBezTo>
                    <a:pt x="39160" y="631353"/>
                    <a:pt x="33569" y="660076"/>
                    <a:pt x="31016" y="702029"/>
                  </a:cubicBezTo>
                  <a:cubicBezTo>
                    <a:pt x="24530" y="808621"/>
                    <a:pt x="42452" y="888403"/>
                    <a:pt x="35014" y="1019045"/>
                  </a:cubicBezTo>
                  <a:cubicBezTo>
                    <a:pt x="27575" y="1149681"/>
                    <a:pt x="0" y="1148510"/>
                    <a:pt x="0" y="1148510"/>
                  </a:cubicBezTo>
                </a:path>
              </a:pathLst>
            </a:custGeom>
            <a:solidFill>
              <a:srgbClr val="FFCD55"/>
            </a:solidFill>
            <a:ln w="5300" cap="flat">
              <a:solidFill>
                <a:srgbClr val="FFCD55"/>
              </a:solidFill>
              <a:round/>
            </a:ln>
          </p:spPr>
        </p:sp>
        <p:sp>
          <p:nvSpPr>
            <p:cNvPr id="149" name="Summary"/>
            <p:cNvSpPr/>
            <p:nvPr/>
          </p:nvSpPr>
          <p:spPr>
            <a:xfrm>
              <a:off x="1803488" y="1142191"/>
              <a:ext cx="45719" cy="1533685"/>
            </a:xfrm>
            <a:custGeom>
              <a:avLst/>
              <a:gdLst/>
              <a:ahLst/>
              <a:cxnLst/>
              <a:rect l="0" t="0" r="0" b="0"/>
              <a:pathLst>
                <a:path w="63600" h="1660490" fill="none">
                  <a:moveTo>
                    <a:pt x="63600" y="0"/>
                  </a:moveTo>
                  <a:cubicBezTo>
                    <a:pt x="63600" y="0"/>
                    <a:pt x="35832" y="-2142"/>
                    <a:pt x="28586" y="187396"/>
                  </a:cubicBezTo>
                  <a:cubicBezTo>
                    <a:pt x="21340" y="376933"/>
                    <a:pt x="38744" y="496081"/>
                    <a:pt x="32584" y="645729"/>
                  </a:cubicBezTo>
                  <a:cubicBezTo>
                    <a:pt x="29628" y="717547"/>
                    <a:pt x="22005" y="762929"/>
                    <a:pt x="14875" y="790709"/>
                  </a:cubicBezTo>
                  <a:cubicBezTo>
                    <a:pt x="7791" y="818307"/>
                    <a:pt x="8113" y="842027"/>
                    <a:pt x="15128" y="869642"/>
                  </a:cubicBezTo>
                  <a:cubicBezTo>
                    <a:pt x="22113" y="897137"/>
                    <a:pt x="29527" y="942341"/>
                    <a:pt x="32584" y="1014978"/>
                  </a:cubicBezTo>
                  <a:cubicBezTo>
                    <a:pt x="39070" y="1169085"/>
                    <a:pt x="21148" y="1284433"/>
                    <a:pt x="28586" y="1473308"/>
                  </a:cubicBezTo>
                  <a:cubicBezTo>
                    <a:pt x="36025" y="1662184"/>
                    <a:pt x="63600" y="1660490"/>
                    <a:pt x="63600" y="1660490"/>
                  </a:cubicBezTo>
                </a:path>
              </a:pathLst>
            </a:custGeom>
            <a:solidFill>
              <a:srgbClr val="F78181"/>
            </a:solidFill>
            <a:ln w="5300" cap="flat">
              <a:solidFill>
                <a:srgbClr val="F78181"/>
              </a:solidFill>
              <a:round/>
            </a:ln>
          </p:spPr>
        </p:sp>
        <p:sp>
          <p:nvSpPr>
            <p:cNvPr id="150" name="Summary"/>
            <p:cNvSpPr/>
            <p:nvPr/>
          </p:nvSpPr>
          <p:spPr>
            <a:xfrm>
              <a:off x="7385627" y="1596799"/>
              <a:ext cx="47700" cy="1406529"/>
            </a:xfrm>
            <a:custGeom>
              <a:avLst/>
              <a:gdLst/>
              <a:ahLst/>
              <a:cxnLst/>
              <a:rect l="0" t="0" r="0" b="0"/>
              <a:pathLst>
                <a:path w="63600" h="1660490" fill="none">
                  <a:moveTo>
                    <a:pt x="0" y="0"/>
                  </a:moveTo>
                  <a:cubicBezTo>
                    <a:pt x="0" y="0"/>
                    <a:pt x="27768" y="-2142"/>
                    <a:pt x="35014" y="187396"/>
                  </a:cubicBezTo>
                  <a:cubicBezTo>
                    <a:pt x="42260" y="376933"/>
                    <a:pt x="24856" y="496081"/>
                    <a:pt x="31016" y="645730"/>
                  </a:cubicBezTo>
                  <a:cubicBezTo>
                    <a:pt x="33972" y="717548"/>
                    <a:pt x="41595" y="762929"/>
                    <a:pt x="48725" y="790709"/>
                  </a:cubicBezTo>
                  <a:cubicBezTo>
                    <a:pt x="55809" y="818307"/>
                    <a:pt x="55487" y="842027"/>
                    <a:pt x="48472" y="869642"/>
                  </a:cubicBezTo>
                  <a:cubicBezTo>
                    <a:pt x="41487" y="897137"/>
                    <a:pt x="34073" y="942341"/>
                    <a:pt x="31016" y="1014978"/>
                  </a:cubicBezTo>
                  <a:cubicBezTo>
                    <a:pt x="24530" y="1169086"/>
                    <a:pt x="42452" y="1284434"/>
                    <a:pt x="35014" y="1473313"/>
                  </a:cubicBezTo>
                  <a:cubicBezTo>
                    <a:pt x="27575" y="1662184"/>
                    <a:pt x="0" y="1660490"/>
                    <a:pt x="0" y="1660490"/>
                  </a:cubicBezTo>
                </a:path>
              </a:pathLst>
            </a:custGeom>
            <a:solidFill>
              <a:srgbClr val="5FB7F1"/>
            </a:solidFill>
            <a:ln w="5300" cap="flat">
              <a:solidFill>
                <a:srgbClr val="5FB7F1"/>
              </a:solidFill>
              <a:round/>
            </a:ln>
          </p:spPr>
        </p:sp>
        <p:sp>
          <p:nvSpPr>
            <p:cNvPr id="151" name="MMConnector"/>
            <p:cNvSpPr/>
            <p:nvPr/>
          </p:nvSpPr>
          <p:spPr>
            <a:xfrm>
              <a:off x="3969674" y="3485016"/>
              <a:ext cx="524507" cy="1149459"/>
            </a:xfrm>
            <a:custGeom>
              <a:avLst/>
              <a:gdLst/>
              <a:ahLst/>
              <a:cxnLst/>
              <a:rect l="0" t="0" r="0" b="0"/>
              <a:pathLst>
                <a:path w="699342" h="1085660" fill="none">
                  <a:moveTo>
                    <a:pt x="204433" y="-445388"/>
                  </a:moveTo>
                  <a:cubicBezTo>
                    <a:pt x="-4214" y="-87020"/>
                    <a:pt x="-17105" y="640272"/>
                    <a:pt x="-494909" y="640272"/>
                  </a:cubicBezTo>
                </a:path>
              </a:pathLst>
            </a:custGeom>
            <a:noFill/>
            <a:ln w="5300" cap="rnd">
              <a:solidFill>
                <a:srgbClr val="5FB7F1"/>
              </a:solidFill>
              <a:round/>
            </a:ln>
          </p:spPr>
        </p:sp>
        <p:sp>
          <p:nvSpPr>
            <p:cNvPr id="170" name="MMConnector"/>
            <p:cNvSpPr/>
            <p:nvPr/>
          </p:nvSpPr>
          <p:spPr>
            <a:xfrm>
              <a:off x="4712037" y="2569163"/>
              <a:ext cx="319207" cy="70248"/>
            </a:xfrm>
            <a:custGeom>
              <a:avLst/>
              <a:gdLst/>
              <a:ahLst/>
              <a:cxnLst/>
              <a:rect l="0" t="0" r="0" b="0"/>
              <a:pathLst>
                <a:path w="425609" h="82932" fill="none">
                  <a:moveTo>
                    <a:pt x="69300" y="13977"/>
                  </a:moveTo>
                  <a:cubicBezTo>
                    <a:pt x="204894" y="57351"/>
                    <a:pt x="336710" y="96909"/>
                    <a:pt x="494909" y="96909"/>
                  </a:cubicBezTo>
                </a:path>
              </a:pathLst>
            </a:custGeom>
            <a:noFill/>
            <a:ln w="5300" cap="rnd">
              <a:solidFill>
                <a:srgbClr val="5FB7F1"/>
              </a:solidFill>
              <a:round/>
            </a:ln>
          </p:spPr>
        </p:sp>
        <p:sp>
          <p:nvSpPr>
            <p:cNvPr id="177" name="MMConnector"/>
            <p:cNvSpPr/>
            <p:nvPr/>
          </p:nvSpPr>
          <p:spPr>
            <a:xfrm>
              <a:off x="4712037" y="1926551"/>
              <a:ext cx="526739" cy="955559"/>
            </a:xfrm>
            <a:custGeom>
              <a:avLst/>
              <a:gdLst/>
              <a:ahLst/>
              <a:cxnLst/>
              <a:rect l="0" t="0" r="0" b="0"/>
              <a:pathLst>
                <a:path w="702319" h="1128094" fill="none">
                  <a:moveTo>
                    <a:pt x="-207411" y="466363"/>
                  </a:moveTo>
                  <a:cubicBezTo>
                    <a:pt x="2845" y="98187"/>
                    <a:pt x="6717" y="-661732"/>
                    <a:pt x="494909" y="-661732"/>
                  </a:cubicBezTo>
                </a:path>
              </a:pathLst>
            </a:custGeom>
            <a:noFill/>
            <a:ln w="5300" cap="rnd">
              <a:solidFill>
                <a:srgbClr val="F78181"/>
              </a:solidFill>
              <a:round/>
            </a:ln>
          </p:spPr>
        </p:sp>
        <p:sp>
          <p:nvSpPr>
            <p:cNvPr id="178" name="MMConnector"/>
            <p:cNvSpPr/>
            <p:nvPr/>
          </p:nvSpPr>
          <p:spPr>
            <a:xfrm>
              <a:off x="4627071" y="3281583"/>
              <a:ext cx="546791" cy="1420070"/>
            </a:xfrm>
            <a:custGeom>
              <a:avLst/>
              <a:gdLst/>
              <a:ahLst/>
              <a:cxnLst/>
              <a:rect l="0" t="0" r="0" b="0"/>
              <a:pathLst>
                <a:path w="729054" h="1676476" fill="none">
                  <a:moveTo>
                    <a:pt x="-234146" y="-738513"/>
                  </a:moveTo>
                  <a:cubicBezTo>
                    <a:pt x="-2355" y="-255417"/>
                    <a:pt x="-116297" y="937963"/>
                    <a:pt x="494909" y="937963"/>
                  </a:cubicBezTo>
                </a:path>
              </a:pathLst>
            </a:custGeom>
            <a:noFill/>
            <a:ln w="5300" cap="rnd">
              <a:solidFill>
                <a:srgbClr val="FFCD55"/>
              </a:solidFill>
              <a:round/>
            </a:ln>
          </p:spPr>
        </p:sp>
        <p:sp>
          <p:nvSpPr>
            <p:cNvPr id="183" name="MMConnector"/>
            <p:cNvSpPr/>
            <p:nvPr/>
          </p:nvSpPr>
          <p:spPr>
            <a:xfrm>
              <a:off x="3969674" y="2615387"/>
              <a:ext cx="513732" cy="773018"/>
            </a:xfrm>
            <a:custGeom>
              <a:avLst/>
              <a:gdLst/>
              <a:ahLst/>
              <a:cxnLst/>
              <a:rect l="0" t="0" r="0" b="0"/>
              <a:pathLst>
                <a:path w="684976" h="912594" fill="none">
                  <a:moveTo>
                    <a:pt x="190067" y="360069"/>
                  </a:moveTo>
                  <a:cubicBezTo>
                    <a:pt x="-11999" y="43473"/>
                    <a:pt x="-60826" y="-552525"/>
                    <a:pt x="-494909" y="-552525"/>
                  </a:cubicBezTo>
                </a:path>
              </a:pathLst>
            </a:custGeom>
            <a:noFill/>
            <a:ln w="5300" cap="rnd">
              <a:solidFill>
                <a:srgbClr val="F78181"/>
              </a:solidFill>
              <a:round/>
            </a:ln>
          </p:spPr>
        </p:sp>
        <p:sp>
          <p:nvSpPr>
            <p:cNvPr id="184" name="MMConnector"/>
            <p:cNvSpPr/>
            <p:nvPr/>
          </p:nvSpPr>
          <p:spPr>
            <a:xfrm>
              <a:off x="2662380" y="3584451"/>
              <a:ext cx="115275" cy="1167298"/>
            </a:xfrm>
            <a:custGeom>
              <a:avLst/>
              <a:gdLst/>
              <a:ahLst/>
              <a:cxnLst/>
              <a:rect l="0" t="0" r="0" b="0"/>
              <a:pathLst>
                <a:path w="153700" h="1378064" fill="none">
                  <a:moveTo>
                    <a:pt x="76850" y="689032"/>
                  </a:moveTo>
                  <a:cubicBezTo>
                    <a:pt x="-30740" y="689032"/>
                    <a:pt x="76850" y="-689032"/>
                    <a:pt x="-76850" y="-689032"/>
                  </a:cubicBezTo>
                </a:path>
              </a:pathLst>
            </a:custGeom>
            <a:noFill/>
            <a:ln w="5300" cap="rnd">
              <a:solidFill>
                <a:srgbClr val="5FB7F1"/>
              </a:solidFill>
              <a:round/>
            </a:ln>
          </p:spPr>
        </p:sp>
        <p:sp>
          <p:nvSpPr>
            <p:cNvPr id="185" name="MMConnector"/>
            <p:cNvSpPr/>
            <p:nvPr/>
          </p:nvSpPr>
          <p:spPr>
            <a:xfrm>
              <a:off x="2662380" y="3656730"/>
              <a:ext cx="115275" cy="1022739"/>
            </a:xfrm>
            <a:custGeom>
              <a:avLst/>
              <a:gdLst/>
              <a:ahLst/>
              <a:cxnLst/>
              <a:rect l="0" t="0" r="0" b="0"/>
              <a:pathLst>
                <a:path w="153700" h="1207404" fill="none">
                  <a:moveTo>
                    <a:pt x="76850" y="603702"/>
                  </a:moveTo>
                  <a:cubicBezTo>
                    <a:pt x="-30740" y="603702"/>
                    <a:pt x="76850" y="-603702"/>
                    <a:pt x="-76850" y="-603702"/>
                  </a:cubicBezTo>
                </a:path>
              </a:pathLst>
            </a:custGeom>
            <a:noFill/>
            <a:ln w="5300" cap="rnd">
              <a:solidFill>
                <a:srgbClr val="5FB7F1"/>
              </a:solidFill>
              <a:round/>
            </a:ln>
          </p:spPr>
        </p:sp>
        <p:sp>
          <p:nvSpPr>
            <p:cNvPr id="186" name="MMConnector"/>
            <p:cNvSpPr/>
            <p:nvPr/>
          </p:nvSpPr>
          <p:spPr>
            <a:xfrm>
              <a:off x="2662380" y="3729009"/>
              <a:ext cx="115275" cy="878181"/>
            </a:xfrm>
            <a:custGeom>
              <a:avLst/>
              <a:gdLst/>
              <a:ahLst/>
              <a:cxnLst/>
              <a:rect l="0" t="0" r="0" b="0"/>
              <a:pathLst>
                <a:path w="153700" h="1036744" fill="none">
                  <a:moveTo>
                    <a:pt x="76850" y="518372"/>
                  </a:moveTo>
                  <a:cubicBezTo>
                    <a:pt x="-30740" y="518372"/>
                    <a:pt x="76850" y="-518372"/>
                    <a:pt x="-76850" y="-518372"/>
                  </a:cubicBezTo>
                </a:path>
              </a:pathLst>
            </a:custGeom>
            <a:noFill/>
            <a:ln w="5300" cap="rnd">
              <a:solidFill>
                <a:srgbClr val="5FB7F1"/>
              </a:solidFill>
              <a:round/>
            </a:ln>
          </p:spPr>
        </p:sp>
        <p:sp>
          <p:nvSpPr>
            <p:cNvPr id="187" name="MMConnector"/>
            <p:cNvSpPr/>
            <p:nvPr/>
          </p:nvSpPr>
          <p:spPr>
            <a:xfrm>
              <a:off x="2662380" y="3801289"/>
              <a:ext cx="115275" cy="733622"/>
            </a:xfrm>
            <a:custGeom>
              <a:avLst/>
              <a:gdLst/>
              <a:ahLst/>
              <a:cxnLst/>
              <a:rect l="0" t="0" r="0" b="0"/>
              <a:pathLst>
                <a:path w="153700" h="866084" fill="none">
                  <a:moveTo>
                    <a:pt x="76850" y="433042"/>
                  </a:moveTo>
                  <a:cubicBezTo>
                    <a:pt x="-30740" y="433042"/>
                    <a:pt x="76850" y="-433042"/>
                    <a:pt x="-76850" y="-433042"/>
                  </a:cubicBezTo>
                </a:path>
              </a:pathLst>
            </a:custGeom>
            <a:noFill/>
            <a:ln w="5300" cap="rnd">
              <a:solidFill>
                <a:srgbClr val="5FB7F1"/>
              </a:solidFill>
              <a:round/>
            </a:ln>
          </p:spPr>
        </p:sp>
        <p:sp>
          <p:nvSpPr>
            <p:cNvPr id="188" name="MMConnector"/>
            <p:cNvSpPr/>
            <p:nvPr/>
          </p:nvSpPr>
          <p:spPr>
            <a:xfrm>
              <a:off x="5915981" y="2169921"/>
              <a:ext cx="115275" cy="962659"/>
            </a:xfrm>
            <a:custGeom>
              <a:avLst/>
              <a:gdLst/>
              <a:ahLst/>
              <a:cxnLst/>
              <a:rect l="0" t="0" r="0" b="0"/>
              <a:pathLst>
                <a:path w="153700" h="1136476" fill="none">
                  <a:moveTo>
                    <a:pt x="-76850" y="568238"/>
                  </a:moveTo>
                  <a:cubicBezTo>
                    <a:pt x="30740" y="568238"/>
                    <a:pt x="-76850" y="-568238"/>
                    <a:pt x="76850" y="-568238"/>
                  </a:cubicBezTo>
                </a:path>
              </a:pathLst>
            </a:custGeom>
            <a:noFill/>
            <a:ln w="5300" cap="rnd">
              <a:solidFill>
                <a:srgbClr val="5FB7F1"/>
              </a:solidFill>
              <a:round/>
            </a:ln>
          </p:spPr>
        </p:sp>
        <p:sp>
          <p:nvSpPr>
            <p:cNvPr id="189" name="MMConnector"/>
            <p:cNvSpPr/>
            <p:nvPr/>
          </p:nvSpPr>
          <p:spPr>
            <a:xfrm>
              <a:off x="5915981" y="2242200"/>
              <a:ext cx="115275" cy="818101"/>
            </a:xfrm>
            <a:custGeom>
              <a:avLst/>
              <a:gdLst/>
              <a:ahLst/>
              <a:cxnLst/>
              <a:rect l="0" t="0" r="0" b="0"/>
              <a:pathLst>
                <a:path w="153700" h="965816" fill="none">
                  <a:moveTo>
                    <a:pt x="-76850" y="482908"/>
                  </a:moveTo>
                  <a:cubicBezTo>
                    <a:pt x="30740" y="482908"/>
                    <a:pt x="-76850" y="-482908"/>
                    <a:pt x="76850" y="-482908"/>
                  </a:cubicBezTo>
                </a:path>
              </a:pathLst>
            </a:custGeom>
            <a:noFill/>
            <a:ln w="5300" cap="rnd">
              <a:solidFill>
                <a:srgbClr val="5FB7F1"/>
              </a:solidFill>
              <a:round/>
            </a:ln>
          </p:spPr>
        </p:sp>
        <p:sp>
          <p:nvSpPr>
            <p:cNvPr id="190" name="MMConnector"/>
            <p:cNvSpPr/>
            <p:nvPr/>
          </p:nvSpPr>
          <p:spPr>
            <a:xfrm>
              <a:off x="5915981" y="2314479"/>
              <a:ext cx="115275" cy="673542"/>
            </a:xfrm>
            <a:custGeom>
              <a:avLst/>
              <a:gdLst/>
              <a:ahLst/>
              <a:cxnLst/>
              <a:rect l="0" t="0" r="0" b="0"/>
              <a:pathLst>
                <a:path w="153700" h="795156" fill="none">
                  <a:moveTo>
                    <a:pt x="-76850" y="397578"/>
                  </a:moveTo>
                  <a:cubicBezTo>
                    <a:pt x="30740" y="397578"/>
                    <a:pt x="-76850" y="-397578"/>
                    <a:pt x="76850" y="-397578"/>
                  </a:cubicBezTo>
                </a:path>
              </a:pathLst>
            </a:custGeom>
            <a:noFill/>
            <a:ln w="5300" cap="rnd">
              <a:solidFill>
                <a:srgbClr val="5FB7F1"/>
              </a:solidFill>
              <a:round/>
            </a:ln>
          </p:spPr>
        </p:sp>
        <p:sp>
          <p:nvSpPr>
            <p:cNvPr id="191" name="MMConnector"/>
            <p:cNvSpPr/>
            <p:nvPr/>
          </p:nvSpPr>
          <p:spPr>
            <a:xfrm>
              <a:off x="5915981" y="2386759"/>
              <a:ext cx="115275" cy="528983"/>
            </a:xfrm>
            <a:custGeom>
              <a:avLst/>
              <a:gdLst/>
              <a:ahLst/>
              <a:cxnLst/>
              <a:rect l="0" t="0" r="0" b="0"/>
              <a:pathLst>
                <a:path w="153700" h="624496" fill="none">
                  <a:moveTo>
                    <a:pt x="-76850" y="312248"/>
                  </a:moveTo>
                  <a:cubicBezTo>
                    <a:pt x="30740" y="312248"/>
                    <a:pt x="-76850" y="-312248"/>
                    <a:pt x="76850" y="-312248"/>
                  </a:cubicBezTo>
                </a:path>
              </a:pathLst>
            </a:custGeom>
            <a:noFill/>
            <a:ln w="5300" cap="rnd">
              <a:solidFill>
                <a:srgbClr val="5FB7F1"/>
              </a:solidFill>
              <a:round/>
            </a:ln>
          </p:spPr>
        </p:sp>
        <p:sp>
          <p:nvSpPr>
            <p:cNvPr id="192" name="MMConnector"/>
            <p:cNvSpPr/>
            <p:nvPr/>
          </p:nvSpPr>
          <p:spPr>
            <a:xfrm>
              <a:off x="5923931" y="1171547"/>
              <a:ext cx="115275" cy="388961"/>
            </a:xfrm>
            <a:custGeom>
              <a:avLst/>
              <a:gdLst/>
              <a:ahLst/>
              <a:cxnLst/>
              <a:rect l="0" t="0" r="0" b="0"/>
              <a:pathLst>
                <a:path w="153700" h="459192" fill="none">
                  <a:moveTo>
                    <a:pt x="-76850" y="229596"/>
                  </a:moveTo>
                  <a:cubicBezTo>
                    <a:pt x="27144" y="229596"/>
                    <a:pt x="-68458" y="-229596"/>
                    <a:pt x="76850" y="-229596"/>
                  </a:cubicBezTo>
                </a:path>
              </a:pathLst>
            </a:custGeom>
            <a:noFill/>
            <a:ln w="5300" cap="rnd">
              <a:solidFill>
                <a:srgbClr val="F78181"/>
              </a:solidFill>
              <a:round/>
            </a:ln>
          </p:spPr>
        </p:sp>
        <p:sp>
          <p:nvSpPr>
            <p:cNvPr id="193" name="MMConnector"/>
            <p:cNvSpPr/>
            <p:nvPr/>
          </p:nvSpPr>
          <p:spPr>
            <a:xfrm>
              <a:off x="5923931" y="1243826"/>
              <a:ext cx="115275" cy="244403"/>
            </a:xfrm>
            <a:custGeom>
              <a:avLst/>
              <a:gdLst/>
              <a:ahLst/>
              <a:cxnLst/>
              <a:rect l="0" t="0" r="0" b="0"/>
              <a:pathLst>
                <a:path w="153700" h="288532" fill="none">
                  <a:moveTo>
                    <a:pt x="-76850" y="144266"/>
                  </a:moveTo>
                  <a:cubicBezTo>
                    <a:pt x="15626" y="144266"/>
                    <a:pt x="-41583" y="-144266"/>
                    <a:pt x="76850" y="-144266"/>
                  </a:cubicBezTo>
                </a:path>
              </a:pathLst>
            </a:custGeom>
            <a:noFill/>
            <a:ln w="5300" cap="rnd">
              <a:solidFill>
                <a:srgbClr val="F78181"/>
              </a:solidFill>
              <a:round/>
            </a:ln>
          </p:spPr>
        </p:sp>
        <p:sp>
          <p:nvSpPr>
            <p:cNvPr id="194" name="MMConnector"/>
            <p:cNvSpPr/>
            <p:nvPr/>
          </p:nvSpPr>
          <p:spPr>
            <a:xfrm>
              <a:off x="5923931" y="1316106"/>
              <a:ext cx="115275" cy="99844"/>
            </a:xfrm>
            <a:custGeom>
              <a:avLst/>
              <a:gdLst/>
              <a:ahLst/>
              <a:cxnLst/>
              <a:rect l="0" t="0" r="0" b="0"/>
              <a:pathLst>
                <a:path w="153700" h="117872" fill="none">
                  <a:moveTo>
                    <a:pt x="-76850" y="58936"/>
                  </a:moveTo>
                  <a:cubicBezTo>
                    <a:pt x="-1693" y="58936"/>
                    <a:pt x="-1174" y="-58936"/>
                    <a:pt x="76850" y="-58936"/>
                  </a:cubicBezTo>
                </a:path>
              </a:pathLst>
            </a:custGeom>
            <a:noFill/>
            <a:ln w="5300" cap="rnd">
              <a:solidFill>
                <a:srgbClr val="F78181"/>
              </a:solidFill>
              <a:round/>
            </a:ln>
          </p:spPr>
        </p:sp>
        <p:sp>
          <p:nvSpPr>
            <p:cNvPr id="195" name="MMConnector"/>
            <p:cNvSpPr/>
            <p:nvPr/>
          </p:nvSpPr>
          <p:spPr>
            <a:xfrm>
              <a:off x="5923931" y="1099268"/>
              <a:ext cx="115275" cy="533520"/>
            </a:xfrm>
            <a:custGeom>
              <a:avLst/>
              <a:gdLst/>
              <a:ahLst/>
              <a:cxnLst/>
              <a:rect l="0" t="0" r="0" b="0"/>
              <a:pathLst>
                <a:path w="153700" h="629852" fill="none">
                  <a:moveTo>
                    <a:pt x="-76850" y="314926"/>
                  </a:moveTo>
                  <a:cubicBezTo>
                    <a:pt x="30740" y="314926"/>
                    <a:pt x="-76850" y="-314926"/>
                    <a:pt x="76850" y="-314926"/>
                  </a:cubicBezTo>
                </a:path>
              </a:pathLst>
            </a:custGeom>
            <a:noFill/>
            <a:ln w="5300" cap="rnd">
              <a:solidFill>
                <a:srgbClr val="F78181"/>
              </a:solidFill>
              <a:round/>
            </a:ln>
          </p:spPr>
        </p:sp>
        <p:sp>
          <p:nvSpPr>
            <p:cNvPr id="196" name="MMConnector"/>
            <p:cNvSpPr/>
            <p:nvPr/>
          </p:nvSpPr>
          <p:spPr>
            <a:xfrm>
              <a:off x="5934365" y="3736000"/>
              <a:ext cx="115275" cy="680181"/>
            </a:xfrm>
            <a:custGeom>
              <a:avLst/>
              <a:gdLst/>
              <a:ahLst/>
              <a:cxnLst/>
              <a:rect l="0" t="0" r="0" b="0"/>
              <a:pathLst>
                <a:path w="153700" h="802994" fill="none">
                  <a:moveTo>
                    <a:pt x="-76850" y="401497"/>
                  </a:moveTo>
                  <a:cubicBezTo>
                    <a:pt x="30740" y="401497"/>
                    <a:pt x="-76850" y="-401497"/>
                    <a:pt x="76850" y="-401497"/>
                  </a:cubicBezTo>
                </a:path>
              </a:pathLst>
            </a:custGeom>
            <a:noFill/>
            <a:ln w="5300" cap="rnd">
              <a:solidFill>
                <a:srgbClr val="FFCD55"/>
              </a:solidFill>
              <a:round/>
            </a:ln>
          </p:spPr>
        </p:sp>
        <p:sp>
          <p:nvSpPr>
            <p:cNvPr id="197" name="MMConnector"/>
            <p:cNvSpPr/>
            <p:nvPr/>
          </p:nvSpPr>
          <p:spPr>
            <a:xfrm>
              <a:off x="5934365" y="3808279"/>
              <a:ext cx="115275" cy="535622"/>
            </a:xfrm>
            <a:custGeom>
              <a:avLst/>
              <a:gdLst/>
              <a:ahLst/>
              <a:cxnLst/>
              <a:rect l="0" t="0" r="0" b="0"/>
              <a:pathLst>
                <a:path w="153700" h="632334" fill="none">
                  <a:moveTo>
                    <a:pt x="-76850" y="316167"/>
                  </a:moveTo>
                  <a:cubicBezTo>
                    <a:pt x="30740" y="316167"/>
                    <a:pt x="-76850" y="-316167"/>
                    <a:pt x="76850" y="-316167"/>
                  </a:cubicBezTo>
                </a:path>
              </a:pathLst>
            </a:custGeom>
            <a:noFill/>
            <a:ln w="5300" cap="rnd">
              <a:solidFill>
                <a:srgbClr val="FFCD55"/>
              </a:solidFill>
              <a:round/>
            </a:ln>
          </p:spPr>
        </p:sp>
        <p:sp>
          <p:nvSpPr>
            <p:cNvPr id="198" name="MMConnector"/>
            <p:cNvSpPr/>
            <p:nvPr/>
          </p:nvSpPr>
          <p:spPr>
            <a:xfrm>
              <a:off x="5934365" y="3880559"/>
              <a:ext cx="115275" cy="391064"/>
            </a:xfrm>
            <a:custGeom>
              <a:avLst/>
              <a:gdLst/>
              <a:ahLst/>
              <a:cxnLst/>
              <a:rect l="0" t="0" r="0" b="0"/>
              <a:pathLst>
                <a:path w="153700" h="461674" fill="none">
                  <a:moveTo>
                    <a:pt x="-76850" y="230837"/>
                  </a:moveTo>
                  <a:cubicBezTo>
                    <a:pt x="27256" y="230837"/>
                    <a:pt x="-68720" y="-230837"/>
                    <a:pt x="76850" y="-230837"/>
                  </a:cubicBezTo>
                </a:path>
              </a:pathLst>
            </a:custGeom>
            <a:noFill/>
            <a:ln w="5300" cap="rnd">
              <a:solidFill>
                <a:srgbClr val="FFCD55"/>
              </a:solidFill>
              <a:round/>
            </a:ln>
          </p:spPr>
        </p:sp>
        <p:sp>
          <p:nvSpPr>
            <p:cNvPr id="199" name="MMConnector"/>
            <p:cNvSpPr/>
            <p:nvPr/>
          </p:nvSpPr>
          <p:spPr>
            <a:xfrm>
              <a:off x="5934365" y="3952838"/>
              <a:ext cx="115275" cy="246505"/>
            </a:xfrm>
            <a:custGeom>
              <a:avLst/>
              <a:gdLst/>
              <a:ahLst/>
              <a:cxnLst/>
              <a:rect l="0" t="0" r="0" b="0"/>
              <a:pathLst>
                <a:path w="153700" h="291014" fill="none">
                  <a:moveTo>
                    <a:pt x="-76850" y="145507"/>
                  </a:moveTo>
                  <a:cubicBezTo>
                    <a:pt x="15842" y="145507"/>
                    <a:pt x="-42087" y="-145507"/>
                    <a:pt x="76850" y="-145507"/>
                  </a:cubicBezTo>
                </a:path>
              </a:pathLst>
            </a:custGeom>
            <a:noFill/>
            <a:ln w="5300" cap="rnd">
              <a:solidFill>
                <a:srgbClr val="FFCD55"/>
              </a:solidFill>
              <a:round/>
            </a:ln>
          </p:spPr>
        </p:sp>
        <p:sp>
          <p:nvSpPr>
            <p:cNvPr id="200" name="MMConnector"/>
            <p:cNvSpPr/>
            <p:nvPr/>
          </p:nvSpPr>
          <p:spPr>
            <a:xfrm>
              <a:off x="2853180" y="1697529"/>
              <a:ext cx="115275" cy="899675"/>
            </a:xfrm>
            <a:custGeom>
              <a:avLst/>
              <a:gdLst/>
              <a:ahLst/>
              <a:cxnLst/>
              <a:rect l="0" t="0" r="0" b="0"/>
              <a:pathLst>
                <a:path w="153700" h="1062120" fill="none">
                  <a:moveTo>
                    <a:pt x="76850" y="531060"/>
                  </a:moveTo>
                  <a:cubicBezTo>
                    <a:pt x="-30740" y="531060"/>
                    <a:pt x="76850" y="-531060"/>
                    <a:pt x="-76850" y="-531060"/>
                  </a:cubicBezTo>
                </a:path>
              </a:pathLst>
            </a:custGeom>
            <a:noFill/>
            <a:ln w="5300" cap="rnd">
              <a:solidFill>
                <a:srgbClr val="F78181"/>
              </a:solidFill>
              <a:round/>
            </a:ln>
          </p:spPr>
        </p:sp>
        <p:sp>
          <p:nvSpPr>
            <p:cNvPr id="201" name="MMConnector"/>
            <p:cNvSpPr/>
            <p:nvPr/>
          </p:nvSpPr>
          <p:spPr>
            <a:xfrm>
              <a:off x="2853180" y="1769809"/>
              <a:ext cx="115275" cy="755117"/>
            </a:xfrm>
            <a:custGeom>
              <a:avLst/>
              <a:gdLst/>
              <a:ahLst/>
              <a:cxnLst/>
              <a:rect l="0" t="0" r="0" b="0"/>
              <a:pathLst>
                <a:path w="153700" h="891460" fill="none">
                  <a:moveTo>
                    <a:pt x="76850" y="445730"/>
                  </a:moveTo>
                  <a:cubicBezTo>
                    <a:pt x="-30740" y="445730"/>
                    <a:pt x="76850" y="-445730"/>
                    <a:pt x="-76850" y="-445730"/>
                  </a:cubicBezTo>
                </a:path>
              </a:pathLst>
            </a:custGeom>
            <a:noFill/>
            <a:ln w="5300" cap="rnd">
              <a:solidFill>
                <a:srgbClr val="F78181"/>
              </a:solidFill>
              <a:round/>
            </a:ln>
          </p:spPr>
        </p:sp>
        <p:sp>
          <p:nvSpPr>
            <p:cNvPr id="202" name="MMConnector"/>
            <p:cNvSpPr/>
            <p:nvPr/>
          </p:nvSpPr>
          <p:spPr>
            <a:xfrm>
              <a:off x="2853180" y="1842088"/>
              <a:ext cx="115275" cy="610558"/>
            </a:xfrm>
            <a:custGeom>
              <a:avLst/>
              <a:gdLst/>
              <a:ahLst/>
              <a:cxnLst/>
              <a:rect l="0" t="0" r="0" b="0"/>
              <a:pathLst>
                <a:path w="153700" h="720800" fill="none">
                  <a:moveTo>
                    <a:pt x="76850" y="360400"/>
                  </a:moveTo>
                  <a:cubicBezTo>
                    <a:pt x="-30740" y="360400"/>
                    <a:pt x="76850" y="-360400"/>
                    <a:pt x="-76850" y="-360400"/>
                  </a:cubicBezTo>
                </a:path>
              </a:pathLst>
            </a:custGeom>
            <a:noFill/>
            <a:ln w="5300" cap="rnd">
              <a:solidFill>
                <a:srgbClr val="F78181"/>
              </a:solidFill>
              <a:round/>
            </a:ln>
          </p:spPr>
        </p:sp>
        <p:sp>
          <p:nvSpPr>
            <p:cNvPr id="203" name="MMConnector"/>
            <p:cNvSpPr/>
            <p:nvPr/>
          </p:nvSpPr>
          <p:spPr>
            <a:xfrm>
              <a:off x="2853180" y="1914367"/>
              <a:ext cx="115275" cy="466000"/>
            </a:xfrm>
            <a:custGeom>
              <a:avLst/>
              <a:gdLst/>
              <a:ahLst/>
              <a:cxnLst/>
              <a:rect l="0" t="0" r="0" b="0"/>
              <a:pathLst>
                <a:path w="153700" h="550140" fill="none">
                  <a:moveTo>
                    <a:pt x="76850" y="275070"/>
                  </a:moveTo>
                  <a:cubicBezTo>
                    <a:pt x="-30112" y="275070"/>
                    <a:pt x="75385" y="-275070"/>
                    <a:pt x="-76850" y="-275070"/>
                  </a:cubicBezTo>
                </a:path>
              </a:pathLst>
            </a:custGeom>
            <a:noFill/>
            <a:ln w="5300" cap="rnd">
              <a:solidFill>
                <a:srgbClr val="F78181"/>
              </a:solidFill>
              <a:round/>
            </a:ln>
          </p:spPr>
        </p:sp>
        <p:sp>
          <p:nvSpPr>
            <p:cNvPr id="205" name="MMConnector"/>
            <p:cNvSpPr/>
            <p:nvPr/>
          </p:nvSpPr>
          <p:spPr>
            <a:xfrm>
              <a:off x="2662380" y="3512171"/>
              <a:ext cx="115275" cy="1311856"/>
            </a:xfrm>
            <a:custGeom>
              <a:avLst/>
              <a:gdLst/>
              <a:ahLst/>
              <a:cxnLst/>
              <a:rect l="0" t="0" r="0" b="0"/>
              <a:pathLst>
                <a:path w="153700" h="1548724" fill="none">
                  <a:moveTo>
                    <a:pt x="76850" y="774362"/>
                  </a:moveTo>
                  <a:cubicBezTo>
                    <a:pt x="-30740" y="774362"/>
                    <a:pt x="76850" y="-774362"/>
                    <a:pt x="-76850" y="-774362"/>
                  </a:cubicBezTo>
                </a:path>
              </a:pathLst>
            </a:custGeom>
            <a:noFill/>
            <a:ln w="5300" cap="rnd">
              <a:solidFill>
                <a:srgbClr val="5FB7F1"/>
              </a:solidFill>
              <a:round/>
            </a:ln>
          </p:spPr>
        </p:sp>
        <p:sp>
          <p:nvSpPr>
            <p:cNvPr id="206" name="MMConnector"/>
            <p:cNvSpPr/>
            <p:nvPr/>
          </p:nvSpPr>
          <p:spPr>
            <a:xfrm>
              <a:off x="2853180" y="1986647"/>
              <a:ext cx="115275" cy="321441"/>
            </a:xfrm>
            <a:custGeom>
              <a:avLst/>
              <a:gdLst/>
              <a:ahLst/>
              <a:cxnLst/>
              <a:rect l="0" t="0" r="0" b="0"/>
              <a:pathLst>
                <a:path w="153700" h="379480" fill="none">
                  <a:moveTo>
                    <a:pt x="76850" y="189740"/>
                  </a:moveTo>
                  <a:cubicBezTo>
                    <a:pt x="-22654" y="189740"/>
                    <a:pt x="57983" y="-189740"/>
                    <a:pt x="-76850" y="-189740"/>
                  </a:cubicBezTo>
                </a:path>
              </a:pathLst>
            </a:custGeom>
            <a:noFill/>
            <a:ln w="5300" cap="rnd">
              <a:solidFill>
                <a:srgbClr val="F78181"/>
              </a:solidFill>
              <a:round/>
            </a:ln>
          </p:spPr>
        </p:sp>
        <p:sp>
          <p:nvSpPr>
            <p:cNvPr id="207" name="MMConnector"/>
            <p:cNvSpPr/>
            <p:nvPr/>
          </p:nvSpPr>
          <p:spPr>
            <a:xfrm>
              <a:off x="2853180" y="2058926"/>
              <a:ext cx="115275" cy="176882"/>
            </a:xfrm>
            <a:custGeom>
              <a:avLst/>
              <a:gdLst/>
              <a:ahLst/>
              <a:cxnLst/>
              <a:rect l="0" t="0" r="0" b="0"/>
              <a:pathLst>
                <a:path w="153700" h="208820" fill="none">
                  <a:moveTo>
                    <a:pt x="76850" y="104410"/>
                  </a:moveTo>
                  <a:cubicBezTo>
                    <a:pt x="-8080" y="104410"/>
                    <a:pt x="23978" y="-104410"/>
                    <a:pt x="-76850" y="-104410"/>
                  </a:cubicBezTo>
                </a:path>
              </a:pathLst>
            </a:custGeom>
            <a:noFill/>
            <a:ln w="5300" cap="rnd">
              <a:solidFill>
                <a:srgbClr val="F78181"/>
              </a:solidFill>
              <a:round/>
            </a:ln>
          </p:spPr>
        </p:sp>
        <p:sp>
          <p:nvSpPr>
            <p:cNvPr id="210" name="MMConnector"/>
            <p:cNvSpPr/>
            <p:nvPr/>
          </p:nvSpPr>
          <p:spPr>
            <a:xfrm>
              <a:off x="2853180" y="2131205"/>
              <a:ext cx="115275" cy="32324"/>
            </a:xfrm>
            <a:custGeom>
              <a:avLst/>
              <a:gdLst/>
              <a:ahLst/>
              <a:cxnLst/>
              <a:rect l="0" t="0" r="0" b="0"/>
              <a:pathLst>
                <a:path w="153700" h="38160" fill="none">
                  <a:moveTo>
                    <a:pt x="76850" y="19080"/>
                  </a:moveTo>
                  <a:cubicBezTo>
                    <a:pt x="10882" y="19080"/>
                    <a:pt x="-20267" y="-19080"/>
                    <a:pt x="-76850" y="-19080"/>
                  </a:cubicBezTo>
                </a:path>
              </a:pathLst>
            </a:custGeom>
            <a:noFill/>
            <a:ln w="5300" cap="rnd">
              <a:solidFill>
                <a:srgbClr val="F78181"/>
              </a:solidFill>
              <a:round/>
            </a:ln>
          </p:spPr>
        </p:sp>
        <p:sp>
          <p:nvSpPr>
            <p:cNvPr id="211" name="MMConnector"/>
            <p:cNvSpPr/>
            <p:nvPr/>
          </p:nvSpPr>
          <p:spPr>
            <a:xfrm>
              <a:off x="2853180" y="2203485"/>
              <a:ext cx="115275" cy="112235"/>
            </a:xfrm>
            <a:custGeom>
              <a:avLst/>
              <a:gdLst/>
              <a:ahLst/>
              <a:cxnLst/>
              <a:rect l="0" t="0" r="0" b="0"/>
              <a:pathLst>
                <a:path w="153700" h="132500" fill="none">
                  <a:moveTo>
                    <a:pt x="76850" y="-66250"/>
                  </a:moveTo>
                  <a:cubicBezTo>
                    <a:pt x="57" y="-66250"/>
                    <a:pt x="4991" y="66250"/>
                    <a:pt x="-76850" y="66250"/>
                  </a:cubicBezTo>
                </a:path>
              </a:pathLst>
            </a:custGeom>
            <a:noFill/>
            <a:ln w="5300" cap="rnd">
              <a:solidFill>
                <a:srgbClr val="F78181"/>
              </a:solidFill>
              <a:round/>
            </a:ln>
          </p:spPr>
        </p:sp>
        <p:sp>
          <p:nvSpPr>
            <p:cNvPr id="247" name="MMConnector"/>
            <p:cNvSpPr/>
            <p:nvPr/>
          </p:nvSpPr>
          <p:spPr>
            <a:xfrm>
              <a:off x="2853180" y="2275764"/>
              <a:ext cx="115275" cy="256794"/>
            </a:xfrm>
            <a:custGeom>
              <a:avLst/>
              <a:gdLst/>
              <a:ahLst/>
              <a:cxnLst/>
              <a:rect l="0" t="0" r="0" b="0"/>
              <a:pathLst>
                <a:path w="153700" h="303160" fill="none">
                  <a:moveTo>
                    <a:pt x="76850" y="-151580"/>
                  </a:moveTo>
                  <a:cubicBezTo>
                    <a:pt x="-16880" y="-151580"/>
                    <a:pt x="44509" y="151580"/>
                    <a:pt x="-76850" y="151580"/>
                  </a:cubicBezTo>
                </a:path>
              </a:pathLst>
            </a:custGeom>
            <a:noFill/>
            <a:ln w="5300" cap="rnd">
              <a:solidFill>
                <a:srgbClr val="F78181"/>
              </a:solidFill>
              <a:round/>
            </a:ln>
          </p:spPr>
        </p:sp>
        <p:sp>
          <p:nvSpPr>
            <p:cNvPr id="248" name="MMConnector"/>
            <p:cNvSpPr/>
            <p:nvPr/>
          </p:nvSpPr>
          <p:spPr>
            <a:xfrm>
              <a:off x="2662380" y="3873568"/>
              <a:ext cx="115275" cy="589063"/>
            </a:xfrm>
            <a:custGeom>
              <a:avLst/>
              <a:gdLst/>
              <a:ahLst/>
              <a:cxnLst/>
              <a:rect l="0" t="0" r="0" b="0"/>
              <a:pathLst>
                <a:path w="153700" h="695424" fill="none">
                  <a:moveTo>
                    <a:pt x="76850" y="347712"/>
                  </a:moveTo>
                  <a:cubicBezTo>
                    <a:pt x="-30740" y="347712"/>
                    <a:pt x="76850" y="-347712"/>
                    <a:pt x="-76850" y="-347712"/>
                  </a:cubicBezTo>
                </a:path>
              </a:pathLst>
            </a:custGeom>
            <a:noFill/>
            <a:ln w="5300" cap="rnd">
              <a:solidFill>
                <a:srgbClr val="5FB7F1"/>
              </a:solidFill>
              <a:round/>
            </a:ln>
          </p:spPr>
        </p:sp>
        <p:sp>
          <p:nvSpPr>
            <p:cNvPr id="273" name="MMConnector"/>
            <p:cNvSpPr/>
            <p:nvPr/>
          </p:nvSpPr>
          <p:spPr>
            <a:xfrm>
              <a:off x="2662380" y="3945847"/>
              <a:ext cx="115275" cy="444505"/>
            </a:xfrm>
            <a:custGeom>
              <a:avLst/>
              <a:gdLst/>
              <a:ahLst/>
              <a:cxnLst/>
              <a:rect l="0" t="0" r="0" b="0"/>
              <a:pathLst>
                <a:path w="153700" h="524764" fill="none">
                  <a:moveTo>
                    <a:pt x="76850" y="262382"/>
                  </a:moveTo>
                  <a:cubicBezTo>
                    <a:pt x="-29525" y="262382"/>
                    <a:pt x="74016" y="-262382"/>
                    <a:pt x="-76850" y="-262382"/>
                  </a:cubicBezTo>
                </a:path>
              </a:pathLst>
            </a:custGeom>
            <a:noFill/>
            <a:ln w="5300" cap="rnd">
              <a:solidFill>
                <a:srgbClr val="5FB7F1"/>
              </a:solidFill>
              <a:round/>
            </a:ln>
          </p:spPr>
        </p:sp>
        <p:sp>
          <p:nvSpPr>
            <p:cNvPr id="274" name="MMConnector"/>
            <p:cNvSpPr/>
            <p:nvPr/>
          </p:nvSpPr>
          <p:spPr>
            <a:xfrm>
              <a:off x="2662380" y="4018126"/>
              <a:ext cx="115275" cy="299946"/>
            </a:xfrm>
            <a:custGeom>
              <a:avLst/>
              <a:gdLst/>
              <a:ahLst/>
              <a:cxnLst/>
              <a:rect l="0" t="0" r="0" b="0"/>
              <a:pathLst>
                <a:path w="153700" h="354104" fill="none">
                  <a:moveTo>
                    <a:pt x="76850" y="177052"/>
                  </a:moveTo>
                  <a:cubicBezTo>
                    <a:pt x="-20884" y="177052"/>
                    <a:pt x="53853" y="-177052"/>
                    <a:pt x="-76850" y="-177052"/>
                  </a:cubicBezTo>
                </a:path>
              </a:pathLst>
            </a:custGeom>
            <a:noFill/>
            <a:ln w="5300" cap="rnd">
              <a:solidFill>
                <a:srgbClr val="5FB7F1"/>
              </a:solidFill>
              <a:round/>
            </a:ln>
          </p:spPr>
        </p:sp>
        <p:sp>
          <p:nvSpPr>
            <p:cNvPr id="275" name="MMConnector"/>
            <p:cNvSpPr/>
            <p:nvPr/>
          </p:nvSpPr>
          <p:spPr>
            <a:xfrm>
              <a:off x="2662380" y="4090406"/>
              <a:ext cx="115275" cy="155387"/>
            </a:xfrm>
            <a:custGeom>
              <a:avLst/>
              <a:gdLst/>
              <a:ahLst/>
              <a:cxnLst/>
              <a:rect l="0" t="0" r="0" b="0"/>
              <a:pathLst>
                <a:path w="153700" h="183444" fill="none">
                  <a:moveTo>
                    <a:pt x="76850" y="91722"/>
                  </a:moveTo>
                  <a:cubicBezTo>
                    <a:pt x="-5459" y="91722"/>
                    <a:pt x="17861" y="-91722"/>
                    <a:pt x="-76850" y="-91722"/>
                  </a:cubicBezTo>
                </a:path>
              </a:pathLst>
            </a:custGeom>
            <a:noFill/>
            <a:ln w="5300" cap="rnd">
              <a:solidFill>
                <a:srgbClr val="5FB7F1"/>
              </a:solidFill>
              <a:round/>
            </a:ln>
          </p:spPr>
        </p:sp>
        <p:sp>
          <p:nvSpPr>
            <p:cNvPr id="276" name="MMConnector"/>
            <p:cNvSpPr/>
            <p:nvPr/>
          </p:nvSpPr>
          <p:spPr>
            <a:xfrm>
              <a:off x="2662380" y="4162685"/>
              <a:ext cx="115275" cy="10829"/>
            </a:xfrm>
            <a:custGeom>
              <a:avLst/>
              <a:gdLst/>
              <a:ahLst/>
              <a:cxnLst/>
              <a:rect l="0" t="0" r="0" b="0"/>
              <a:pathLst>
                <a:path w="153700" h="12784" fill="none">
                  <a:moveTo>
                    <a:pt x="76850" y="6392"/>
                  </a:moveTo>
                  <a:cubicBezTo>
                    <a:pt x="15370" y="6392"/>
                    <a:pt x="-30740" y="-6392"/>
                    <a:pt x="-76850" y="-6392"/>
                  </a:cubicBezTo>
                </a:path>
              </a:pathLst>
            </a:custGeom>
            <a:noFill/>
            <a:ln w="5300" cap="rnd">
              <a:solidFill>
                <a:srgbClr val="5FB7F1"/>
              </a:solidFill>
              <a:round/>
            </a:ln>
          </p:spPr>
        </p:sp>
        <p:sp>
          <p:nvSpPr>
            <p:cNvPr id="277" name="MMConnector"/>
            <p:cNvSpPr/>
            <p:nvPr/>
          </p:nvSpPr>
          <p:spPr>
            <a:xfrm>
              <a:off x="2662380" y="4234964"/>
              <a:ext cx="115275" cy="133730"/>
            </a:xfrm>
            <a:custGeom>
              <a:avLst/>
              <a:gdLst/>
              <a:ahLst/>
              <a:cxnLst/>
              <a:rect l="0" t="0" r="0" b="0"/>
              <a:pathLst>
                <a:path w="153700" h="157876" fill="none">
                  <a:moveTo>
                    <a:pt x="76850" y="-78938"/>
                  </a:moveTo>
                  <a:cubicBezTo>
                    <a:pt x="-2729" y="-78938"/>
                    <a:pt x="11491" y="78938"/>
                    <a:pt x="-76850" y="78938"/>
                  </a:cubicBezTo>
                </a:path>
              </a:pathLst>
            </a:custGeom>
            <a:noFill/>
            <a:ln w="5300" cap="rnd">
              <a:solidFill>
                <a:srgbClr val="5FB7F1"/>
              </a:solidFill>
              <a:round/>
            </a:ln>
          </p:spPr>
        </p:sp>
        <p:sp>
          <p:nvSpPr>
            <p:cNvPr id="278" name="MMConnector"/>
            <p:cNvSpPr/>
            <p:nvPr/>
          </p:nvSpPr>
          <p:spPr>
            <a:xfrm>
              <a:off x="2662380" y="4307244"/>
              <a:ext cx="115275" cy="278288"/>
            </a:xfrm>
            <a:custGeom>
              <a:avLst/>
              <a:gdLst/>
              <a:ahLst/>
              <a:cxnLst/>
              <a:rect l="0" t="0" r="0" b="0"/>
              <a:pathLst>
                <a:path w="153700" h="328536" fill="none">
                  <a:moveTo>
                    <a:pt x="76850" y="-164268"/>
                  </a:moveTo>
                  <a:cubicBezTo>
                    <a:pt x="-18947" y="-164268"/>
                    <a:pt x="49333" y="164268"/>
                    <a:pt x="-76850" y="164268"/>
                  </a:cubicBezTo>
                </a:path>
              </a:pathLst>
            </a:custGeom>
            <a:noFill/>
            <a:ln w="5300" cap="rnd">
              <a:solidFill>
                <a:srgbClr val="5FB7F1"/>
              </a:solidFill>
              <a:round/>
            </a:ln>
          </p:spPr>
        </p:sp>
        <p:sp>
          <p:nvSpPr>
            <p:cNvPr id="279" name="MMConnector"/>
            <p:cNvSpPr/>
            <p:nvPr/>
          </p:nvSpPr>
          <p:spPr>
            <a:xfrm>
              <a:off x="2662380" y="4379523"/>
              <a:ext cx="115275" cy="422847"/>
            </a:xfrm>
            <a:custGeom>
              <a:avLst/>
              <a:gdLst/>
              <a:ahLst/>
              <a:cxnLst/>
              <a:rect l="0" t="0" r="0" b="0"/>
              <a:pathLst>
                <a:path w="153700" h="499196" fill="none">
                  <a:moveTo>
                    <a:pt x="76850" y="-249598"/>
                  </a:moveTo>
                  <a:cubicBezTo>
                    <a:pt x="-28743" y="-249598"/>
                    <a:pt x="72191" y="249598"/>
                    <a:pt x="-76850" y="249598"/>
                  </a:cubicBezTo>
                </a:path>
              </a:pathLst>
            </a:custGeom>
            <a:noFill/>
            <a:ln w="5300" cap="rnd">
              <a:solidFill>
                <a:srgbClr val="5FB7F1"/>
              </a:solidFill>
              <a:round/>
            </a:ln>
          </p:spPr>
        </p:sp>
        <p:sp>
          <p:nvSpPr>
            <p:cNvPr id="280" name="MMConnector"/>
            <p:cNvSpPr/>
            <p:nvPr/>
          </p:nvSpPr>
          <p:spPr>
            <a:xfrm>
              <a:off x="2662380" y="4451802"/>
              <a:ext cx="115275" cy="567406"/>
            </a:xfrm>
            <a:custGeom>
              <a:avLst/>
              <a:gdLst/>
              <a:ahLst/>
              <a:cxnLst/>
              <a:rect l="0" t="0" r="0" b="0"/>
              <a:pathLst>
                <a:path w="153700" h="669856" fill="none">
                  <a:moveTo>
                    <a:pt x="76850" y="-334928"/>
                  </a:moveTo>
                  <a:cubicBezTo>
                    <a:pt x="-30740" y="-334928"/>
                    <a:pt x="76850" y="334928"/>
                    <a:pt x="-76850" y="334928"/>
                  </a:cubicBezTo>
                </a:path>
              </a:pathLst>
            </a:custGeom>
            <a:noFill/>
            <a:ln w="5300" cap="rnd">
              <a:solidFill>
                <a:srgbClr val="5FB7F1"/>
              </a:solidFill>
              <a:round/>
            </a:ln>
          </p:spPr>
        </p:sp>
        <p:sp>
          <p:nvSpPr>
            <p:cNvPr id="281" name="MMConnector"/>
            <p:cNvSpPr/>
            <p:nvPr/>
          </p:nvSpPr>
          <p:spPr>
            <a:xfrm>
              <a:off x="2662380" y="4524082"/>
              <a:ext cx="115275" cy="711964"/>
            </a:xfrm>
            <a:custGeom>
              <a:avLst/>
              <a:gdLst/>
              <a:ahLst/>
              <a:cxnLst/>
              <a:rect l="0" t="0" r="0" b="0"/>
              <a:pathLst>
                <a:path w="153700" h="840516" fill="none">
                  <a:moveTo>
                    <a:pt x="76850" y="-420258"/>
                  </a:moveTo>
                  <a:cubicBezTo>
                    <a:pt x="-30740" y="-420258"/>
                    <a:pt x="76850" y="420258"/>
                    <a:pt x="-76850" y="420258"/>
                  </a:cubicBezTo>
                </a:path>
              </a:pathLst>
            </a:custGeom>
            <a:noFill/>
            <a:ln w="5300" cap="rnd">
              <a:solidFill>
                <a:srgbClr val="5FB7F1"/>
              </a:solidFill>
              <a:round/>
            </a:ln>
          </p:spPr>
        </p:sp>
        <p:sp>
          <p:nvSpPr>
            <p:cNvPr id="282" name="MMConnector"/>
            <p:cNvSpPr/>
            <p:nvPr/>
          </p:nvSpPr>
          <p:spPr>
            <a:xfrm>
              <a:off x="5934365" y="4025117"/>
              <a:ext cx="115275" cy="101947"/>
            </a:xfrm>
            <a:custGeom>
              <a:avLst/>
              <a:gdLst/>
              <a:ahLst/>
              <a:cxnLst/>
              <a:rect l="0" t="0" r="0" b="0"/>
              <a:pathLst>
                <a:path w="153700" h="120354" fill="none">
                  <a:moveTo>
                    <a:pt x="-76850" y="60177"/>
                  </a:moveTo>
                  <a:cubicBezTo>
                    <a:pt x="-1413" y="60177"/>
                    <a:pt x="-1825" y="-60177"/>
                    <a:pt x="76850" y="-60177"/>
                  </a:cubicBezTo>
                </a:path>
              </a:pathLst>
            </a:custGeom>
            <a:noFill/>
            <a:ln w="5300" cap="rnd">
              <a:solidFill>
                <a:srgbClr val="FFCD55"/>
              </a:solidFill>
              <a:round/>
            </a:ln>
          </p:spPr>
        </p:sp>
        <p:sp>
          <p:nvSpPr>
            <p:cNvPr id="283" name="MMConnector"/>
            <p:cNvSpPr/>
            <p:nvPr/>
          </p:nvSpPr>
          <p:spPr>
            <a:xfrm>
              <a:off x="5934365" y="4097397"/>
              <a:ext cx="115275" cy="42612"/>
            </a:xfrm>
            <a:custGeom>
              <a:avLst/>
              <a:gdLst/>
              <a:ahLst/>
              <a:cxnLst/>
              <a:rect l="0" t="0" r="0" b="0"/>
              <a:pathLst>
                <a:path w="153700" h="50306" fill="none">
                  <a:moveTo>
                    <a:pt x="-76850" y="-25153"/>
                  </a:moveTo>
                  <a:cubicBezTo>
                    <a:pt x="-9460" y="-25153"/>
                    <a:pt x="16950" y="25153"/>
                    <a:pt x="76850" y="25153"/>
                  </a:cubicBezTo>
                </a:path>
              </a:pathLst>
            </a:custGeom>
            <a:noFill/>
            <a:ln w="5300" cap="rnd">
              <a:solidFill>
                <a:srgbClr val="FFCD55"/>
              </a:solidFill>
              <a:round/>
            </a:ln>
          </p:spPr>
        </p:sp>
        <p:sp>
          <p:nvSpPr>
            <p:cNvPr id="284" name="MMConnector"/>
            <p:cNvSpPr/>
            <p:nvPr/>
          </p:nvSpPr>
          <p:spPr>
            <a:xfrm>
              <a:off x="5934365" y="4169676"/>
              <a:ext cx="115275" cy="187171"/>
            </a:xfrm>
            <a:custGeom>
              <a:avLst/>
              <a:gdLst/>
              <a:ahLst/>
              <a:cxnLst/>
              <a:rect l="0" t="0" r="0" b="0"/>
              <a:pathLst>
                <a:path w="153700" h="220966" fill="none">
                  <a:moveTo>
                    <a:pt x="-76850" y="-110483"/>
                  </a:moveTo>
                  <a:cubicBezTo>
                    <a:pt x="9301" y="-110483"/>
                    <a:pt x="-26825" y="110483"/>
                    <a:pt x="76850" y="110483"/>
                  </a:cubicBezTo>
                </a:path>
              </a:pathLst>
            </a:custGeom>
            <a:noFill/>
            <a:ln w="5300" cap="rnd">
              <a:solidFill>
                <a:srgbClr val="FFCD55"/>
              </a:solidFill>
              <a:round/>
            </a:ln>
          </p:spPr>
        </p:sp>
        <p:sp>
          <p:nvSpPr>
            <p:cNvPr id="285" name="MMConnector"/>
            <p:cNvSpPr/>
            <p:nvPr/>
          </p:nvSpPr>
          <p:spPr>
            <a:xfrm>
              <a:off x="5915981" y="2459038"/>
              <a:ext cx="115275" cy="384425"/>
            </a:xfrm>
            <a:custGeom>
              <a:avLst/>
              <a:gdLst/>
              <a:ahLst/>
              <a:cxnLst/>
              <a:rect l="0" t="0" r="0" b="0"/>
              <a:pathLst>
                <a:path w="153700" h="453836" fill="none">
                  <a:moveTo>
                    <a:pt x="-76850" y="226918"/>
                  </a:moveTo>
                  <a:cubicBezTo>
                    <a:pt x="26895" y="226918"/>
                    <a:pt x="-67879" y="-226918"/>
                    <a:pt x="76850" y="-226918"/>
                  </a:cubicBezTo>
                </a:path>
              </a:pathLst>
            </a:custGeom>
            <a:noFill/>
            <a:ln w="5300" cap="rnd">
              <a:solidFill>
                <a:srgbClr val="5FB7F1"/>
              </a:solidFill>
              <a:round/>
            </a:ln>
          </p:spPr>
        </p:sp>
        <p:sp>
          <p:nvSpPr>
            <p:cNvPr id="286" name="MMConnector"/>
            <p:cNvSpPr/>
            <p:nvPr/>
          </p:nvSpPr>
          <p:spPr>
            <a:xfrm>
              <a:off x="5915981" y="2531317"/>
              <a:ext cx="115275" cy="239866"/>
            </a:xfrm>
            <a:custGeom>
              <a:avLst/>
              <a:gdLst/>
              <a:ahLst/>
              <a:cxnLst/>
              <a:rect l="0" t="0" r="0" b="0"/>
              <a:pathLst>
                <a:path w="153700" h="283176" fill="none">
                  <a:moveTo>
                    <a:pt x="-76850" y="141588"/>
                  </a:moveTo>
                  <a:cubicBezTo>
                    <a:pt x="15156" y="141588"/>
                    <a:pt x="-40486" y="-141588"/>
                    <a:pt x="76850" y="-141588"/>
                  </a:cubicBezTo>
                </a:path>
              </a:pathLst>
            </a:custGeom>
            <a:noFill/>
            <a:ln w="5300" cap="rnd">
              <a:solidFill>
                <a:srgbClr val="5FB7F1"/>
              </a:solidFill>
              <a:round/>
            </a:ln>
          </p:spPr>
        </p:sp>
        <p:sp>
          <p:nvSpPr>
            <p:cNvPr id="287" name="MMConnector"/>
            <p:cNvSpPr/>
            <p:nvPr/>
          </p:nvSpPr>
          <p:spPr>
            <a:xfrm>
              <a:off x="5915981" y="2603597"/>
              <a:ext cx="115275" cy="95307"/>
            </a:xfrm>
            <a:custGeom>
              <a:avLst/>
              <a:gdLst/>
              <a:ahLst/>
              <a:cxnLst/>
              <a:rect l="0" t="0" r="0" b="0"/>
              <a:pathLst>
                <a:path w="153700" h="112516" fill="none">
                  <a:moveTo>
                    <a:pt x="-76850" y="56258"/>
                  </a:moveTo>
                  <a:cubicBezTo>
                    <a:pt x="-2296" y="56258"/>
                    <a:pt x="235" y="-56258"/>
                    <a:pt x="76850" y="-56258"/>
                  </a:cubicBezTo>
                </a:path>
              </a:pathLst>
            </a:custGeom>
            <a:noFill/>
            <a:ln w="5300" cap="rnd">
              <a:solidFill>
                <a:srgbClr val="5FB7F1"/>
              </a:solidFill>
              <a:round/>
            </a:ln>
          </p:spPr>
        </p:sp>
        <p:sp>
          <p:nvSpPr>
            <p:cNvPr id="288" name="MMConnector"/>
            <p:cNvSpPr/>
            <p:nvPr/>
          </p:nvSpPr>
          <p:spPr>
            <a:xfrm>
              <a:off x="5915981" y="2675876"/>
              <a:ext cx="115275" cy="49251"/>
            </a:xfrm>
            <a:custGeom>
              <a:avLst/>
              <a:gdLst/>
              <a:ahLst/>
              <a:cxnLst/>
              <a:rect l="0" t="0" r="0" b="0"/>
              <a:pathLst>
                <a:path w="153700" h="58144" fill="none">
                  <a:moveTo>
                    <a:pt x="-76850" y="-29072"/>
                  </a:moveTo>
                  <a:cubicBezTo>
                    <a:pt x="-8545" y="-29072"/>
                    <a:pt x="14816" y="29072"/>
                    <a:pt x="76850" y="29072"/>
                  </a:cubicBezTo>
                </a:path>
              </a:pathLst>
            </a:custGeom>
            <a:noFill/>
            <a:ln w="5300" cap="rnd">
              <a:solidFill>
                <a:srgbClr val="5FB7F1"/>
              </a:solidFill>
              <a:round/>
            </a:ln>
          </p:spPr>
        </p:sp>
        <p:sp>
          <p:nvSpPr>
            <p:cNvPr id="289" name="MMConnector"/>
            <p:cNvSpPr/>
            <p:nvPr/>
          </p:nvSpPr>
          <p:spPr>
            <a:xfrm>
              <a:off x="5915981" y="2748155"/>
              <a:ext cx="115275" cy="193810"/>
            </a:xfrm>
            <a:custGeom>
              <a:avLst/>
              <a:gdLst/>
              <a:ahLst/>
              <a:cxnLst/>
              <a:rect l="0" t="0" r="0" b="0"/>
              <a:pathLst>
                <a:path w="153700" h="228804" fill="none">
                  <a:moveTo>
                    <a:pt x="-76850" y="-114402"/>
                  </a:moveTo>
                  <a:cubicBezTo>
                    <a:pt x="10076" y="-114402"/>
                    <a:pt x="-28634" y="114402"/>
                    <a:pt x="76850" y="114402"/>
                  </a:cubicBezTo>
                </a:path>
              </a:pathLst>
            </a:custGeom>
            <a:noFill/>
            <a:ln w="5300" cap="rnd">
              <a:solidFill>
                <a:srgbClr val="5FB7F1"/>
              </a:solidFill>
              <a:round/>
            </a:ln>
          </p:spPr>
        </p:sp>
        <p:sp>
          <p:nvSpPr>
            <p:cNvPr id="290" name="MMConnector"/>
            <p:cNvSpPr/>
            <p:nvPr/>
          </p:nvSpPr>
          <p:spPr>
            <a:xfrm>
              <a:off x="5915981" y="2820434"/>
              <a:ext cx="135150" cy="466529"/>
            </a:xfrm>
            <a:custGeom>
              <a:avLst/>
              <a:gdLst/>
              <a:ahLst/>
              <a:cxnLst/>
              <a:rect l="0" t="0" r="0" b="0"/>
              <a:pathLst>
                <a:path w="153700" h="399464" fill="none">
                  <a:moveTo>
                    <a:pt x="-76850" y="-199732"/>
                  </a:moveTo>
                  <a:cubicBezTo>
                    <a:pt x="23936" y="-199732"/>
                    <a:pt x="-60973" y="199732"/>
                    <a:pt x="76850" y="199732"/>
                  </a:cubicBezTo>
                </a:path>
              </a:pathLst>
            </a:custGeom>
            <a:noFill/>
            <a:ln w="5300" cap="rnd">
              <a:solidFill>
                <a:srgbClr val="5FB7F1"/>
              </a:solidFill>
              <a:round/>
            </a:ln>
          </p:spPr>
        </p:sp>
        <p:sp>
          <p:nvSpPr>
            <p:cNvPr id="293" name="MMConnector"/>
            <p:cNvSpPr/>
            <p:nvPr/>
          </p:nvSpPr>
          <p:spPr>
            <a:xfrm>
              <a:off x="2853180" y="2348043"/>
              <a:ext cx="115275" cy="401352"/>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grpSp>
          <p:nvGrpSpPr>
            <p:cNvPr id="294" name="Group 295"/>
            <p:cNvGrpSpPr/>
            <p:nvPr/>
          </p:nvGrpSpPr>
          <p:grpSpPr>
            <a:xfrm>
              <a:off x="3404968" y="2386327"/>
              <a:ext cx="1561400" cy="584219"/>
              <a:chOff x="3165991" y="3044171"/>
              <a:chExt cx="2081867" cy="689705"/>
            </a:xfrm>
          </p:grpSpPr>
          <p:pic>
            <p:nvPicPr>
              <p:cNvPr id="378" name="Image"/>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65991" y="3044171"/>
                <a:ext cx="2081867" cy="689705"/>
              </a:xfrm>
              <a:prstGeom prst="rect">
                <a:avLst/>
              </a:prstGeom>
            </p:spPr>
          </p:pic>
        </p:grpSp>
        <p:sp>
          <p:nvSpPr>
            <p:cNvPr id="296" name="MainTopic"/>
            <p:cNvSpPr/>
            <p:nvPr/>
          </p:nvSpPr>
          <p:spPr>
            <a:xfrm>
              <a:off x="2720018" y="3607264"/>
              <a:ext cx="878475" cy="560834"/>
            </a:xfrm>
            <a:custGeom>
              <a:avLst/>
              <a:gdLst/>
              <a:ahLst/>
              <a:cxnLst/>
              <a:rect l="0" t="0" r="0" b="0"/>
              <a:pathLst>
                <a:path w="1171300" h="662098" stroke="0">
                  <a:moveTo>
                    <a:pt x="0" y="0"/>
                  </a:moveTo>
                  <a:lnTo>
                    <a:pt x="1171300" y="0"/>
                  </a:lnTo>
                  <a:lnTo>
                    <a:pt x="1171300" y="662098"/>
                  </a:lnTo>
                  <a:lnTo>
                    <a:pt x="0" y="662098"/>
                  </a:lnTo>
                  <a:lnTo>
                    <a:pt x="0" y="0"/>
                  </a:lnTo>
                  <a:close/>
                </a:path>
                <a:path w="1171300" h="662098" fill="none">
                  <a:moveTo>
                    <a:pt x="0" y="662098"/>
                  </a:moveTo>
                  <a:lnTo>
                    <a:pt x="1171300" y="662098"/>
                  </a:lnTo>
                </a:path>
              </a:pathLst>
            </a:custGeom>
            <a:noFill/>
            <a:ln w="5300" cap="flat">
              <a:solidFill>
                <a:srgbClr val="5FB7F1"/>
              </a:solidFill>
              <a:round/>
            </a:ln>
          </p:spPr>
        </p:sp>
        <p:pic>
          <p:nvPicPr>
            <p:cNvPr id="298" name="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5020" y="3367786"/>
              <a:ext cx="876385" cy="561532"/>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0" name="Mark"/>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1817" y="3703471"/>
              <a:ext cx="216000" cy="243952"/>
            </a:xfrm>
            <a:prstGeom prst="rect">
              <a:avLst/>
            </a:prstGeom>
            <a:ln>
              <a:noFill/>
            </a:ln>
            <a:effectLst>
              <a:outerShdw blurRad="190500" algn="tl" rotWithShape="0">
                <a:srgbClr val="000000">
                  <a:alpha val="70000"/>
                </a:srgbClr>
              </a:outerShdw>
            </a:effectLst>
          </p:spPr>
        </p:pic>
        <p:sp>
          <p:nvSpPr>
            <p:cNvPr id="302" name="Text 297"/>
            <p:cNvSpPr txBox="1"/>
            <p:nvPr/>
          </p:nvSpPr>
          <p:spPr>
            <a:xfrm>
              <a:off x="2956886" y="4011419"/>
              <a:ext cx="723450" cy="125703"/>
            </a:xfrm>
            <a:prstGeom prst="rect">
              <a:avLst/>
            </a:prstGeom>
            <a:noFill/>
          </p:spPr>
          <p:txBody>
            <a:bodyPr wrap="none" lIns="0" tIns="0" rIns="0" bIns="0" rtlCol="0" anchor="ctr"/>
            <a:lstStyle/>
            <a:p>
              <a:pPr algn="ctr">
                <a:lnSpc>
                  <a:spcPct val="100000"/>
                </a:lnSpc>
              </a:pPr>
              <a:r>
                <a:rPr sz="1500" dirty="0" err="1">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endParaRPr sz="1500" dirty="0">
                <a:solidFill>
                  <a:srgbClr val="FF66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4" name="MainTopic"/>
            <p:cNvSpPr/>
            <p:nvPr/>
          </p:nvSpPr>
          <p:spPr>
            <a:xfrm>
              <a:off x="5083218" y="1921458"/>
              <a:ext cx="775125" cy="729792"/>
            </a:xfrm>
            <a:custGeom>
              <a:avLst/>
              <a:gdLst/>
              <a:ahLst/>
              <a:cxnLst/>
              <a:rect l="0" t="0" r="0" b="0"/>
              <a:pathLst>
                <a:path w="1033500" h="861563" stroke="0">
                  <a:moveTo>
                    <a:pt x="0" y="0"/>
                  </a:moveTo>
                  <a:lnTo>
                    <a:pt x="1033500" y="0"/>
                  </a:lnTo>
                  <a:lnTo>
                    <a:pt x="1033500" y="861563"/>
                  </a:lnTo>
                  <a:lnTo>
                    <a:pt x="0" y="861563"/>
                  </a:lnTo>
                  <a:lnTo>
                    <a:pt x="0" y="0"/>
                  </a:lnTo>
                  <a:close/>
                </a:path>
                <a:path w="1033500" h="861563" fill="none">
                  <a:moveTo>
                    <a:pt x="0" y="861563"/>
                  </a:moveTo>
                  <a:lnTo>
                    <a:pt x="1033500" y="861563"/>
                  </a:lnTo>
                </a:path>
              </a:pathLst>
            </a:custGeom>
            <a:noFill/>
            <a:ln w="5300" cap="flat">
              <a:solidFill>
                <a:srgbClr val="5FB7F1"/>
              </a:solidFill>
              <a:round/>
            </a:ln>
          </p:spPr>
        </p:sp>
        <p:pic>
          <p:nvPicPr>
            <p:cNvPr id="306" name="Im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67210" y="1839582"/>
              <a:ext cx="871660" cy="589479"/>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 name="Mark"/>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66000" y="2120224"/>
              <a:ext cx="216000" cy="243952"/>
            </a:xfrm>
            <a:prstGeom prst="rect">
              <a:avLst/>
            </a:prstGeom>
            <a:ln>
              <a:noFill/>
            </a:ln>
            <a:effectLst>
              <a:outerShdw blurRad="190500" algn="tl" rotWithShape="0">
                <a:srgbClr val="000000">
                  <a:alpha val="70000"/>
                </a:srgbClr>
              </a:outerShdw>
            </a:effectLst>
          </p:spPr>
        </p:pic>
        <p:sp>
          <p:nvSpPr>
            <p:cNvPr id="308" name="Text 299"/>
            <p:cNvSpPr txBox="1"/>
            <p:nvPr/>
          </p:nvSpPr>
          <p:spPr>
            <a:xfrm>
              <a:off x="5121690" y="2494570"/>
              <a:ext cx="604200" cy="125703"/>
            </a:xfrm>
            <a:prstGeom prst="rect">
              <a:avLst/>
            </a:prstGeom>
            <a:noFill/>
          </p:spPr>
          <p:txBody>
            <a:bodyPr wrap="none" lIns="0" tIns="0" rIns="0" bIns="0" rtlCol="0" anchor="ctr"/>
            <a:lstStyle/>
            <a:p>
              <a:pPr algn="ctr">
                <a:lnSpc>
                  <a:spcPct val="100000"/>
                </a:lnSpc>
              </a:pPr>
              <a:r>
                <a:rPr sz="1500" dirty="0" err="1">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方法论&amp;应用</a:t>
              </a:r>
              <a:endParaRPr sz="1500" dirty="0">
                <a:solidFill>
                  <a:srgbClr val="00CC66"/>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09" name="MainTopic"/>
            <p:cNvSpPr/>
            <p:nvPr/>
          </p:nvSpPr>
          <p:spPr>
            <a:xfrm>
              <a:off x="5083218" y="627163"/>
              <a:ext cx="783075" cy="738865"/>
            </a:xfrm>
            <a:custGeom>
              <a:avLst/>
              <a:gdLst/>
              <a:ahLst/>
              <a:cxnLst/>
              <a:rect l="0" t="0" r="0" b="0"/>
              <a:pathLst>
                <a:path w="1044100" h="872274" stroke="0">
                  <a:moveTo>
                    <a:pt x="0" y="0"/>
                  </a:moveTo>
                  <a:lnTo>
                    <a:pt x="1044100" y="0"/>
                  </a:lnTo>
                  <a:lnTo>
                    <a:pt x="1044100" y="872274"/>
                  </a:lnTo>
                  <a:lnTo>
                    <a:pt x="0" y="872274"/>
                  </a:lnTo>
                  <a:lnTo>
                    <a:pt x="0" y="0"/>
                  </a:lnTo>
                  <a:close/>
                </a:path>
                <a:path w="1044100" h="872274" fill="none">
                  <a:moveTo>
                    <a:pt x="0" y="872274"/>
                  </a:moveTo>
                  <a:lnTo>
                    <a:pt x="1044100" y="872274"/>
                  </a:lnTo>
                </a:path>
              </a:pathLst>
            </a:custGeom>
            <a:noFill/>
            <a:ln w="5300" cap="flat">
              <a:solidFill>
                <a:srgbClr val="F78181"/>
              </a:solidFill>
              <a:round/>
            </a:ln>
          </p:spPr>
        </p:sp>
        <p:pic>
          <p:nvPicPr>
            <p:cNvPr id="310" name="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88299" y="624317"/>
              <a:ext cx="402982" cy="51664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1" name="Mark"/>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849331" y="897133"/>
              <a:ext cx="216000" cy="243952"/>
            </a:xfrm>
            <a:prstGeom prst="rect">
              <a:avLst/>
            </a:prstGeom>
            <a:ln>
              <a:noFill/>
            </a:ln>
            <a:effectLst>
              <a:outerShdw blurRad="190500" algn="tl" rotWithShape="0">
                <a:srgbClr val="000000">
                  <a:alpha val="70000"/>
                </a:srgbClr>
              </a:outerShdw>
            </a:effectLst>
          </p:spPr>
        </p:pic>
        <p:sp>
          <p:nvSpPr>
            <p:cNvPr id="312" name="Text 301"/>
            <p:cNvSpPr txBox="1"/>
            <p:nvPr/>
          </p:nvSpPr>
          <p:spPr>
            <a:xfrm>
              <a:off x="5053050" y="1209348"/>
              <a:ext cx="628050" cy="125703"/>
            </a:xfrm>
            <a:prstGeom prst="rect">
              <a:avLst/>
            </a:prstGeom>
            <a:noFill/>
          </p:spPr>
          <p:txBody>
            <a:bodyPr wrap="none" lIns="0" tIns="0" rIns="0" bIns="0" rtlCol="0" anchor="ctr"/>
            <a:lstStyle/>
            <a:p>
              <a:pPr algn="ctr">
                <a:lnSpc>
                  <a:spcPct val="100000"/>
                </a:lnSpc>
              </a:pPr>
              <a:r>
                <a:rPr sz="1500" dirty="0" err="1">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大系统观哲学</a:t>
              </a:r>
              <a:endParaRPr sz="1500" dirty="0">
                <a:solidFill>
                  <a:srgbClr val="00B0F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3" name="MainTopic"/>
            <p:cNvSpPr/>
            <p:nvPr/>
          </p:nvSpPr>
          <p:spPr>
            <a:xfrm>
              <a:off x="4998252" y="3477578"/>
              <a:ext cx="878475" cy="598512"/>
            </a:xfrm>
            <a:custGeom>
              <a:avLst/>
              <a:gdLst/>
              <a:ahLst/>
              <a:cxnLst/>
              <a:rect l="0" t="0" r="0" b="0"/>
              <a:pathLst>
                <a:path w="1171300" h="706579" stroke="0">
                  <a:moveTo>
                    <a:pt x="0" y="0"/>
                  </a:moveTo>
                  <a:lnTo>
                    <a:pt x="1171300" y="0"/>
                  </a:lnTo>
                  <a:lnTo>
                    <a:pt x="1171300" y="706579"/>
                  </a:lnTo>
                  <a:lnTo>
                    <a:pt x="0" y="706579"/>
                  </a:lnTo>
                  <a:lnTo>
                    <a:pt x="0" y="0"/>
                  </a:lnTo>
                  <a:close/>
                </a:path>
                <a:path w="1171300" h="706579" fill="none">
                  <a:moveTo>
                    <a:pt x="0" y="706579"/>
                  </a:moveTo>
                  <a:lnTo>
                    <a:pt x="1171300" y="706579"/>
                  </a:lnTo>
                </a:path>
              </a:pathLst>
            </a:custGeom>
            <a:noFill/>
            <a:ln w="5300" cap="flat">
              <a:solidFill>
                <a:srgbClr val="FFCD55"/>
              </a:solidFill>
              <a:round/>
            </a:ln>
          </p:spPr>
        </p:sp>
        <p:pic>
          <p:nvPicPr>
            <p:cNvPr id="314" name="Image"/>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907093" y="3271961"/>
              <a:ext cx="854675" cy="585903"/>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5" name="Mark"/>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10285" y="3606689"/>
              <a:ext cx="216000" cy="243952"/>
            </a:xfrm>
            <a:prstGeom prst="rect">
              <a:avLst/>
            </a:prstGeom>
            <a:ln>
              <a:noFill/>
            </a:ln>
            <a:effectLst>
              <a:outerShdw blurRad="190500" algn="tl" rotWithShape="0">
                <a:srgbClr val="000000">
                  <a:alpha val="70000"/>
                </a:srgbClr>
              </a:outerShdw>
            </a:effectLst>
          </p:spPr>
        </p:pic>
        <p:sp>
          <p:nvSpPr>
            <p:cNvPr id="316" name="Text 303"/>
            <p:cNvSpPr txBox="1"/>
            <p:nvPr/>
          </p:nvSpPr>
          <p:spPr>
            <a:xfrm>
              <a:off x="4980222" y="3919411"/>
              <a:ext cx="723450" cy="125703"/>
            </a:xfrm>
            <a:prstGeom prst="rect">
              <a:avLst/>
            </a:prstGeom>
            <a:noFill/>
          </p:spPr>
          <p:txBody>
            <a:bodyPr wrap="none" lIns="0" tIns="0" rIns="0" bIns="0" rtlCol="0" anchor="ctr"/>
            <a:lstStyle/>
            <a:p>
              <a:pPr algn="ctr">
                <a:lnSpc>
                  <a:spcPct val="100000"/>
                </a:lnSpc>
              </a:pPr>
              <a:r>
                <a:rPr sz="1500" dirty="0" err="1">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全息有机系统论</a:t>
              </a:r>
              <a:endParaRPr sz="1500" dirty="0">
                <a:solidFill>
                  <a:srgbClr val="FF99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17" name="MainTopic"/>
            <p:cNvSpPr/>
            <p:nvPr/>
          </p:nvSpPr>
          <p:spPr>
            <a:xfrm>
              <a:off x="2910818" y="1543543"/>
              <a:ext cx="687675" cy="603824"/>
            </a:xfrm>
            <a:custGeom>
              <a:avLst/>
              <a:gdLst/>
              <a:ahLst/>
              <a:cxnLst/>
              <a:rect l="0" t="0" r="0" b="0"/>
              <a:pathLst>
                <a:path w="916900" h="712850" stroke="0">
                  <a:moveTo>
                    <a:pt x="0" y="0"/>
                  </a:moveTo>
                  <a:lnTo>
                    <a:pt x="916900" y="0"/>
                  </a:lnTo>
                  <a:lnTo>
                    <a:pt x="916900" y="712850"/>
                  </a:lnTo>
                  <a:lnTo>
                    <a:pt x="0" y="712850"/>
                  </a:lnTo>
                  <a:lnTo>
                    <a:pt x="0" y="0"/>
                  </a:lnTo>
                  <a:close/>
                </a:path>
                <a:path w="916900" h="712850" fill="none">
                  <a:moveTo>
                    <a:pt x="0" y="712850"/>
                  </a:moveTo>
                  <a:lnTo>
                    <a:pt x="916900" y="712850"/>
                  </a:lnTo>
                </a:path>
              </a:pathLst>
            </a:custGeom>
            <a:noFill/>
            <a:ln w="5300" cap="flat">
              <a:solidFill>
                <a:srgbClr val="F78181"/>
              </a:solidFill>
              <a:round/>
            </a:ln>
          </p:spPr>
        </p:sp>
        <p:pic>
          <p:nvPicPr>
            <p:cNvPr id="318" name="Image"/>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964755" y="1429900"/>
              <a:ext cx="351404" cy="49925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19" name="Image"/>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364435" y="1431308"/>
              <a:ext cx="358070" cy="49697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0" name="Mark"/>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73109" y="1549766"/>
              <a:ext cx="216000" cy="243952"/>
            </a:xfrm>
            <a:prstGeom prst="rect">
              <a:avLst/>
            </a:prstGeom>
            <a:ln>
              <a:noFill/>
            </a:ln>
            <a:effectLst>
              <a:outerShdw blurRad="190500" algn="tl" rotWithShape="0">
                <a:srgbClr val="000000">
                  <a:alpha val="70000"/>
                </a:srgbClr>
              </a:outerShdw>
            </a:effectLst>
          </p:spPr>
        </p:pic>
        <p:sp>
          <p:nvSpPr>
            <p:cNvPr id="321" name="Text 305"/>
            <p:cNvSpPr txBox="1"/>
            <p:nvPr/>
          </p:nvSpPr>
          <p:spPr>
            <a:xfrm>
              <a:off x="3086996" y="1990687"/>
              <a:ext cx="532650" cy="125703"/>
            </a:xfrm>
            <a:prstGeom prst="rect">
              <a:avLst/>
            </a:prstGeom>
            <a:noFill/>
          </p:spPr>
          <p:txBody>
            <a:bodyPr wrap="none" lIns="0" tIns="0" rIns="0" bIns="0" rtlCol="0" anchor="ctr"/>
            <a:lstStyle/>
            <a:p>
              <a:pPr algn="ctr">
                <a:lnSpc>
                  <a:spcPct val="100000"/>
                </a:lnSpc>
              </a:pPr>
              <a:r>
                <a:rPr sz="1500" dirty="0" err="1">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基本系统论</a:t>
              </a:r>
              <a:endParaRPr sz="15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322" name="SubTopic"/>
            <p:cNvSpPr/>
            <p:nvPr/>
          </p:nvSpPr>
          <p:spPr>
            <a:xfrm>
              <a:off x="2209880" y="2895301"/>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系统惯性原理</a:t>
              </a:r>
            </a:p>
          </p:txBody>
        </p:sp>
        <p:sp>
          <p:nvSpPr>
            <p:cNvPr id="323" name="SubTopic"/>
            <p:cNvSpPr/>
            <p:nvPr/>
          </p:nvSpPr>
          <p:spPr>
            <a:xfrm>
              <a:off x="2209880" y="3039859"/>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系统边界原理</a:t>
              </a:r>
            </a:p>
          </p:txBody>
        </p:sp>
        <p:sp>
          <p:nvSpPr>
            <p:cNvPr id="324" name="SubTopic"/>
            <p:cNvSpPr/>
            <p:nvPr/>
          </p:nvSpPr>
          <p:spPr>
            <a:xfrm>
              <a:off x="2146280" y="318441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势力云边界原理</a:t>
              </a:r>
            </a:p>
          </p:txBody>
        </p:sp>
        <p:sp>
          <p:nvSpPr>
            <p:cNvPr id="325" name="SubTopic"/>
            <p:cNvSpPr/>
            <p:nvPr/>
          </p:nvSpPr>
          <p:spPr>
            <a:xfrm>
              <a:off x="2146280" y="332897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吸引力递减原理</a:t>
              </a:r>
            </a:p>
          </p:txBody>
        </p:sp>
        <p:sp>
          <p:nvSpPr>
            <p:cNvPr id="326" name="SubTopic"/>
            <p:cNvSpPr/>
            <p:nvPr/>
          </p:nvSpPr>
          <p:spPr>
            <a:xfrm>
              <a:off x="5973618" y="158309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因特奈特主义</a:t>
              </a:r>
            </a:p>
          </p:txBody>
        </p:sp>
        <p:sp>
          <p:nvSpPr>
            <p:cNvPr id="327" name="SubTopic"/>
            <p:cNvSpPr/>
            <p:nvPr/>
          </p:nvSpPr>
          <p:spPr>
            <a:xfrm>
              <a:off x="5973618" y="1727649"/>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七色光方法</a:t>
              </a:r>
            </a:p>
          </p:txBody>
        </p:sp>
        <p:sp>
          <p:nvSpPr>
            <p:cNvPr id="328" name="SubTopic"/>
            <p:cNvSpPr/>
            <p:nvPr/>
          </p:nvSpPr>
          <p:spPr>
            <a:xfrm>
              <a:off x="5973618" y="187220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nSpc>
                  <a:spcPct val="100000"/>
                </a:lnSpc>
              </a:pPr>
              <a:r>
                <a:rPr lang="zh-CN" altLang="en-US" sz="788" dirty="0">
                  <a:solidFill>
                    <a:srgbClr val="303030"/>
                  </a:solidFill>
                  <a:latin typeface="幼圆"/>
                  <a:ea typeface="方正粗宋简体" panose="03000509000000000000" pitchFamily="65" charset="-122"/>
                </a:rPr>
                <a:t>敏捷规划迭代精进方法</a:t>
              </a:r>
              <a:endParaRPr sz="788" dirty="0">
                <a:solidFill>
                  <a:srgbClr val="303030"/>
                </a:solidFill>
                <a:latin typeface="幼圆"/>
              </a:endParaRPr>
            </a:p>
          </p:txBody>
        </p:sp>
        <p:sp>
          <p:nvSpPr>
            <p:cNvPr id="329" name="SubTopic"/>
            <p:cNvSpPr/>
            <p:nvPr/>
          </p:nvSpPr>
          <p:spPr>
            <a:xfrm>
              <a:off x="5973618" y="2016766"/>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自标准数据</a:t>
              </a:r>
            </a:p>
          </p:txBody>
        </p:sp>
        <p:sp>
          <p:nvSpPr>
            <p:cNvPr id="330" name="SubTopic"/>
            <p:cNvSpPr/>
            <p:nvPr/>
          </p:nvSpPr>
          <p:spPr>
            <a:xfrm>
              <a:off x="5981568" y="87156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哲学与大系统观</a:t>
              </a:r>
              <a:endParaRPr sz="788" dirty="0">
                <a:solidFill>
                  <a:srgbClr val="303030"/>
                </a:solidFill>
                <a:latin typeface="幼圆"/>
              </a:endParaRPr>
            </a:p>
          </p:txBody>
        </p:sp>
        <p:sp>
          <p:nvSpPr>
            <p:cNvPr id="331" name="SubTopic"/>
            <p:cNvSpPr/>
            <p:nvPr/>
          </p:nvSpPr>
          <p:spPr>
            <a:xfrm>
              <a:off x="5981568" y="1009270"/>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第一性原理</a:t>
              </a:r>
              <a:endParaRPr sz="788" dirty="0">
                <a:solidFill>
                  <a:srgbClr val="303030"/>
                </a:solidFill>
                <a:latin typeface="幼圆"/>
              </a:endParaRPr>
            </a:p>
          </p:txBody>
        </p:sp>
        <p:sp>
          <p:nvSpPr>
            <p:cNvPr id="332" name="SubTopic"/>
            <p:cNvSpPr/>
            <p:nvPr/>
          </p:nvSpPr>
          <p:spPr>
            <a:xfrm>
              <a:off x="5981568" y="116068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数据-大数据-全息</a:t>
              </a:r>
              <a:endParaRPr sz="788" dirty="0">
                <a:solidFill>
                  <a:srgbClr val="303030"/>
                </a:solidFill>
                <a:latin typeface="幼圆"/>
              </a:endParaRPr>
            </a:p>
          </p:txBody>
        </p:sp>
        <p:sp>
          <p:nvSpPr>
            <p:cNvPr id="333" name="SubTopic"/>
            <p:cNvSpPr/>
            <p:nvPr/>
          </p:nvSpPr>
          <p:spPr>
            <a:xfrm>
              <a:off x="5981568" y="720153"/>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nSpc>
                  <a:spcPct val="100000"/>
                </a:lnSpc>
              </a:pPr>
              <a:r>
                <a:rPr sz="788" dirty="0" err="1">
                  <a:solidFill>
                    <a:srgbClr val="303030"/>
                  </a:solidFill>
                  <a:latin typeface="幼圆"/>
                </a:rPr>
                <a:t>系统观的层次</a:t>
              </a:r>
              <a:endParaRPr sz="788" dirty="0">
                <a:solidFill>
                  <a:srgbClr val="303030"/>
                </a:solidFill>
                <a:latin typeface="幼圆"/>
              </a:endParaRPr>
            </a:p>
          </p:txBody>
        </p:sp>
        <p:sp>
          <p:nvSpPr>
            <p:cNvPr id="334" name="SubTopic"/>
            <p:cNvSpPr/>
            <p:nvPr/>
          </p:nvSpPr>
          <p:spPr>
            <a:xfrm>
              <a:off x="5992003" y="329040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全息原理</a:t>
              </a:r>
            </a:p>
          </p:txBody>
        </p:sp>
        <p:sp>
          <p:nvSpPr>
            <p:cNvPr id="335" name="SubTopic"/>
            <p:cNvSpPr/>
            <p:nvPr/>
          </p:nvSpPr>
          <p:spPr>
            <a:xfrm>
              <a:off x="5992003" y="3434967"/>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块茎结构原理</a:t>
              </a:r>
            </a:p>
          </p:txBody>
        </p:sp>
        <p:sp>
          <p:nvSpPr>
            <p:cNvPr id="336" name="SubTopic"/>
            <p:cNvSpPr/>
            <p:nvPr/>
          </p:nvSpPr>
          <p:spPr>
            <a:xfrm>
              <a:off x="5992003" y="357952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全息有机系统</a:t>
              </a:r>
            </a:p>
          </p:txBody>
        </p:sp>
        <p:sp>
          <p:nvSpPr>
            <p:cNvPr id="337" name="SubTopic"/>
            <p:cNvSpPr/>
            <p:nvPr/>
          </p:nvSpPr>
          <p:spPr>
            <a:xfrm>
              <a:off x="5992003" y="372408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全息激光战队</a:t>
              </a:r>
            </a:p>
          </p:txBody>
        </p:sp>
        <p:sp>
          <p:nvSpPr>
            <p:cNvPr id="338" name="SubTopic"/>
            <p:cNvSpPr/>
            <p:nvPr/>
          </p:nvSpPr>
          <p:spPr>
            <a:xfrm>
              <a:off x="2340512" y="1135336"/>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黄金序律</a:t>
              </a:r>
              <a:r>
                <a:rPr sz="788" dirty="0">
                  <a:solidFill>
                    <a:srgbClr val="303030"/>
                  </a:solidFill>
                  <a:latin typeface="幼圆"/>
                </a:rPr>
                <a:t> O = 7</a:t>
              </a:r>
            </a:p>
          </p:txBody>
        </p:sp>
        <p:sp>
          <p:nvSpPr>
            <p:cNvPr id="339" name="SubTopic"/>
            <p:cNvSpPr/>
            <p:nvPr/>
          </p:nvSpPr>
          <p:spPr>
            <a:xfrm>
              <a:off x="2531312" y="128674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熵增原理</a:t>
              </a:r>
              <a:endParaRPr sz="788" dirty="0">
                <a:solidFill>
                  <a:srgbClr val="303030"/>
                </a:solidFill>
                <a:latin typeface="幼圆"/>
              </a:endParaRPr>
            </a:p>
          </p:txBody>
        </p:sp>
        <p:sp>
          <p:nvSpPr>
            <p:cNvPr id="340" name="SubTopic"/>
            <p:cNvSpPr/>
            <p:nvPr/>
          </p:nvSpPr>
          <p:spPr>
            <a:xfrm>
              <a:off x="2276912" y="1431308"/>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系统结构功能原理</a:t>
              </a:r>
            </a:p>
          </p:txBody>
        </p:sp>
        <p:sp>
          <p:nvSpPr>
            <p:cNvPr id="341" name="SubTopic"/>
            <p:cNvSpPr/>
            <p:nvPr/>
          </p:nvSpPr>
          <p:spPr>
            <a:xfrm>
              <a:off x="2531312" y="1575867"/>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涌现原理</a:t>
              </a:r>
            </a:p>
          </p:txBody>
        </p:sp>
        <p:sp>
          <p:nvSpPr>
            <p:cNvPr id="342" name="SubTopic"/>
            <p:cNvSpPr/>
            <p:nvPr/>
          </p:nvSpPr>
          <p:spPr>
            <a:xfrm>
              <a:off x="2082680" y="2750742"/>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吸引子能动性原理</a:t>
              </a:r>
            </a:p>
          </p:txBody>
        </p:sp>
        <p:sp>
          <p:nvSpPr>
            <p:cNvPr id="343" name="SummaryTopic"/>
            <p:cNvSpPr/>
            <p:nvPr/>
          </p:nvSpPr>
          <p:spPr>
            <a:xfrm>
              <a:off x="7496812" y="1596623"/>
              <a:ext cx="1271011" cy="1400382"/>
            </a:xfrm>
            <a:custGeom>
              <a:avLst/>
              <a:gdLst>
                <a:gd name="rtl" fmla="*/ 26500 w 854542"/>
                <a:gd name="rtt" fmla="*/ 37630 h 1696000"/>
                <a:gd name="rtr" fmla="*/ 828042 w 854542"/>
                <a:gd name="rtb" fmla="*/ 1670030 h 1696000"/>
              </a:gdLst>
              <a:ahLst/>
              <a:cxnLst/>
              <a:rect l="rtl" t="rtt" r="rtr" b="rtb"/>
              <a:pathLst>
                <a:path w="854542" h="1696000">
                  <a:moveTo>
                    <a:pt x="21200" y="0"/>
                  </a:moveTo>
                  <a:lnTo>
                    <a:pt x="833342" y="0"/>
                  </a:lnTo>
                  <a:cubicBezTo>
                    <a:pt x="845045" y="0"/>
                    <a:pt x="854542" y="9498"/>
                    <a:pt x="854542" y="21200"/>
                  </a:cubicBezTo>
                  <a:lnTo>
                    <a:pt x="854542" y="1674800"/>
                  </a:lnTo>
                  <a:cubicBezTo>
                    <a:pt x="854542" y="1686502"/>
                    <a:pt x="845045" y="1696000"/>
                    <a:pt x="833342" y="1696000"/>
                  </a:cubicBezTo>
                  <a:lnTo>
                    <a:pt x="21200" y="1696000"/>
                  </a:lnTo>
                  <a:cubicBezTo>
                    <a:pt x="9498" y="1696000"/>
                    <a:pt x="0" y="1686502"/>
                    <a:pt x="0" y="16748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大系统观将各种系统</a:t>
              </a:r>
              <a:r>
                <a:rPr lang="zh-CN" altLang="en-US" sz="825" dirty="0">
                  <a:solidFill>
                    <a:srgbClr val="303030"/>
                  </a:solidFill>
                  <a:latin typeface="幼圆" panose="02010509060101010101" pitchFamily="49" charset="-122"/>
                  <a:ea typeface="幼圆" panose="02010509060101010101" pitchFamily="49" charset="-122"/>
                </a:rPr>
                <a:t>理论</a:t>
              </a:r>
              <a:r>
                <a:rPr sz="825" dirty="0">
                  <a:solidFill>
                    <a:srgbClr val="303030"/>
                  </a:solidFill>
                  <a:latin typeface="幼圆" panose="02010509060101010101" pitchFamily="49" charset="-122"/>
                  <a:ea typeface="幼圆" panose="02010509060101010101" pitchFamily="49" charset="-122"/>
                </a:rPr>
                <a:t>、系统工程的原理和工具综合起来，避免片面的理解和狭隘的局部思维，注重知行合一，反对机械系统观、教条主义、虚无主义，倡导大系统实践，将大系统思维应用到各行各业、各级系统中去。</a:t>
              </a:r>
            </a:p>
          </p:txBody>
        </p:sp>
        <p:sp>
          <p:nvSpPr>
            <p:cNvPr id="344" name="SummaryTopic"/>
            <p:cNvSpPr/>
            <p:nvPr/>
          </p:nvSpPr>
          <p:spPr>
            <a:xfrm>
              <a:off x="354483" y="3060301"/>
              <a:ext cx="1128078" cy="1241529"/>
            </a:xfrm>
            <a:custGeom>
              <a:avLst/>
              <a:gdLst>
                <a:gd name="rtl" fmla="*/ 26500 w 862575"/>
                <a:gd name="rtt" fmla="*/ 37630 h 1229600"/>
                <a:gd name="rtr" fmla="*/ 836075 w 862575"/>
                <a:gd name="rtb" fmla="*/ 1203630 h 1229600"/>
              </a:gdLst>
              <a:ahLst/>
              <a:cxnLst/>
              <a:rect l="rtl" t="rtt" r="rtr" b="rtb"/>
              <a:pathLst>
                <a:path w="862575" h="1229600">
                  <a:moveTo>
                    <a:pt x="21200" y="0"/>
                  </a:moveTo>
                  <a:lnTo>
                    <a:pt x="841375" y="0"/>
                  </a:lnTo>
                  <a:cubicBezTo>
                    <a:pt x="853077" y="0"/>
                    <a:pt x="862575" y="9498"/>
                    <a:pt x="862575" y="21200"/>
                  </a:cubicBezTo>
                  <a:lnTo>
                    <a:pt x="862575" y="1208400"/>
                  </a:lnTo>
                  <a:cubicBezTo>
                    <a:pt x="862575" y="1220102"/>
                    <a:pt x="853077" y="1229600"/>
                    <a:pt x="841375" y="1229600"/>
                  </a:cubicBezTo>
                  <a:lnTo>
                    <a:pt x="21200" y="1229600"/>
                  </a:lnTo>
                  <a:cubicBezTo>
                    <a:pt x="9498" y="1229600"/>
                    <a:pt x="0" y="1220102"/>
                    <a:pt x="0" y="1208400"/>
                  </a:cubicBezTo>
                  <a:lnTo>
                    <a:pt x="0" y="21200"/>
                  </a:lnTo>
                  <a:cubicBezTo>
                    <a:pt x="0" y="9498"/>
                    <a:pt x="9498" y="0"/>
                    <a:pt x="21200" y="0"/>
                  </a:cubicBezTo>
                  <a:close/>
                </a:path>
              </a:pathLst>
            </a:custGeom>
            <a:noFill/>
            <a:ln w="5300" cap="flat">
              <a:solidFill>
                <a:srgbClr val="5FB7F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ea typeface="幼圆" panose="02010509060101010101" pitchFamily="49" charset="-122"/>
                </a:rPr>
                <a:t>  </a:t>
              </a:r>
              <a:r>
                <a:rPr sz="825" dirty="0" err="1">
                  <a:solidFill>
                    <a:srgbClr val="303030"/>
                  </a:solidFill>
                  <a:latin typeface="幼圆" panose="02010509060101010101" pitchFamily="49" charset="-122"/>
                  <a:ea typeface="幼圆" panose="02010509060101010101" pitchFamily="49" charset="-122"/>
                </a:rPr>
                <a:t>吸引子是系统的核心</a:t>
              </a:r>
              <a:r>
                <a:rPr lang="zh-CN" altLang="en-US" sz="825" dirty="0">
                  <a:solidFill>
                    <a:srgbClr val="303030"/>
                  </a:solidFill>
                  <a:latin typeface="幼圆" panose="02010509060101010101" pitchFamily="49" charset="-122"/>
                  <a:ea typeface="幼圆" panose="02010509060101010101" pitchFamily="49" charset="-122"/>
                </a:rPr>
                <a:t>与</a:t>
              </a:r>
              <a:r>
                <a:rPr sz="825" dirty="0" err="1">
                  <a:solidFill>
                    <a:srgbClr val="303030"/>
                  </a:solidFill>
                  <a:latin typeface="幼圆" panose="02010509060101010101" pitchFamily="49" charset="-122"/>
                  <a:ea typeface="幼圆" panose="02010509060101010101" pitchFamily="49" charset="-122"/>
                </a:rPr>
                <a:t>灵魂</a:t>
              </a:r>
              <a:r>
                <a:rPr sz="825" dirty="0">
                  <a:solidFill>
                    <a:srgbClr val="303030"/>
                  </a:solidFill>
                  <a:latin typeface="幼圆" panose="02010509060101010101" pitchFamily="49" charset="-122"/>
                  <a:ea typeface="幼圆" panose="02010509060101010101" pitchFamily="49" charset="-122"/>
                </a:rPr>
                <a:t>，</a:t>
              </a:r>
              <a:r>
                <a:rPr lang="zh-CN" altLang="en-US" sz="825" dirty="0">
                  <a:solidFill>
                    <a:srgbClr val="303030"/>
                  </a:solidFill>
                  <a:latin typeface="幼圆" panose="02010509060101010101" pitchFamily="49" charset="-122"/>
                  <a:ea typeface="幼圆" panose="02010509060101010101" pitchFamily="49" charset="-122"/>
                </a:rPr>
                <a:t>也是</a:t>
              </a:r>
              <a:r>
                <a:rPr sz="825" dirty="0" err="1">
                  <a:solidFill>
                    <a:srgbClr val="303030"/>
                  </a:solidFill>
                  <a:latin typeface="幼圆" panose="02010509060101010101" pitchFamily="49" charset="-122"/>
                  <a:ea typeface="幼圆" panose="02010509060101010101" pitchFamily="49" charset="-122"/>
                </a:rPr>
                <a:t>系统存在的意义和依据，承载着系统使命。吸引子通过耗散信息来主导系统生存、发展；系统体通过耗散质能而生长</a:t>
              </a:r>
              <a:r>
                <a:rPr sz="825" dirty="0">
                  <a:solidFill>
                    <a:srgbClr val="303030"/>
                  </a:solidFill>
                  <a:latin typeface="幼圆" panose="02010509060101010101" pitchFamily="49" charset="-122"/>
                  <a:ea typeface="幼圆" panose="02010509060101010101" pitchFamily="49" charset="-122"/>
                </a:rPr>
                <a:t>。</a:t>
              </a:r>
            </a:p>
          </p:txBody>
        </p:sp>
        <p:sp>
          <p:nvSpPr>
            <p:cNvPr id="345" name="SummaryTopic"/>
            <p:cNvSpPr/>
            <p:nvPr/>
          </p:nvSpPr>
          <p:spPr>
            <a:xfrm>
              <a:off x="6975584" y="468701"/>
              <a:ext cx="1345494" cy="993893"/>
            </a:xfrm>
            <a:custGeom>
              <a:avLst/>
              <a:gdLst>
                <a:gd name="rtl" fmla="*/ 26500 w 1252125"/>
                <a:gd name="rtt" fmla="*/ 37630 h 763200"/>
                <a:gd name="rtr" fmla="*/ 1225625 w 1252125"/>
                <a:gd name="rtb" fmla="*/ 737230 h 763200"/>
              </a:gdLst>
              <a:ahLst/>
              <a:cxnLst/>
              <a:rect l="rtl" t="rtt" r="rtr" b="rtb"/>
              <a:pathLst>
                <a:path w="1252125" h="763200">
                  <a:moveTo>
                    <a:pt x="21200" y="0"/>
                  </a:moveTo>
                  <a:lnTo>
                    <a:pt x="1230925" y="0"/>
                  </a:lnTo>
                  <a:cubicBezTo>
                    <a:pt x="1242627" y="0"/>
                    <a:pt x="1252125" y="9498"/>
                    <a:pt x="1252125" y="21200"/>
                  </a:cubicBezTo>
                  <a:lnTo>
                    <a:pt x="1252125" y="742000"/>
                  </a:lnTo>
                  <a:cubicBezTo>
                    <a:pt x="1252125" y="753702"/>
                    <a:pt x="1242627" y="763200"/>
                    <a:pt x="1230925"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放弃传统哲学主体和客体的对立思维，把人和世界都作为系统看待，将人融入到世界这个大系统中去，紧密互动，和谐发展</a:t>
              </a:r>
              <a:r>
                <a:rPr sz="825" dirty="0">
                  <a:solidFill>
                    <a:srgbClr val="303030"/>
                  </a:solidFill>
                  <a:latin typeface="幼圆" panose="02010509060101010101" pitchFamily="49" charset="-122"/>
                </a:rPr>
                <a:t>。</a:t>
              </a:r>
            </a:p>
          </p:txBody>
        </p:sp>
        <p:sp>
          <p:nvSpPr>
            <p:cNvPr id="346" name="SummaryTopic"/>
            <p:cNvSpPr/>
            <p:nvPr/>
          </p:nvSpPr>
          <p:spPr>
            <a:xfrm>
              <a:off x="7337137" y="3224829"/>
              <a:ext cx="1474353" cy="1235579"/>
            </a:xfrm>
            <a:custGeom>
              <a:avLst/>
              <a:gdLst>
                <a:gd name="rtl" fmla="*/ 26500 w 1204342"/>
                <a:gd name="rtt" fmla="*/ 37630 h 1346200"/>
                <a:gd name="rtr" fmla="*/ 1177842 w 1204342"/>
                <a:gd name="rtb" fmla="*/ 1320230 h 1346200"/>
              </a:gdLst>
              <a:ahLst/>
              <a:cxnLst/>
              <a:rect l="rtl" t="rtt" r="rtr" b="rtb"/>
              <a:pathLst>
                <a:path w="1204342" h="1346200">
                  <a:moveTo>
                    <a:pt x="21200" y="0"/>
                  </a:moveTo>
                  <a:lnTo>
                    <a:pt x="1183142" y="0"/>
                  </a:lnTo>
                  <a:cubicBezTo>
                    <a:pt x="1194845" y="0"/>
                    <a:pt x="1204342" y="9498"/>
                    <a:pt x="1204342" y="21200"/>
                  </a:cubicBezTo>
                  <a:lnTo>
                    <a:pt x="1204342" y="1325000"/>
                  </a:lnTo>
                  <a:cubicBezTo>
                    <a:pt x="1204342" y="1336702"/>
                    <a:pt x="1194845" y="1346200"/>
                    <a:pt x="1183142" y="1346200"/>
                  </a:cubicBezTo>
                  <a:lnTo>
                    <a:pt x="21200" y="1346200"/>
                  </a:lnTo>
                  <a:cubicBezTo>
                    <a:pt x="9498" y="1346200"/>
                    <a:pt x="0" y="1336702"/>
                    <a:pt x="0" y="1325000"/>
                  </a:cubicBezTo>
                  <a:lnTo>
                    <a:pt x="0" y="21200"/>
                  </a:lnTo>
                  <a:cubicBezTo>
                    <a:pt x="0" y="9498"/>
                    <a:pt x="9498" y="0"/>
                    <a:pt x="21200" y="0"/>
                  </a:cubicBezTo>
                  <a:close/>
                </a:path>
              </a:pathLst>
            </a:custGeom>
            <a:noFill/>
            <a:ln w="5300" cap="flat">
              <a:solidFill>
                <a:srgbClr val="FFCD55"/>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a:solidFill>
                    <a:srgbClr val="303030"/>
                  </a:solidFill>
                  <a:latin typeface="幼圆" panose="02010509060101010101" pitchFamily="49" charset="-122"/>
                </a:rPr>
                <a:t>信息，是大系统的关键，全息就是完全的信息，是智慧的基础。掌握信息越多，对系统控制越有效；若掌握全息，即可完全控制系统。但世界是高维度的，100%地掌握全息在现实中是难以实现的。因此，要努力追求全息，但也要适度。</a:t>
              </a:r>
            </a:p>
          </p:txBody>
        </p:sp>
        <p:sp>
          <p:nvSpPr>
            <p:cNvPr id="347" name="SummaryTopic"/>
            <p:cNvSpPr/>
            <p:nvPr/>
          </p:nvSpPr>
          <p:spPr>
            <a:xfrm>
              <a:off x="621482" y="1292428"/>
              <a:ext cx="1159004" cy="877493"/>
            </a:xfrm>
            <a:custGeom>
              <a:avLst/>
              <a:gdLst>
                <a:gd name="rtl" fmla="*/ 26500 w 936858"/>
                <a:gd name="rtt" fmla="*/ 37630 h 763200"/>
                <a:gd name="rtr" fmla="*/ 910358 w 936858"/>
                <a:gd name="rtb" fmla="*/ 737230 h 763200"/>
              </a:gdLst>
              <a:ahLst/>
              <a:cxnLst/>
              <a:rect l="rtl" t="rtt" r="rtr" b="rtb"/>
              <a:pathLst>
                <a:path w="936858" h="763200">
                  <a:moveTo>
                    <a:pt x="21200" y="0"/>
                  </a:moveTo>
                  <a:lnTo>
                    <a:pt x="915658" y="0"/>
                  </a:lnTo>
                  <a:cubicBezTo>
                    <a:pt x="927360" y="0"/>
                    <a:pt x="936858" y="9498"/>
                    <a:pt x="936858" y="21200"/>
                  </a:cubicBezTo>
                  <a:lnTo>
                    <a:pt x="936858" y="742000"/>
                  </a:lnTo>
                  <a:cubicBezTo>
                    <a:pt x="936858" y="753702"/>
                    <a:pt x="927360" y="763200"/>
                    <a:pt x="915658" y="763200"/>
                  </a:cubicBezTo>
                  <a:lnTo>
                    <a:pt x="21200" y="763200"/>
                  </a:lnTo>
                  <a:cubicBezTo>
                    <a:pt x="9498" y="763200"/>
                    <a:pt x="0" y="753702"/>
                    <a:pt x="0" y="742000"/>
                  </a:cubicBezTo>
                  <a:lnTo>
                    <a:pt x="0" y="21200"/>
                  </a:lnTo>
                  <a:cubicBezTo>
                    <a:pt x="0" y="9498"/>
                    <a:pt x="9498" y="0"/>
                    <a:pt x="21200" y="0"/>
                  </a:cubicBezTo>
                  <a:close/>
                </a:path>
              </a:pathLst>
            </a:custGeom>
            <a:noFill/>
            <a:ln w="5300" cap="flat">
              <a:solidFill>
                <a:srgbClr val="F78181"/>
              </a:solidFill>
              <a:round/>
            </a:ln>
          </p:spPr>
          <p:txBody>
            <a:bodyPr wrap="square" lIns="0" tIns="0" rIns="0" bIns="0" rtlCol="0" anchor="ctr"/>
            <a:lstStyle/>
            <a:p>
              <a:pPr algn="just">
                <a:lnSpc>
                  <a:spcPct val="100000"/>
                </a:lnSpc>
              </a:pPr>
              <a:r>
                <a:rPr lang="en-US" sz="825" dirty="0">
                  <a:solidFill>
                    <a:srgbClr val="303030"/>
                  </a:solidFill>
                  <a:latin typeface="幼圆" panose="02010509060101010101" pitchFamily="49" charset="-122"/>
                </a:rPr>
                <a:t>  </a:t>
              </a:r>
              <a:r>
                <a:rPr sz="825" dirty="0" err="1">
                  <a:solidFill>
                    <a:srgbClr val="303030"/>
                  </a:solidFill>
                  <a:latin typeface="幼圆" panose="02010509060101010101" pitchFamily="49" charset="-122"/>
                </a:rPr>
                <a:t>总结老三论、新三论等前人成果，奠定系统论和大系统观的科学基础。系统论是科技与哲学之间的桥梁</a:t>
              </a:r>
              <a:r>
                <a:rPr sz="825" dirty="0">
                  <a:solidFill>
                    <a:srgbClr val="303030"/>
                  </a:solidFill>
                  <a:latin typeface="幼圆" panose="02010509060101010101" pitchFamily="49" charset="-122"/>
                </a:rPr>
                <a:t>。</a:t>
              </a:r>
            </a:p>
          </p:txBody>
        </p:sp>
        <p:sp>
          <p:nvSpPr>
            <p:cNvPr id="348" name="SubTopic"/>
            <p:cNvSpPr/>
            <p:nvPr/>
          </p:nvSpPr>
          <p:spPr>
            <a:xfrm>
              <a:off x="2404112" y="1720425"/>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信息熵减原理</a:t>
              </a:r>
              <a:endParaRPr sz="788" dirty="0">
                <a:solidFill>
                  <a:srgbClr val="303030"/>
                </a:solidFill>
                <a:latin typeface="幼圆"/>
              </a:endParaRPr>
            </a:p>
          </p:txBody>
        </p:sp>
        <p:sp>
          <p:nvSpPr>
            <p:cNvPr id="349" name="SubTopic"/>
            <p:cNvSpPr/>
            <p:nvPr/>
          </p:nvSpPr>
          <p:spPr>
            <a:xfrm>
              <a:off x="2404112" y="2016788"/>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78181"/>
              </a:solidFill>
              <a:round/>
            </a:ln>
          </p:spPr>
          <p:txBody>
            <a:bodyPr wrap="none" lIns="0" tIns="0" rIns="0" bIns="0" rtlCol="0" anchor="ctr"/>
            <a:lstStyle/>
            <a:p>
              <a:pPr algn="r">
                <a:lnSpc>
                  <a:spcPct val="100000"/>
                </a:lnSpc>
              </a:pPr>
              <a:r>
                <a:rPr sz="788" dirty="0" err="1">
                  <a:solidFill>
                    <a:srgbClr val="303030"/>
                  </a:solidFill>
                  <a:latin typeface="幼圆"/>
                </a:rPr>
                <a:t>开放耗散原理</a:t>
              </a:r>
              <a:endParaRPr sz="788" dirty="0">
                <a:solidFill>
                  <a:srgbClr val="303030"/>
                </a:solidFill>
                <a:latin typeface="幼圆"/>
              </a:endParaRPr>
            </a:p>
          </p:txBody>
        </p:sp>
        <p:sp>
          <p:nvSpPr>
            <p:cNvPr id="350" name="SubTopic"/>
            <p:cNvSpPr/>
            <p:nvPr/>
          </p:nvSpPr>
          <p:spPr>
            <a:xfrm>
              <a:off x="2340512" y="2161347"/>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序参量支配原理</a:t>
              </a:r>
            </a:p>
          </p:txBody>
        </p:sp>
        <p:sp>
          <p:nvSpPr>
            <p:cNvPr id="351" name="SubTopic"/>
            <p:cNvSpPr/>
            <p:nvPr/>
          </p:nvSpPr>
          <p:spPr>
            <a:xfrm>
              <a:off x="2308712" y="2305905"/>
              <a:ext cx="492900" cy="105501"/>
            </a:xfrm>
            <a:custGeom>
              <a:avLst/>
              <a:gdLst>
                <a:gd name="rtl" fmla="*/ 47700 w 657200"/>
                <a:gd name="rtt" fmla="*/ 9275 h 124550"/>
                <a:gd name="rtr" fmla="*/ 657200 w 657200"/>
                <a:gd name="rtb" fmla="*/ 104675 h 124550"/>
              </a:gdLst>
              <a:ahLst/>
              <a:cxnLst/>
              <a:rect l="rtl" t="rtt" r="rtr" b="rtb"/>
              <a:pathLst>
                <a:path w="657200" h="124550" stroke="0">
                  <a:moveTo>
                    <a:pt x="0" y="0"/>
                  </a:moveTo>
                  <a:lnTo>
                    <a:pt x="657200" y="0"/>
                  </a:lnTo>
                  <a:lnTo>
                    <a:pt x="657200" y="124550"/>
                  </a:lnTo>
                  <a:lnTo>
                    <a:pt x="0" y="124550"/>
                  </a:lnTo>
                  <a:lnTo>
                    <a:pt x="0" y="0"/>
                  </a:lnTo>
                  <a:close/>
                </a:path>
                <a:path w="657200" h="124550" fill="none">
                  <a:moveTo>
                    <a:pt x="0" y="124550"/>
                  </a:moveTo>
                  <a:lnTo>
                    <a:pt x="6572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组织+自组织原理</a:t>
              </a:r>
            </a:p>
          </p:txBody>
        </p:sp>
        <p:sp>
          <p:nvSpPr>
            <p:cNvPr id="352" name="SubTopic"/>
            <p:cNvSpPr/>
            <p:nvPr/>
          </p:nvSpPr>
          <p:spPr>
            <a:xfrm>
              <a:off x="2213312" y="245046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lnSpc>
                  <a:spcPct val="100000"/>
                </a:lnSpc>
              </a:pPr>
              <a:r>
                <a:rPr sz="788">
                  <a:solidFill>
                    <a:srgbClr val="303030"/>
                  </a:solidFill>
                  <a:latin typeface="幼圆"/>
                </a:rPr>
                <a:t>KISS原则(简化原理)</a:t>
              </a:r>
            </a:p>
          </p:txBody>
        </p:sp>
        <p:sp>
          <p:nvSpPr>
            <p:cNvPr id="353" name="SubTopic"/>
            <p:cNvSpPr/>
            <p:nvPr/>
          </p:nvSpPr>
          <p:spPr>
            <a:xfrm>
              <a:off x="2273480" y="3473535"/>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耦合度定理</a:t>
              </a:r>
            </a:p>
          </p:txBody>
        </p:sp>
        <p:sp>
          <p:nvSpPr>
            <p:cNvPr id="354" name="SubTopic"/>
            <p:cNvSpPr/>
            <p:nvPr/>
          </p:nvSpPr>
          <p:spPr>
            <a:xfrm>
              <a:off x="2019080" y="3618094"/>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系统驱动力合成原理</a:t>
              </a:r>
            </a:p>
          </p:txBody>
        </p:sp>
        <p:sp>
          <p:nvSpPr>
            <p:cNvPr id="355" name="SubTopic"/>
            <p:cNvSpPr/>
            <p:nvPr/>
          </p:nvSpPr>
          <p:spPr>
            <a:xfrm>
              <a:off x="2082680" y="376265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系统作用累积原理</a:t>
              </a:r>
            </a:p>
          </p:txBody>
        </p:sp>
        <p:sp>
          <p:nvSpPr>
            <p:cNvPr id="356" name="SubTopic"/>
            <p:cNvSpPr/>
            <p:nvPr/>
          </p:nvSpPr>
          <p:spPr>
            <a:xfrm>
              <a:off x="1955480" y="390721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系统参量边际作用原理</a:t>
              </a:r>
            </a:p>
          </p:txBody>
        </p:sp>
        <p:sp>
          <p:nvSpPr>
            <p:cNvPr id="357" name="SubTopic"/>
            <p:cNvSpPr/>
            <p:nvPr/>
          </p:nvSpPr>
          <p:spPr>
            <a:xfrm>
              <a:off x="2209880" y="4051770"/>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系统共振原理</a:t>
              </a:r>
            </a:p>
          </p:txBody>
        </p:sp>
        <p:sp>
          <p:nvSpPr>
            <p:cNvPr id="358" name="SubTopic"/>
            <p:cNvSpPr/>
            <p:nvPr/>
          </p:nvSpPr>
          <p:spPr>
            <a:xfrm>
              <a:off x="2146280" y="4196328"/>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系统体增长原理</a:t>
              </a:r>
            </a:p>
          </p:txBody>
        </p:sp>
        <p:sp>
          <p:nvSpPr>
            <p:cNvPr id="359" name="SubTopic"/>
            <p:cNvSpPr/>
            <p:nvPr/>
          </p:nvSpPr>
          <p:spPr>
            <a:xfrm>
              <a:off x="2082680" y="4340887"/>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局部比较优势原理</a:t>
              </a:r>
            </a:p>
          </p:txBody>
        </p:sp>
        <p:sp>
          <p:nvSpPr>
            <p:cNvPr id="360" name="SubTopic"/>
            <p:cNvSpPr/>
            <p:nvPr/>
          </p:nvSpPr>
          <p:spPr>
            <a:xfrm>
              <a:off x="2209880" y="4485446"/>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远交近攻原理</a:t>
              </a:r>
            </a:p>
          </p:txBody>
        </p:sp>
        <p:sp>
          <p:nvSpPr>
            <p:cNvPr id="361" name="SubTopic"/>
            <p:cNvSpPr/>
            <p:nvPr/>
          </p:nvSpPr>
          <p:spPr>
            <a:xfrm>
              <a:off x="2209880" y="4630004"/>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系统失败原理</a:t>
              </a:r>
            </a:p>
          </p:txBody>
        </p:sp>
        <p:sp>
          <p:nvSpPr>
            <p:cNvPr id="362" name="SubTopic"/>
            <p:cNvSpPr/>
            <p:nvPr/>
          </p:nvSpPr>
          <p:spPr>
            <a:xfrm>
              <a:off x="2082680" y="4774563"/>
              <a:ext cx="524700" cy="105501"/>
            </a:xfrm>
            <a:custGeom>
              <a:avLst/>
              <a:gdLst>
                <a:gd name="rtl" fmla="*/ 47700 w 699600"/>
                <a:gd name="rtt" fmla="*/ 9275 h 124550"/>
                <a:gd name="rtr" fmla="*/ 699600 w 699600"/>
                <a:gd name="rtb" fmla="*/ 104675 h 124550"/>
              </a:gdLst>
              <a:ahLst/>
              <a:cxnLst/>
              <a:rect l="rtl" t="rtt" r="rtr" b="rtb"/>
              <a:pathLst>
                <a:path w="699600" h="124550" stroke="0">
                  <a:moveTo>
                    <a:pt x="0" y="0"/>
                  </a:moveTo>
                  <a:lnTo>
                    <a:pt x="699600" y="0"/>
                  </a:lnTo>
                  <a:lnTo>
                    <a:pt x="699600" y="124550"/>
                  </a:lnTo>
                  <a:lnTo>
                    <a:pt x="0" y="124550"/>
                  </a:lnTo>
                  <a:lnTo>
                    <a:pt x="0" y="0"/>
                  </a:lnTo>
                  <a:close/>
                </a:path>
                <a:path w="699600" h="124550" fill="none">
                  <a:moveTo>
                    <a:pt x="0" y="124550"/>
                  </a:moveTo>
                  <a:lnTo>
                    <a:pt x="6996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系统涨落作用原理</a:t>
              </a:r>
            </a:p>
          </p:txBody>
        </p:sp>
        <p:sp>
          <p:nvSpPr>
            <p:cNvPr id="363" name="SubTopic"/>
            <p:cNvSpPr/>
            <p:nvPr/>
          </p:nvSpPr>
          <p:spPr>
            <a:xfrm>
              <a:off x="2209880" y="491912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5FB7F1"/>
              </a:solidFill>
              <a:round/>
            </a:ln>
          </p:spPr>
          <p:txBody>
            <a:bodyPr wrap="none" lIns="0" tIns="0" rIns="0" bIns="0" rtlCol="0" anchor="ctr"/>
            <a:lstStyle/>
            <a:p>
              <a:pPr algn="r">
                <a:lnSpc>
                  <a:spcPct val="100000"/>
                </a:lnSpc>
              </a:pPr>
              <a:r>
                <a:rPr sz="788">
                  <a:solidFill>
                    <a:srgbClr val="303030"/>
                  </a:solidFill>
                  <a:latin typeface="幼圆"/>
                </a:rPr>
                <a:t>系统聚集原理</a:t>
              </a:r>
            </a:p>
          </p:txBody>
        </p:sp>
        <p:sp>
          <p:nvSpPr>
            <p:cNvPr id="364" name="SubTopic"/>
            <p:cNvSpPr/>
            <p:nvPr/>
          </p:nvSpPr>
          <p:spPr>
            <a:xfrm>
              <a:off x="5992003" y="3868643"/>
              <a:ext cx="333900" cy="105501"/>
            </a:xfrm>
            <a:custGeom>
              <a:avLst/>
              <a:gdLst>
                <a:gd name="rtl" fmla="*/ 47700 w 445200"/>
                <a:gd name="rtt" fmla="*/ 9275 h 124550"/>
                <a:gd name="rtr" fmla="*/ 445200 w 445200"/>
                <a:gd name="rtb" fmla="*/ 104675 h 124550"/>
              </a:gdLst>
              <a:ahLst/>
              <a:cxnLst/>
              <a:rect l="rtl" t="rtt" r="rtr" b="rtb"/>
              <a:pathLst>
                <a:path w="445200" h="124550" stroke="0">
                  <a:moveTo>
                    <a:pt x="0" y="0"/>
                  </a:moveTo>
                  <a:lnTo>
                    <a:pt x="445200" y="0"/>
                  </a:lnTo>
                  <a:lnTo>
                    <a:pt x="445200" y="124550"/>
                  </a:lnTo>
                  <a:lnTo>
                    <a:pt x="0" y="124550"/>
                  </a:lnTo>
                  <a:lnTo>
                    <a:pt x="0" y="0"/>
                  </a:lnTo>
                  <a:close/>
                </a:path>
                <a:path w="445200" h="124550" fill="none">
                  <a:moveTo>
                    <a:pt x="0" y="124550"/>
                  </a:moveTo>
                  <a:lnTo>
                    <a:pt x="4452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无边界系统</a:t>
              </a:r>
            </a:p>
          </p:txBody>
        </p:sp>
        <p:sp>
          <p:nvSpPr>
            <p:cNvPr id="365" name="SubTopic"/>
            <p:cNvSpPr/>
            <p:nvPr/>
          </p:nvSpPr>
          <p:spPr>
            <a:xfrm>
              <a:off x="5992003" y="4013202"/>
              <a:ext cx="397500" cy="105501"/>
            </a:xfrm>
            <a:custGeom>
              <a:avLst/>
              <a:gdLst>
                <a:gd name="rtl" fmla="*/ 47700 w 530000"/>
                <a:gd name="rtt" fmla="*/ 9275 h 124550"/>
                <a:gd name="rtr" fmla="*/ 530000 w 530000"/>
                <a:gd name="rtb" fmla="*/ 104675 h 124550"/>
              </a:gdLst>
              <a:ahLst/>
              <a:cxnLst/>
              <a:rect l="rtl" t="rtt" r="rtr" b="rtb"/>
              <a:pathLst>
                <a:path w="530000" h="124550" stroke="0">
                  <a:moveTo>
                    <a:pt x="0" y="0"/>
                  </a:moveTo>
                  <a:lnTo>
                    <a:pt x="530000" y="0"/>
                  </a:lnTo>
                  <a:lnTo>
                    <a:pt x="530000" y="124550"/>
                  </a:lnTo>
                  <a:lnTo>
                    <a:pt x="0" y="124550"/>
                  </a:lnTo>
                  <a:lnTo>
                    <a:pt x="0" y="0"/>
                  </a:lnTo>
                  <a:close/>
                </a:path>
                <a:path w="530000" h="124550" fill="none">
                  <a:moveTo>
                    <a:pt x="0" y="124550"/>
                  </a:moveTo>
                  <a:lnTo>
                    <a:pt x="530000" y="124550"/>
                  </a:lnTo>
                </a:path>
              </a:pathLst>
            </a:custGeom>
            <a:noFill/>
            <a:ln w="5300" cap="flat">
              <a:solidFill>
                <a:srgbClr val="FFCD55"/>
              </a:solidFill>
              <a:round/>
            </a:ln>
          </p:spPr>
          <p:txBody>
            <a:bodyPr wrap="none" lIns="0" tIns="0" rIns="0" bIns="0" rtlCol="0" anchor="ctr"/>
            <a:lstStyle/>
            <a:p>
              <a:pPr>
                <a:lnSpc>
                  <a:spcPct val="100000"/>
                </a:lnSpc>
              </a:pPr>
              <a:r>
                <a:rPr sz="788">
                  <a:solidFill>
                    <a:srgbClr val="303030"/>
                  </a:solidFill>
                  <a:latin typeface="幼圆"/>
                </a:rPr>
                <a:t>自我实现原理</a:t>
              </a:r>
            </a:p>
          </p:txBody>
        </p:sp>
        <p:sp>
          <p:nvSpPr>
            <p:cNvPr id="366" name="SubTopic"/>
            <p:cNvSpPr/>
            <p:nvPr/>
          </p:nvSpPr>
          <p:spPr>
            <a:xfrm>
              <a:off x="5992003" y="4157760"/>
              <a:ext cx="779100" cy="105501"/>
            </a:xfrm>
            <a:custGeom>
              <a:avLst/>
              <a:gdLst>
                <a:gd name="rtl" fmla="*/ 47700 w 1038800"/>
                <a:gd name="rtt" fmla="*/ 9275 h 124550"/>
                <a:gd name="rtr" fmla="*/ 1038800 w 1038800"/>
                <a:gd name="rtb" fmla="*/ 104675 h 124550"/>
              </a:gdLst>
              <a:ahLst/>
              <a:cxnLst/>
              <a:rect l="rtl" t="rtt" r="rtr" b="rtb"/>
              <a:pathLst>
                <a:path w="1038800" h="124550" stroke="0">
                  <a:moveTo>
                    <a:pt x="0" y="0"/>
                  </a:moveTo>
                  <a:lnTo>
                    <a:pt x="1038800" y="0"/>
                  </a:lnTo>
                  <a:lnTo>
                    <a:pt x="1038800" y="124550"/>
                  </a:lnTo>
                  <a:lnTo>
                    <a:pt x="0" y="124550"/>
                  </a:lnTo>
                  <a:lnTo>
                    <a:pt x="0" y="0"/>
                  </a:lnTo>
                  <a:close/>
                </a:path>
                <a:path w="1038800" h="124550" fill="none">
                  <a:moveTo>
                    <a:pt x="0" y="124550"/>
                  </a:moveTo>
                  <a:lnTo>
                    <a:pt x="1038800" y="124550"/>
                  </a:lnTo>
                </a:path>
              </a:pathLst>
            </a:custGeom>
            <a:noFill/>
            <a:ln w="5300" cap="flat">
              <a:solidFill>
                <a:srgbClr val="FFCD55"/>
              </a:solidFill>
              <a:round/>
            </a:ln>
          </p:spPr>
          <p:txBody>
            <a:bodyPr wrap="none" lIns="0" tIns="0" rIns="0" bIns="0" rtlCol="0" anchor="ctr"/>
            <a:lstStyle/>
            <a:p>
              <a:pPr>
                <a:lnSpc>
                  <a:spcPct val="100000"/>
                </a:lnSpc>
              </a:pPr>
              <a:r>
                <a:rPr sz="788" dirty="0" err="1">
                  <a:solidFill>
                    <a:srgbClr val="303030"/>
                  </a:solidFill>
                  <a:latin typeface="幼圆"/>
                </a:rPr>
                <a:t>基于不确定性的确定性原理</a:t>
              </a:r>
              <a:endParaRPr sz="788" dirty="0">
                <a:solidFill>
                  <a:srgbClr val="303030"/>
                </a:solidFill>
                <a:latin typeface="幼圆"/>
              </a:endParaRPr>
            </a:p>
          </p:txBody>
        </p:sp>
        <p:sp>
          <p:nvSpPr>
            <p:cNvPr id="367" name="SubTopic"/>
            <p:cNvSpPr/>
            <p:nvPr/>
          </p:nvSpPr>
          <p:spPr>
            <a:xfrm>
              <a:off x="5973618" y="2161325"/>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数字油田</a:t>
              </a:r>
            </a:p>
          </p:txBody>
        </p:sp>
        <p:sp>
          <p:nvSpPr>
            <p:cNvPr id="368" name="SubTopic"/>
            <p:cNvSpPr/>
            <p:nvPr/>
          </p:nvSpPr>
          <p:spPr>
            <a:xfrm>
              <a:off x="5973618" y="2305883"/>
              <a:ext cx="556500" cy="105501"/>
            </a:xfrm>
            <a:custGeom>
              <a:avLst/>
              <a:gdLst>
                <a:gd name="rtl" fmla="*/ 47700 w 742000"/>
                <a:gd name="rtt" fmla="*/ 9275 h 124550"/>
                <a:gd name="rtr" fmla="*/ 742000 w 742000"/>
                <a:gd name="rtb" fmla="*/ 104675 h 124550"/>
              </a:gdLst>
              <a:ahLst/>
              <a:cxnLst/>
              <a:rect l="rtl" t="rtt" r="rtr" b="rtb"/>
              <a:pathLst>
                <a:path w="742000" h="124550" stroke="0">
                  <a:moveTo>
                    <a:pt x="0" y="0"/>
                  </a:moveTo>
                  <a:lnTo>
                    <a:pt x="742000" y="0"/>
                  </a:lnTo>
                  <a:lnTo>
                    <a:pt x="742000" y="124550"/>
                  </a:lnTo>
                  <a:lnTo>
                    <a:pt x="0" y="124550"/>
                  </a:lnTo>
                  <a:lnTo>
                    <a:pt x="0" y="0"/>
                  </a:lnTo>
                  <a:close/>
                </a:path>
                <a:path w="742000" h="124550" fill="none">
                  <a:moveTo>
                    <a:pt x="0" y="124550"/>
                  </a:moveTo>
                  <a:lnTo>
                    <a:pt x="7420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互联网+的精神实质</a:t>
              </a:r>
            </a:p>
          </p:txBody>
        </p:sp>
        <p:sp>
          <p:nvSpPr>
            <p:cNvPr id="369" name="SubTopic"/>
            <p:cNvSpPr/>
            <p:nvPr/>
          </p:nvSpPr>
          <p:spPr>
            <a:xfrm>
              <a:off x="5973618" y="2450442"/>
              <a:ext cx="461100" cy="105501"/>
            </a:xfrm>
            <a:custGeom>
              <a:avLst/>
              <a:gdLst>
                <a:gd name="rtl" fmla="*/ 47700 w 614800"/>
                <a:gd name="rtt" fmla="*/ 9275 h 124550"/>
                <a:gd name="rtr" fmla="*/ 614800 w 614800"/>
                <a:gd name="rtb" fmla="*/ 104675 h 124550"/>
              </a:gdLst>
              <a:ahLst/>
              <a:cxnLst/>
              <a:rect l="rtl" t="rtt" r="rtr" b="rtb"/>
              <a:pathLst>
                <a:path w="614800" h="124550" stroke="0">
                  <a:moveTo>
                    <a:pt x="0" y="0"/>
                  </a:moveTo>
                  <a:lnTo>
                    <a:pt x="614800" y="0"/>
                  </a:lnTo>
                  <a:lnTo>
                    <a:pt x="614800" y="124550"/>
                  </a:lnTo>
                  <a:lnTo>
                    <a:pt x="0" y="124550"/>
                  </a:lnTo>
                  <a:lnTo>
                    <a:pt x="0" y="0"/>
                  </a:lnTo>
                  <a:close/>
                </a:path>
                <a:path w="614800" h="124550" fill="none">
                  <a:moveTo>
                    <a:pt x="0" y="124550"/>
                  </a:moveTo>
                  <a:lnTo>
                    <a:pt x="6148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信息化生产函数</a:t>
              </a:r>
            </a:p>
          </p:txBody>
        </p:sp>
        <p:sp>
          <p:nvSpPr>
            <p:cNvPr id="370" name="SubTopic"/>
            <p:cNvSpPr/>
            <p:nvPr/>
          </p:nvSpPr>
          <p:spPr>
            <a:xfrm>
              <a:off x="5973618" y="2595001"/>
              <a:ext cx="651900" cy="105501"/>
            </a:xfrm>
            <a:custGeom>
              <a:avLst/>
              <a:gdLst>
                <a:gd name="rtl" fmla="*/ 47700 w 869200"/>
                <a:gd name="rtt" fmla="*/ 9275 h 124550"/>
                <a:gd name="rtr" fmla="*/ 869200 w 869200"/>
                <a:gd name="rtb" fmla="*/ 104675 h 124550"/>
              </a:gdLst>
              <a:ahLst/>
              <a:cxnLst/>
              <a:rect l="rtl" t="rtt" r="rtr" b="rtb"/>
              <a:pathLst>
                <a:path w="869200" h="124550" stroke="0">
                  <a:moveTo>
                    <a:pt x="0" y="0"/>
                  </a:moveTo>
                  <a:lnTo>
                    <a:pt x="869200" y="0"/>
                  </a:lnTo>
                  <a:lnTo>
                    <a:pt x="869200" y="124550"/>
                  </a:lnTo>
                  <a:lnTo>
                    <a:pt x="0" y="124550"/>
                  </a:lnTo>
                  <a:lnTo>
                    <a:pt x="0" y="0"/>
                  </a:lnTo>
                  <a:close/>
                </a:path>
                <a:path w="869200" h="124550" fill="none">
                  <a:moveTo>
                    <a:pt x="0" y="124550"/>
                  </a:moveTo>
                  <a:lnTo>
                    <a:pt x="8692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信息生产力与生产关系</a:t>
              </a:r>
            </a:p>
          </p:txBody>
        </p:sp>
        <p:sp>
          <p:nvSpPr>
            <p:cNvPr id="371" name="SubTopic"/>
            <p:cNvSpPr/>
            <p:nvPr/>
          </p:nvSpPr>
          <p:spPr>
            <a:xfrm>
              <a:off x="5973618" y="2739559"/>
              <a:ext cx="270300" cy="105501"/>
            </a:xfrm>
            <a:custGeom>
              <a:avLst/>
              <a:gdLst>
                <a:gd name="rtl" fmla="*/ 47700 w 360400"/>
                <a:gd name="rtt" fmla="*/ 9275 h 124550"/>
                <a:gd name="rtr" fmla="*/ 360400 w 360400"/>
                <a:gd name="rtb" fmla="*/ 104675 h 124550"/>
              </a:gdLst>
              <a:ahLst/>
              <a:cxnLst/>
              <a:rect l="rtl" t="rtt" r="rtr" b="rtb"/>
              <a:pathLst>
                <a:path w="360400" h="124550" stroke="0">
                  <a:moveTo>
                    <a:pt x="0" y="0"/>
                  </a:moveTo>
                  <a:lnTo>
                    <a:pt x="360400" y="0"/>
                  </a:lnTo>
                  <a:lnTo>
                    <a:pt x="360400" y="124550"/>
                  </a:lnTo>
                  <a:lnTo>
                    <a:pt x="0" y="124550"/>
                  </a:lnTo>
                  <a:lnTo>
                    <a:pt x="0" y="0"/>
                  </a:lnTo>
                  <a:close/>
                </a:path>
                <a:path w="360400" h="124550" fill="none">
                  <a:moveTo>
                    <a:pt x="0" y="124550"/>
                  </a:moveTo>
                  <a:lnTo>
                    <a:pt x="360400" y="124550"/>
                  </a:lnTo>
                </a:path>
              </a:pathLst>
            </a:custGeom>
            <a:noFill/>
            <a:ln w="5300" cap="flat">
              <a:solidFill>
                <a:srgbClr val="5FB7F1"/>
              </a:solidFill>
              <a:round/>
            </a:ln>
          </p:spPr>
          <p:txBody>
            <a:bodyPr wrap="none" lIns="0" tIns="0" rIns="0" bIns="0" rtlCol="0" anchor="ctr"/>
            <a:lstStyle/>
            <a:p>
              <a:pPr>
                <a:lnSpc>
                  <a:spcPct val="100000"/>
                </a:lnSpc>
              </a:pPr>
              <a:r>
                <a:rPr sz="788">
                  <a:solidFill>
                    <a:srgbClr val="303030"/>
                  </a:solidFill>
                  <a:latin typeface="幼圆"/>
                </a:rPr>
                <a:t>大信息观</a:t>
              </a:r>
            </a:p>
          </p:txBody>
        </p:sp>
        <p:sp>
          <p:nvSpPr>
            <p:cNvPr id="372" name="SubTopic"/>
            <p:cNvSpPr/>
            <p:nvPr/>
          </p:nvSpPr>
          <p:spPr>
            <a:xfrm>
              <a:off x="5973618" y="2945807"/>
              <a:ext cx="1128900" cy="105501"/>
            </a:xfrm>
            <a:custGeom>
              <a:avLst/>
              <a:gdLst>
                <a:gd name="rtl" fmla="*/ 47700 w 1505200"/>
                <a:gd name="rtt" fmla="*/ 9275 h 124550"/>
                <a:gd name="rtr" fmla="*/ 1505200 w 1505200"/>
                <a:gd name="rtb" fmla="*/ 104675 h 124550"/>
              </a:gdLst>
              <a:ahLst/>
              <a:cxnLst/>
              <a:rect l="rtl" t="rtt" r="rtr" b="rtb"/>
              <a:pathLst>
                <a:path w="1505200" h="124550" stroke="0">
                  <a:moveTo>
                    <a:pt x="0" y="0"/>
                  </a:moveTo>
                  <a:lnTo>
                    <a:pt x="1505200" y="0"/>
                  </a:lnTo>
                  <a:lnTo>
                    <a:pt x="1505200" y="124550"/>
                  </a:lnTo>
                  <a:lnTo>
                    <a:pt x="0" y="124550"/>
                  </a:lnTo>
                  <a:lnTo>
                    <a:pt x="0" y="0"/>
                  </a:lnTo>
                  <a:close/>
                </a:path>
                <a:path w="1505200" h="124550" fill="none">
                  <a:moveTo>
                    <a:pt x="0" y="124550"/>
                  </a:moveTo>
                  <a:lnTo>
                    <a:pt x="1505200" y="124550"/>
                  </a:lnTo>
                </a:path>
              </a:pathLst>
            </a:custGeom>
            <a:noFill/>
            <a:ln w="5300" cap="flat">
              <a:solidFill>
                <a:srgbClr val="5FB7F1"/>
              </a:solidFill>
              <a:round/>
            </a:ln>
          </p:spPr>
          <p:txBody>
            <a:bodyPr wrap="none" lIns="0" tIns="0" rIns="0" bIns="0" rtlCol="0" anchor="ctr"/>
            <a:lstStyle/>
            <a:p>
              <a:pPr>
                <a:lnSpc>
                  <a:spcPct val="100000"/>
                </a:lnSpc>
              </a:pPr>
              <a:r>
                <a:rPr sz="788" dirty="0" err="1">
                  <a:solidFill>
                    <a:srgbClr val="303030"/>
                  </a:solidFill>
                  <a:latin typeface="幼圆"/>
                </a:rPr>
                <a:t>数字油田-智能油田-智慧油田</a:t>
              </a:r>
              <a:r>
                <a:rPr lang="en-US" sz="788" dirty="0">
                  <a:solidFill>
                    <a:srgbClr val="303030"/>
                  </a:solidFill>
                  <a:latin typeface="幼圆"/>
                </a:rPr>
                <a:t/>
              </a:r>
              <a:br>
                <a:rPr lang="en-US" sz="788" dirty="0">
                  <a:solidFill>
                    <a:srgbClr val="303030"/>
                  </a:solidFill>
                  <a:latin typeface="幼圆"/>
                </a:rPr>
              </a:br>
              <a:r>
                <a:rPr lang="en-US" sz="788" dirty="0">
                  <a:solidFill>
                    <a:srgbClr val="303030"/>
                  </a:solidFill>
                  <a:latin typeface="幼圆"/>
                </a:rPr>
                <a:t>                 </a:t>
              </a:r>
              <a:r>
                <a:rPr sz="788" dirty="0">
                  <a:solidFill>
                    <a:srgbClr val="303030"/>
                  </a:solidFill>
                  <a:latin typeface="幼圆"/>
                </a:rPr>
                <a:t>-</a:t>
              </a:r>
              <a:r>
                <a:rPr sz="788" dirty="0" err="1">
                  <a:solidFill>
                    <a:srgbClr val="303030"/>
                  </a:solidFill>
                  <a:latin typeface="幼圆"/>
                </a:rPr>
                <a:t>全息油田</a:t>
              </a:r>
              <a:endParaRPr sz="788" dirty="0">
                <a:solidFill>
                  <a:srgbClr val="303030"/>
                </a:solidFill>
                <a:latin typeface="幼圆"/>
              </a:endParaRPr>
            </a:p>
          </p:txBody>
        </p:sp>
        <p:sp>
          <p:nvSpPr>
            <p:cNvPr id="373" name="文本框 372"/>
            <p:cNvSpPr txBox="1"/>
            <p:nvPr/>
          </p:nvSpPr>
          <p:spPr>
            <a:xfrm>
              <a:off x="287415" y="360041"/>
              <a:ext cx="3570208" cy="600164"/>
            </a:xfrm>
            <a:prstGeom prst="rect">
              <a:avLst/>
            </a:prstGeom>
            <a:noFill/>
          </p:spPr>
          <p:txBody>
            <a:bodyPr wrap="none" rtlCol="0">
              <a:spAutoFit/>
            </a:bodyPr>
            <a:lstStyle/>
            <a:p>
              <a:r>
                <a:rPr lang="zh-CN" altLang="en-US" sz="33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大系统观思维导图</a:t>
              </a:r>
            </a:p>
          </p:txBody>
        </p:sp>
        <p:sp>
          <p:nvSpPr>
            <p:cNvPr id="374" name="文本框 373"/>
            <p:cNvSpPr txBox="1"/>
            <p:nvPr/>
          </p:nvSpPr>
          <p:spPr>
            <a:xfrm>
              <a:off x="7946072" y="4802624"/>
              <a:ext cx="888385" cy="300082"/>
            </a:xfrm>
            <a:prstGeom prst="rect">
              <a:avLst/>
            </a:prstGeom>
            <a:noFill/>
          </p:spPr>
          <p:txBody>
            <a:bodyPr wrap="none" rtlCol="0">
              <a:spAutoFit/>
            </a:bodyPr>
            <a:lstStyle/>
            <a:p>
              <a:r>
                <a:rPr lang="en-US" altLang="zh-CN" sz="1350" dirty="0">
                  <a:solidFill>
                    <a:schemeClr val="bg1">
                      <a:lumMod val="65000"/>
                    </a:schemeClr>
                  </a:solidFill>
                  <a:ea typeface="方正粗宋简体" panose="03000509000000000000" pitchFamily="65" charset="-122"/>
                </a:rPr>
                <a:t>2018.7.11</a:t>
              </a:r>
              <a:endParaRPr lang="zh-CN" altLang="en-US" sz="1350" dirty="0">
                <a:solidFill>
                  <a:schemeClr val="bg1">
                    <a:lumMod val="65000"/>
                  </a:schemeClr>
                </a:solidFill>
                <a:ea typeface="方正粗宋简体" panose="03000509000000000000" pitchFamily="65" charset="-122"/>
              </a:endParaRPr>
            </a:p>
          </p:txBody>
        </p:sp>
        <p:sp>
          <p:nvSpPr>
            <p:cNvPr id="375" name="MMConnector"/>
            <p:cNvSpPr/>
            <p:nvPr/>
          </p:nvSpPr>
          <p:spPr>
            <a:xfrm>
              <a:off x="2865697" y="2348043"/>
              <a:ext cx="150800" cy="673355"/>
            </a:xfrm>
            <a:custGeom>
              <a:avLst/>
              <a:gdLst/>
              <a:ahLst/>
              <a:cxnLst/>
              <a:rect l="0" t="0" r="0" b="0"/>
              <a:pathLst>
                <a:path w="153700" h="473820" fill="none">
                  <a:moveTo>
                    <a:pt x="76850" y="-236910"/>
                  </a:moveTo>
                  <a:cubicBezTo>
                    <a:pt x="-27781" y="-236910"/>
                    <a:pt x="69946" y="236910"/>
                    <a:pt x="-76850" y="236910"/>
                  </a:cubicBezTo>
                </a:path>
              </a:pathLst>
            </a:custGeom>
            <a:noFill/>
            <a:ln w="5300" cap="rnd">
              <a:solidFill>
                <a:srgbClr val="F78181"/>
              </a:solidFill>
              <a:round/>
            </a:ln>
          </p:spPr>
        </p:sp>
        <p:sp>
          <p:nvSpPr>
            <p:cNvPr id="376" name="SubTopic"/>
            <p:cNvSpPr/>
            <p:nvPr/>
          </p:nvSpPr>
          <p:spPr>
            <a:xfrm>
              <a:off x="2216838" y="2580849"/>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sz="788">
                  <a:solidFill>
                    <a:srgbClr val="303030"/>
                  </a:solidFill>
                  <a:latin typeface="幼圆"/>
                </a:rPr>
                <a:t>钱学森系统科学体系</a:t>
              </a:r>
            </a:p>
          </p:txBody>
        </p:sp>
        <p:sp>
          <p:nvSpPr>
            <p:cNvPr id="377" name="SubTopic"/>
            <p:cNvSpPr/>
            <p:nvPr/>
          </p:nvSpPr>
          <p:spPr>
            <a:xfrm>
              <a:off x="2213312" y="1874837"/>
              <a:ext cx="588300" cy="105501"/>
            </a:xfrm>
            <a:custGeom>
              <a:avLst/>
              <a:gdLst>
                <a:gd name="rtl" fmla="*/ 47700 w 784400"/>
                <a:gd name="rtt" fmla="*/ 9275 h 124550"/>
                <a:gd name="rtr" fmla="*/ 784400 w 784400"/>
                <a:gd name="rtb" fmla="*/ 104675 h 124550"/>
              </a:gdLst>
              <a:ahLst/>
              <a:cxnLst/>
              <a:rect l="rtl" t="rtt" r="rtr" b="rtb"/>
              <a:pathLst>
                <a:path w="784400" h="124550" stroke="0">
                  <a:moveTo>
                    <a:pt x="0" y="0"/>
                  </a:moveTo>
                  <a:lnTo>
                    <a:pt x="784400" y="0"/>
                  </a:lnTo>
                  <a:lnTo>
                    <a:pt x="784400" y="124550"/>
                  </a:lnTo>
                  <a:lnTo>
                    <a:pt x="0" y="124550"/>
                  </a:lnTo>
                  <a:lnTo>
                    <a:pt x="0" y="0"/>
                  </a:lnTo>
                  <a:close/>
                </a:path>
                <a:path w="784400" h="124550" fill="none">
                  <a:moveTo>
                    <a:pt x="0" y="124550"/>
                  </a:moveTo>
                  <a:lnTo>
                    <a:pt x="784400" y="124550"/>
                  </a:lnTo>
                </a:path>
              </a:pathLst>
            </a:custGeom>
            <a:noFill/>
            <a:ln w="5300" cap="flat">
              <a:solidFill>
                <a:srgbClr val="F78181"/>
              </a:solidFill>
              <a:round/>
            </a:ln>
          </p:spPr>
          <p:txBody>
            <a:bodyPr wrap="none" lIns="0" tIns="0" rIns="0" bIns="0" rtlCol="0" anchor="ctr"/>
            <a:lstStyle/>
            <a:p>
              <a:pPr algn="r"/>
              <a:r>
                <a:rPr lang="zh-CN" altLang="en-US" sz="788" dirty="0">
                  <a:solidFill>
                    <a:srgbClr val="303030"/>
                  </a:solidFill>
                  <a:latin typeface="幼圆" panose="02010509060101010101" pitchFamily="49" charset="-122"/>
                  <a:ea typeface="幼圆" panose="02010509060101010101" pitchFamily="49" charset="-122"/>
                </a:rPr>
                <a:t>迭代精进原理</a:t>
              </a:r>
              <a:endParaRPr sz="788" dirty="0">
                <a:solidFill>
                  <a:srgbClr val="303030"/>
                </a:solidFill>
                <a:latin typeface="幼圆" panose="02010509060101010101" pitchFamily="49" charset="-122"/>
                <a:ea typeface="幼圆" panose="02010509060101010101" pitchFamily="49" charset="-122"/>
              </a:endParaRPr>
            </a:p>
          </p:txBody>
        </p:sp>
      </p:grpSp>
      <p:sp>
        <p:nvSpPr>
          <p:cNvPr id="246" name="MMConnector"/>
          <p:cNvSpPr/>
          <p:nvPr/>
        </p:nvSpPr>
        <p:spPr>
          <a:xfrm>
            <a:off x="2665874" y="4431546"/>
            <a:ext cx="115275" cy="758382"/>
          </a:xfrm>
          <a:custGeom>
            <a:avLst/>
            <a:gdLst/>
            <a:ahLst/>
            <a:cxnLst/>
            <a:rect l="0" t="0" r="0" b="0"/>
            <a:pathLst>
              <a:path w="153700" h="1011176" fill="none">
                <a:moveTo>
                  <a:pt x="76850" y="-505588"/>
                </a:moveTo>
                <a:cubicBezTo>
                  <a:pt x="-30740" y="-505588"/>
                  <a:pt x="76850" y="505588"/>
                  <a:pt x="-76850" y="505588"/>
                </a:cubicBezTo>
              </a:path>
            </a:pathLst>
          </a:custGeom>
          <a:noFill/>
          <a:ln w="5300" cap="rnd">
            <a:solidFill>
              <a:srgbClr val="5FB7F1"/>
            </a:solidFill>
            <a:round/>
          </a:ln>
        </p:spPr>
      </p:sp>
      <p:sp>
        <p:nvSpPr>
          <p:cNvPr id="2" name="任意多边形 1"/>
          <p:cNvSpPr/>
          <p:nvPr/>
        </p:nvSpPr>
        <p:spPr>
          <a:xfrm>
            <a:off x="161778" y="963637"/>
            <a:ext cx="8883748" cy="4149969"/>
          </a:xfrm>
          <a:custGeom>
            <a:avLst/>
            <a:gdLst>
              <a:gd name="connsiteX0" fmla="*/ 0 w 8883748"/>
              <a:gd name="connsiteY0" fmla="*/ 0 h 4149969"/>
              <a:gd name="connsiteX1" fmla="*/ 0 w 8883748"/>
              <a:gd name="connsiteY1" fmla="*/ 4149969 h 4149969"/>
              <a:gd name="connsiteX2" fmla="*/ 8883748 w 8883748"/>
              <a:gd name="connsiteY2" fmla="*/ 4149969 h 4149969"/>
              <a:gd name="connsiteX3" fmla="*/ 8883748 w 8883748"/>
              <a:gd name="connsiteY3" fmla="*/ 576775 h 4149969"/>
              <a:gd name="connsiteX4" fmla="*/ 4037428 w 8883748"/>
              <a:gd name="connsiteY4" fmla="*/ 576775 h 4149969"/>
              <a:gd name="connsiteX5" fmla="*/ 4037428 w 8883748"/>
              <a:gd name="connsiteY5" fmla="*/ 49237 h 4149969"/>
              <a:gd name="connsiteX6" fmla="*/ 0 w 8883748"/>
              <a:gd name="connsiteY6" fmla="*/ 0 h 4149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83748" h="4149969">
                <a:moveTo>
                  <a:pt x="0" y="0"/>
                </a:moveTo>
                <a:lnTo>
                  <a:pt x="0" y="4149969"/>
                </a:lnTo>
                <a:lnTo>
                  <a:pt x="8883748" y="4149969"/>
                </a:lnTo>
                <a:lnTo>
                  <a:pt x="8883748" y="576775"/>
                </a:lnTo>
                <a:lnTo>
                  <a:pt x="4037428" y="576775"/>
                </a:lnTo>
                <a:lnTo>
                  <a:pt x="4037428" y="49237"/>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sp>
        <p:nvSpPr>
          <p:cNvPr id="140" name="TextBox 1"/>
          <p:cNvSpPr txBox="1"/>
          <p:nvPr/>
        </p:nvSpPr>
        <p:spPr>
          <a:xfrm>
            <a:off x="3808856" y="2136242"/>
            <a:ext cx="4727024" cy="707886"/>
          </a:xfrm>
          <a:prstGeom prst="rect">
            <a:avLst/>
          </a:prstGeom>
          <a:noFill/>
        </p:spPr>
        <p:txBody>
          <a:bodyPr wrap="square" rtlCol="0">
            <a:spAutoFit/>
          </a:bodyPr>
          <a:lstStyle/>
          <a:p>
            <a:r>
              <a:rPr lang="zh-CN" altLang="en-US" sz="40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a:t>
            </a:r>
          </a:p>
        </p:txBody>
      </p:sp>
      <p:pic>
        <p:nvPicPr>
          <p:cNvPr id="153" name="图片 152"/>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36198" y="1188339"/>
            <a:ext cx="3199698" cy="3615659"/>
          </a:xfrm>
          <a:prstGeom prst="rect">
            <a:avLst/>
          </a:prstGeom>
          <a:ln w="3175">
            <a:solidFill>
              <a:schemeClr val="tx1"/>
            </a:solidFill>
          </a:ln>
        </p:spPr>
      </p:pic>
      <p:grpSp>
        <p:nvGrpSpPr>
          <p:cNvPr id="154" name="组合 153"/>
          <p:cNvGrpSpPr/>
          <p:nvPr/>
        </p:nvGrpSpPr>
        <p:grpSpPr>
          <a:xfrm>
            <a:off x="4554893" y="161271"/>
            <a:ext cx="4808675" cy="3439978"/>
            <a:chOff x="966104" y="1057427"/>
            <a:chExt cx="4808675" cy="3439978"/>
          </a:xfrm>
        </p:grpSpPr>
        <p:sp>
          <p:nvSpPr>
            <p:cNvPr id="155" name="圆角矩形 154"/>
            <p:cNvSpPr/>
            <p:nvPr/>
          </p:nvSpPr>
          <p:spPr>
            <a:xfrm>
              <a:off x="966104" y="1057427"/>
              <a:ext cx="4490987" cy="1762151"/>
            </a:xfrm>
            <a:prstGeom prst="roundRect">
              <a:avLst/>
            </a:prstGeom>
            <a:noFill/>
            <a:ln w="76200">
              <a:gradFill flip="none" rotWithShape="1">
                <a:gsLst>
                  <a:gs pos="33000">
                    <a:srgbClr val="FFC000"/>
                  </a:gs>
                  <a:gs pos="100000">
                    <a:schemeClr val="tx1"/>
                  </a:gs>
                </a:gsLst>
                <a:path path="rect">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156" name="图片 155"/>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flipH="1">
              <a:off x="3637901" y="2121769"/>
              <a:ext cx="2136878" cy="2375636"/>
            </a:xfrm>
            <a:prstGeom prst="rect">
              <a:avLst/>
            </a:prstGeom>
          </p:spPr>
        </p:pic>
      </p:grpSp>
      <p:sp>
        <p:nvSpPr>
          <p:cNvPr id="3" name="文本框 2">
            <a:extLst>
              <a:ext uri="{FF2B5EF4-FFF2-40B4-BE49-F238E27FC236}">
                <a16:creationId xmlns:a16="http://schemas.microsoft.com/office/drawing/2014/main" xmlns="" id="{63D35E3D-3B98-9C92-B2EB-AAF0E9F78543}"/>
              </a:ext>
            </a:extLst>
          </p:cNvPr>
          <p:cNvSpPr txBox="1"/>
          <p:nvPr/>
        </p:nvSpPr>
        <p:spPr>
          <a:xfrm>
            <a:off x="4114372" y="2820891"/>
            <a:ext cx="3724096" cy="1938992"/>
          </a:xfrm>
          <a:prstGeom prst="rect">
            <a:avLst/>
          </a:prstGeom>
          <a:noFill/>
        </p:spPr>
        <p:txBody>
          <a:bodyPr wrap="none" rtlCol="0">
            <a:spAutoFit/>
          </a:bodyPr>
          <a:lstStyle/>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哲学是到底是个啥？</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西方科学哲学简史</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大系统观讲什么哲学？</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一些问题的探讨</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marL="457200" indent="-457200">
              <a:buFont typeface="+mj-lt"/>
              <a:buAutoNum type="arabicPeriod"/>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讨论</a:t>
            </a:r>
          </a:p>
        </p:txBody>
      </p:sp>
    </p:spTree>
    <p:extLst>
      <p:ext uri="{BB962C8B-B14F-4D97-AF65-F5344CB8AC3E}">
        <p14:creationId xmlns:p14="http://schemas.microsoft.com/office/powerpoint/2010/main" val="36997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 calcmode="lin" valueType="num">
                                      <p:cBhvr>
                                        <p:cTn id="7" dur="500" fill="hold"/>
                                        <p:tgtEl>
                                          <p:spTgt spid="154"/>
                                        </p:tgtEl>
                                        <p:attrNameLst>
                                          <p:attrName>ppt_w</p:attrName>
                                        </p:attrNameLst>
                                      </p:cBhvr>
                                      <p:tavLst>
                                        <p:tav tm="0">
                                          <p:val>
                                            <p:fltVal val="0"/>
                                          </p:val>
                                        </p:tav>
                                        <p:tav tm="100000">
                                          <p:val>
                                            <p:strVal val="#ppt_w"/>
                                          </p:val>
                                        </p:tav>
                                      </p:tavLst>
                                    </p:anim>
                                    <p:anim calcmode="lin" valueType="num">
                                      <p:cBhvr>
                                        <p:cTn id="8" dur="500" fill="hold"/>
                                        <p:tgtEl>
                                          <p:spTgt spid="154"/>
                                        </p:tgtEl>
                                        <p:attrNameLst>
                                          <p:attrName>ppt_h</p:attrName>
                                        </p:attrNameLst>
                                      </p:cBhvr>
                                      <p:tavLst>
                                        <p:tav tm="0">
                                          <p:val>
                                            <p:fltVal val="0"/>
                                          </p:val>
                                        </p:tav>
                                        <p:tav tm="100000">
                                          <p:val>
                                            <p:strVal val="#ppt_h"/>
                                          </p:val>
                                        </p:tav>
                                      </p:tavLst>
                                    </p:anim>
                                    <p:animEffect transition="in" filter="fade">
                                      <p:cBhvr>
                                        <p:cTn id="9" dur="500"/>
                                        <p:tgtEl>
                                          <p:spTgt spid="15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randombar(horizontal)">
                                      <p:cBhvr>
                                        <p:cTn id="1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A08F1529-6307-64B0-4767-6C70707E4381}"/>
              </a:ext>
            </a:extLst>
          </p:cNvPr>
          <p:cNvGrpSpPr/>
          <p:nvPr/>
        </p:nvGrpSpPr>
        <p:grpSpPr>
          <a:xfrm>
            <a:off x="395536" y="843558"/>
            <a:ext cx="4104456" cy="2220054"/>
            <a:chOff x="1519237" y="1059582"/>
            <a:chExt cx="6105525" cy="2638535"/>
          </a:xfrm>
        </p:grpSpPr>
        <p:pic>
          <p:nvPicPr>
            <p:cNvPr id="3" name="图片 2">
              <a:hlinkClick r:id="rId2"/>
              <a:extLst>
                <a:ext uri="{FF2B5EF4-FFF2-40B4-BE49-F238E27FC236}">
                  <a16:creationId xmlns:a16="http://schemas.microsoft.com/office/drawing/2014/main" xmlns="" id="{A1D43F60-C441-20BD-3F53-008974B0597B}"/>
                </a:ext>
              </a:extLst>
            </p:cNvPr>
            <p:cNvPicPr>
              <a:picLocks noChangeAspect="1"/>
            </p:cNvPicPr>
            <p:nvPr/>
          </p:nvPicPr>
          <p:blipFill>
            <a:blip r:embed="rId3"/>
            <a:stretch>
              <a:fillRect/>
            </a:stretch>
          </p:blipFill>
          <p:spPr>
            <a:xfrm>
              <a:off x="1519237" y="1059582"/>
              <a:ext cx="6105525" cy="1657350"/>
            </a:xfrm>
            <a:prstGeom prst="rect">
              <a:avLst/>
            </a:prstGeom>
          </p:spPr>
        </p:pic>
        <p:sp>
          <p:nvSpPr>
            <p:cNvPr id="9" name="文本框 8">
              <a:extLst>
                <a:ext uri="{FF2B5EF4-FFF2-40B4-BE49-F238E27FC236}">
                  <a16:creationId xmlns:a16="http://schemas.microsoft.com/office/drawing/2014/main" xmlns="" id="{32F2EEA1-18A9-136B-01CB-6A0C7DA96E5B}"/>
                </a:ext>
              </a:extLst>
            </p:cNvPr>
            <p:cNvSpPr txBox="1"/>
            <p:nvPr/>
          </p:nvSpPr>
          <p:spPr>
            <a:xfrm>
              <a:off x="2285999" y="2856794"/>
              <a:ext cx="4572001" cy="841323"/>
            </a:xfrm>
            <a:prstGeom prst="rect">
              <a:avLst/>
            </a:prstGeom>
            <a:noFill/>
          </p:spPr>
          <p:txBody>
            <a:bodyPr wrap="square">
              <a:spAutoFit/>
            </a:bodyPr>
            <a:lstStyle/>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“观念”</a:t>
              </a:r>
              <a:endParaRPr lang="en-US" altLang="zh-CN"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0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到底有什么用？</a:t>
              </a:r>
            </a:p>
          </p:txBody>
        </p:sp>
      </p:grpSp>
      <p:sp>
        <p:nvSpPr>
          <p:cNvPr id="2" name="文本框 1">
            <a:extLst>
              <a:ext uri="{FF2B5EF4-FFF2-40B4-BE49-F238E27FC236}">
                <a16:creationId xmlns:a16="http://schemas.microsoft.com/office/drawing/2014/main" xmlns="" id="{F721983A-390F-CDD3-926C-A1855CFE2565}"/>
              </a:ext>
            </a:extLst>
          </p:cNvPr>
          <p:cNvSpPr txBox="1"/>
          <p:nvPr/>
        </p:nvSpPr>
        <p:spPr>
          <a:xfrm>
            <a:off x="5934332" y="411510"/>
            <a:ext cx="2093843" cy="954107"/>
          </a:xfrm>
          <a:prstGeom prst="rect">
            <a:avLst/>
          </a:prstGeom>
          <a:noFill/>
        </p:spPr>
        <p:txBody>
          <a:bodyPr wrap="none" rtlCol="0">
            <a:spAutoFit/>
          </a:bodyPr>
          <a:lstStyle/>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能力 </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下限</a:t>
            </a:r>
            <a:endPar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格局 </a:t>
            </a:r>
            <a:r>
              <a:rPr lang="en-US" altLang="zh-CN"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2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上限</a:t>
            </a:r>
          </a:p>
        </p:txBody>
      </p:sp>
      <p:sp>
        <p:nvSpPr>
          <p:cNvPr id="4" name="文本框 3">
            <a:extLst>
              <a:ext uri="{FF2B5EF4-FFF2-40B4-BE49-F238E27FC236}">
                <a16:creationId xmlns:a16="http://schemas.microsoft.com/office/drawing/2014/main" xmlns="" id="{7BACC3FE-1AC9-E6BF-8B93-EA2BE67B4B78}"/>
              </a:ext>
            </a:extLst>
          </p:cNvPr>
          <p:cNvSpPr txBox="1"/>
          <p:nvPr/>
        </p:nvSpPr>
        <p:spPr>
          <a:xfrm>
            <a:off x="5273093" y="1401619"/>
            <a:ext cx="3416320" cy="954107"/>
          </a:xfrm>
          <a:prstGeom prst="rect">
            <a:avLst/>
          </a:prstGeom>
          <a:noFill/>
        </p:spPr>
        <p:txBody>
          <a:bodyPr wrap="none" rtlCol="0">
            <a:spAutoFit/>
          </a:bodyPr>
          <a:lstStyle/>
          <a:p>
            <a:pPr algn="ctr"/>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格局由你的哲学造就</a:t>
            </a:r>
            <a:endParaRPr lang="en-US" altLang="zh-CN"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大系统观可以参考</a:t>
            </a:r>
          </a:p>
        </p:txBody>
      </p:sp>
      <p:pic>
        <p:nvPicPr>
          <p:cNvPr id="1026" name="Picture 2">
            <a:extLst>
              <a:ext uri="{FF2B5EF4-FFF2-40B4-BE49-F238E27FC236}">
                <a16:creationId xmlns:a16="http://schemas.microsoft.com/office/drawing/2014/main" xmlns="" id="{EF92AB77-075A-6A96-D2DE-EBDE7D3A06A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8781" y="2389940"/>
            <a:ext cx="2904944" cy="2021916"/>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98CFC910-9F2F-1646-9ABD-AF9DD0C02686}"/>
              </a:ext>
            </a:extLst>
          </p:cNvPr>
          <p:cNvSpPr txBox="1"/>
          <p:nvPr/>
        </p:nvSpPr>
        <p:spPr>
          <a:xfrm>
            <a:off x="2771800" y="4510653"/>
            <a:ext cx="5472608" cy="442674"/>
          </a:xfrm>
          <a:prstGeom prst="wedgeRoundRectCallout">
            <a:avLst>
              <a:gd name="adj1" fmla="val 56102"/>
              <a:gd name="adj2" fmla="val -51040"/>
              <a:gd name="adj3" fmla="val 16667"/>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zh-CN" altLang="en-US" sz="20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人生就像摊煎饼，技术固然重要，但锅更重要</a:t>
            </a:r>
          </a:p>
        </p:txBody>
      </p:sp>
      <p:pic>
        <p:nvPicPr>
          <p:cNvPr id="6" name="图片 5" descr="头像wq副本.jpg">
            <a:extLst>
              <a:ext uri="{FF2B5EF4-FFF2-40B4-BE49-F238E27FC236}">
                <a16:creationId xmlns:a16="http://schemas.microsoft.com/office/drawing/2014/main" xmlns="" id="{CCC6890B-BA50-B81C-4DFE-563EB7E10B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0432" y="4371950"/>
            <a:ext cx="530283" cy="5302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文本框 4">
            <a:hlinkClick r:id="rId2"/>
            <a:extLst>
              <a:ext uri="{FF2B5EF4-FFF2-40B4-BE49-F238E27FC236}">
                <a16:creationId xmlns:a16="http://schemas.microsoft.com/office/drawing/2014/main" xmlns="" id="{91416B9F-6C74-8264-B3E7-BC39E12696AE}"/>
              </a:ext>
            </a:extLst>
          </p:cNvPr>
          <p:cNvSpPr txBox="1"/>
          <p:nvPr/>
        </p:nvSpPr>
        <p:spPr>
          <a:xfrm>
            <a:off x="408598" y="411510"/>
            <a:ext cx="1193721" cy="369332"/>
          </a:xfrm>
          <a:prstGeom prst="homePlate">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r>
              <a:rPr lang="zh-CN" altLang="en-US" dirty="0">
                <a:latin typeface="幼圆" panose="02010509060101010101" pitchFamily="49" charset="-122"/>
                <a:ea typeface="幼圆" panose="02010509060101010101" pitchFamily="49" charset="-122"/>
              </a:rPr>
              <a:t>视频播放</a:t>
            </a:r>
          </a:p>
        </p:txBody>
      </p:sp>
      <p:sp>
        <p:nvSpPr>
          <p:cNvPr id="8" name="文本框 7">
            <a:extLst>
              <a:ext uri="{FF2B5EF4-FFF2-40B4-BE49-F238E27FC236}">
                <a16:creationId xmlns:a16="http://schemas.microsoft.com/office/drawing/2014/main" xmlns="" id="{74C1869E-EABD-D331-A03E-74F28756F9B9}"/>
              </a:ext>
            </a:extLst>
          </p:cNvPr>
          <p:cNvSpPr txBox="1"/>
          <p:nvPr/>
        </p:nvSpPr>
        <p:spPr>
          <a:xfrm>
            <a:off x="161672" y="3260925"/>
            <a:ext cx="5120183" cy="120032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你不需要成为哲学家，也不一定要很懂哲学，也不用太在意对错，但你</a:t>
            </a: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要有你自己的哲学</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！它让你保持思考。</a:t>
            </a:r>
          </a:p>
        </p:txBody>
      </p:sp>
    </p:spTree>
    <p:extLst>
      <p:ext uri="{BB962C8B-B14F-4D97-AF65-F5344CB8AC3E}">
        <p14:creationId xmlns:p14="http://schemas.microsoft.com/office/powerpoint/2010/main" val="164249194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4732" y="535027"/>
            <a:ext cx="4402167" cy="461665"/>
          </a:xfrm>
          <a:prstGeom prst="rect">
            <a:avLst/>
          </a:prstGeom>
          <a:noFill/>
        </p:spPr>
        <p:txBody>
          <a:bodyPr wrap="none" rtlCol="0">
            <a:spAutoFit/>
          </a:bodyPr>
          <a:lstStyle/>
          <a:p>
            <a:r>
              <a:rPr lang="zh-CN" altLang="en-US" sz="2400"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大系统观工具箱</a:t>
            </a:r>
            <a:r>
              <a:rPr lang="zh-CN" altLang="en-US" sz="2400" dirty="0">
                <a:latin typeface="方正超粗黑简体" panose="03000509000000000000" pitchFamily="65" charset="-122"/>
                <a:ea typeface="方正超粗黑简体" panose="03000509000000000000" pitchFamily="65" charset="-122"/>
              </a:rPr>
              <a:t>：送你</a:t>
            </a:r>
            <a:r>
              <a:rPr lang="en-US" altLang="zh-CN" sz="2400" dirty="0">
                <a:latin typeface="方正超粗黑简体" panose="03000509000000000000" pitchFamily="65" charset="-122"/>
                <a:ea typeface="方正超粗黑简体" panose="03000509000000000000" pitchFamily="65" charset="-122"/>
              </a:rPr>
              <a:t>5</a:t>
            </a:r>
            <a:r>
              <a:rPr lang="zh-CN" altLang="en-US" sz="2400" dirty="0">
                <a:latin typeface="方正超粗黑简体" panose="03000509000000000000" pitchFamily="65" charset="-122"/>
                <a:ea typeface="方正超粗黑简体" panose="03000509000000000000" pitchFamily="65" charset="-122"/>
              </a:rPr>
              <a:t>个镜子</a:t>
            </a:r>
            <a:endParaRPr lang="zh-CN" altLang="en-US" sz="2400"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6148" name="Picture 4" descr="https://gimg2.baidu.com/image_search/src=http%3A%2F%2Fwww.bjd.com.cn%2Fimages%2F202001%2F10%2F5e182ec4e4b0e6e5491250f6.jpeg&amp;refer=http%3A%2F%2Fwww.bjd.com.cn&amp;app=2002&amp;size=f9999,10000&amp;q=a80&amp;n=0&amp;g=0n&amp;fmt=jpeg?sec=1636609527&amp;t=32a8a4e14e0916e6f2b567066a4935f4"/>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965115" y="114689"/>
            <a:ext cx="2952328" cy="11454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p:cNvSpPr txBox="1"/>
          <p:nvPr/>
        </p:nvSpPr>
        <p:spPr>
          <a:xfrm>
            <a:off x="6467922" y="933316"/>
            <a:ext cx="2441694" cy="338554"/>
          </a:xfrm>
          <a:prstGeom prst="rect">
            <a:avLst/>
          </a:prstGeom>
          <a:noFill/>
        </p:spPr>
        <p:txBody>
          <a:bodyPr wrap="none" rtlCol="0">
            <a:spAutoFit/>
          </a:bodyPr>
          <a:lstStyle/>
          <a:p>
            <a:r>
              <a:rPr lang="zh-CN" altLang="en-US" sz="1600" dirty="0">
                <a:solidFill>
                  <a:schemeClr val="bg1"/>
                </a:solidFill>
                <a:latin typeface="方正粗宋简体" panose="03000509000000000000" pitchFamily="65" charset="-122"/>
                <a:ea typeface="方正粗宋简体" panose="03000509000000000000" pitchFamily="65" charset="-122"/>
              </a:rPr>
              <a:t>放大镜、显微镜、照妖镜</a:t>
            </a:r>
          </a:p>
        </p:txBody>
      </p:sp>
      <p:grpSp>
        <p:nvGrpSpPr>
          <p:cNvPr id="13" name="组合 12"/>
          <p:cNvGrpSpPr/>
          <p:nvPr/>
        </p:nvGrpSpPr>
        <p:grpSpPr>
          <a:xfrm>
            <a:off x="539552" y="1377231"/>
            <a:ext cx="6984776" cy="3600400"/>
            <a:chOff x="683568" y="1491630"/>
            <a:chExt cx="6984776" cy="3600400"/>
          </a:xfrm>
        </p:grpSpPr>
        <p:sp>
          <p:nvSpPr>
            <p:cNvPr id="9" name="矩形 8"/>
            <p:cNvSpPr/>
            <p:nvPr/>
          </p:nvSpPr>
          <p:spPr>
            <a:xfrm>
              <a:off x="683568" y="1491630"/>
              <a:ext cx="6984776" cy="3600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dirty="0">
                <a:ea typeface="方正粗宋简体" panose="03000509000000000000" pitchFamily="65" charset="-122"/>
              </a:endParaRPr>
            </a:p>
          </p:txBody>
        </p:sp>
        <p:pic>
          <p:nvPicPr>
            <p:cNvPr id="4" name="图片 3"/>
            <p:cNvPicPr>
              <a:picLocks/>
            </p:cNvPicPr>
            <p:nvPr/>
          </p:nvPicPr>
          <p:blipFill>
            <a:blip r:embed="rId3" cstate="screen">
              <a:extLst>
                <a:ext uri="{28A0092B-C50C-407E-A947-70E740481C1C}">
                  <a14:useLocalDpi xmlns:a14="http://schemas.microsoft.com/office/drawing/2010/main"/>
                </a:ext>
              </a:extLst>
            </a:blip>
            <a:stretch>
              <a:fillRect/>
            </a:stretch>
          </p:blipFill>
          <p:spPr>
            <a:xfrm>
              <a:off x="827584" y="1635646"/>
              <a:ext cx="1620000" cy="1620000"/>
            </a:xfrm>
            <a:prstGeom prst="rect">
              <a:avLst/>
            </a:prstGeom>
          </p:spPr>
        </p:pic>
        <p:pic>
          <p:nvPicPr>
            <p:cNvPr id="6146" name="Picture 2" descr="https://gimg2.baidu.com/image_search/src=http%3A%2F%2Fpic.90sjimg.com%2Fdesign%2F00%2F38%2F68%2F16%2F59157a82169a3.png%21%2Ffwfh%2F804x1043%2Fquality%2F90%2Funsharp%2Ftrue%2Fcompress%2Ftrue&amp;refer=http%3A%2F%2Fpic.90sjimg.com&amp;app=2002&amp;size=f9999,10000&amp;q=a80&amp;n=0&amp;g=0n&amp;fmt=jpeg?sec=1636609075&amp;t=e2b547210eb8f08965c6c37a905da437"/>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483768" y="1635646"/>
              <a:ext cx="1620000" cy="1620000"/>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4139952" y="1635646"/>
              <a:ext cx="3377342" cy="1620000"/>
            </a:xfrm>
            <a:prstGeom prst="rect">
              <a:avLst/>
            </a:prstGeom>
          </p:spPr>
        </p:pic>
        <p:pic>
          <p:nvPicPr>
            <p:cNvPr id="7" name="图片 6"/>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2483768" y="3291830"/>
              <a:ext cx="1620000" cy="1620000"/>
            </a:xfrm>
            <a:prstGeom prst="rect">
              <a:avLst/>
            </a:prstGeom>
          </p:spPr>
        </p:pic>
        <p:sp>
          <p:nvSpPr>
            <p:cNvPr id="11" name="文本框 10"/>
            <p:cNvSpPr txBox="1"/>
            <p:nvPr/>
          </p:nvSpPr>
          <p:spPr>
            <a:xfrm>
              <a:off x="4361967" y="3932684"/>
              <a:ext cx="3070071" cy="584775"/>
            </a:xfrm>
            <a:prstGeom prst="rect">
              <a:avLst/>
            </a:prstGeom>
            <a:noFill/>
          </p:spPr>
          <p:txBody>
            <a:bodyPr wrap="none" rtlCol="0">
              <a:spAutoFit/>
            </a:bodyPr>
            <a:lstStyle/>
            <a:p>
              <a:r>
                <a:rPr lang="en-US" altLang="zh-CN" sz="3200" dirty="0">
                  <a:solidFill>
                    <a:srgbClr val="FFFF00"/>
                  </a:solidFill>
                  <a:latin typeface="方正超粗黑简体" panose="03000509000000000000" pitchFamily="65" charset="-122"/>
                  <a:ea typeface="方正超粗黑简体" panose="03000509000000000000" pitchFamily="65" charset="-122"/>
                </a:rPr>
                <a:t>BSV Toolkits</a:t>
              </a:r>
              <a:endParaRPr lang="zh-CN" altLang="en-US" sz="3200" dirty="0">
                <a:solidFill>
                  <a:srgbClr val="FFFF00"/>
                </a:solidFill>
                <a:latin typeface="方正超粗黑简体" panose="03000509000000000000" pitchFamily="65" charset="-122"/>
                <a:ea typeface="方正超粗黑简体" panose="03000509000000000000" pitchFamily="65" charset="-122"/>
              </a:endParaRPr>
            </a:p>
          </p:txBody>
        </p:sp>
        <p:pic>
          <p:nvPicPr>
            <p:cNvPr id="30" name="图片 2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20587" y="3406229"/>
              <a:ext cx="552830" cy="39169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2" name="图片 11"/>
            <p:cNvPicPr>
              <a:picLocks/>
            </p:cNvPicPr>
            <p:nvPr/>
          </p:nvPicPr>
          <p:blipFill>
            <a:blip r:embed="rId8" cstate="screen">
              <a:extLst>
                <a:ext uri="{28A0092B-C50C-407E-A947-70E740481C1C}">
                  <a14:useLocalDpi xmlns:a14="http://schemas.microsoft.com/office/drawing/2010/main"/>
                </a:ext>
              </a:extLst>
            </a:blip>
            <a:stretch>
              <a:fillRect/>
            </a:stretch>
          </p:blipFill>
          <p:spPr>
            <a:xfrm>
              <a:off x="827584" y="3291830"/>
              <a:ext cx="1620000" cy="1620000"/>
            </a:xfrm>
            <a:prstGeom prst="rect">
              <a:avLst/>
            </a:prstGeom>
          </p:spPr>
        </p:pic>
      </p:grpSp>
      <p:sp>
        <p:nvSpPr>
          <p:cNvPr id="16" name="文本框 15">
            <a:hlinkClick r:id="rId9" action="ppaction://hlinksldjump"/>
          </p:cNvPr>
          <p:cNvSpPr txBox="1"/>
          <p:nvPr/>
        </p:nvSpPr>
        <p:spPr>
          <a:xfrm>
            <a:off x="4152747" y="957286"/>
            <a:ext cx="821080" cy="276999"/>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200" dirty="0">
                <a:solidFill>
                  <a:schemeClr val="bg1"/>
                </a:solidFill>
                <a:latin typeface="Arial Narrow" panose="020B0606020202030204" pitchFamily="34" charset="0"/>
                <a:ea typeface="方正粗宋简体" panose="03000509000000000000" pitchFamily="65" charset="-122"/>
              </a:rPr>
              <a:t>BSV6GJX</a:t>
            </a:r>
            <a:endParaRPr lang="zh-CN" altLang="en-US" sz="1200" dirty="0">
              <a:solidFill>
                <a:schemeClr val="bg1"/>
              </a:solidFill>
              <a:latin typeface="Arial Narrow" panose="020B0606020202030204" pitchFamily="34" charset="0"/>
              <a:ea typeface="方正粗宋简体" panose="03000509000000000000" pitchFamily="65" charset="-122"/>
            </a:endParaRPr>
          </a:p>
        </p:txBody>
      </p:sp>
      <p:sp>
        <p:nvSpPr>
          <p:cNvPr id="3" name="文本框 2"/>
          <p:cNvSpPr txBox="1"/>
          <p:nvPr/>
        </p:nvSpPr>
        <p:spPr>
          <a:xfrm>
            <a:off x="4044826" y="4428099"/>
            <a:ext cx="3416320" cy="369332"/>
          </a:xfrm>
          <a:prstGeom prst="rect">
            <a:avLst/>
          </a:prstGeom>
          <a:noFill/>
        </p:spPr>
        <p:txBody>
          <a:bodyPr wrap="none" rtlCol="0">
            <a:spAutoFit/>
          </a:bodyPr>
          <a:lstStyle/>
          <a:p>
            <a:pPr algn="ctr"/>
            <a:r>
              <a:rPr lang="zh-CN" altLang="en-US"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科学最靠谱，但也不是万能的。</a:t>
            </a:r>
          </a:p>
        </p:txBody>
      </p:sp>
      <p:pic>
        <p:nvPicPr>
          <p:cNvPr id="3074" name="Picture 2" descr="https://gimg2.baidu.com/image_search/src=http%3A%2F%2Fgss0.bdstatic.com%2F94o3dSag_xI4khGkpoWK1HF6hhy%2Fbaike%2Fs%3D220%2Fsign%3D2c3d2eb3e6cd7b89ed6c3d813f244291%2F2f738bd4b31c870159b19c9f277f9e2f0708ff40.jpg&amp;refer=http%3A%2F%2Fgss0.bdstatic.com&amp;app=2002&amp;size=f9999,10000&amp;q=a80&amp;n=0&amp;g=0n&amp;fmt=jpeg?sec=1638318878&amp;t=e8e09242b518525ba2ce25c5d69d02ee"/>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7837077" y="3342172"/>
            <a:ext cx="1082901" cy="13851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7939945" y="4727278"/>
            <a:ext cx="877163" cy="369332"/>
          </a:xfrm>
          <a:prstGeom prst="rect">
            <a:avLst/>
          </a:prstGeom>
          <a:noFill/>
        </p:spPr>
        <p:txBody>
          <a:bodyPr wrap="none" rtlCol="0">
            <a:spAutoFit/>
          </a:bodyPr>
          <a:lstStyle/>
          <a:p>
            <a:pPr algn="ctr"/>
            <a:r>
              <a:rPr lang="zh-CN" altLang="en-US" dirty="0">
                <a:latin typeface="幼圆" panose="02010509060101010101" pitchFamily="49" charset="-122"/>
                <a:ea typeface="幼圆" panose="02010509060101010101" pitchFamily="49" charset="-122"/>
              </a:rPr>
              <a:t>波普尔</a:t>
            </a:r>
          </a:p>
        </p:txBody>
      </p:sp>
      <p:sp>
        <p:nvSpPr>
          <p:cNvPr id="10" name="圆角矩形标注 9"/>
          <p:cNvSpPr/>
          <p:nvPr/>
        </p:nvSpPr>
        <p:spPr>
          <a:xfrm>
            <a:off x="7133173" y="2399646"/>
            <a:ext cx="1800200" cy="720080"/>
          </a:xfrm>
          <a:prstGeom prst="wedgeRoundRectCallout">
            <a:avLst>
              <a:gd name="adj1" fmla="val 32108"/>
              <a:gd name="adj2" fmla="val 88434"/>
              <a:gd name="adj3" fmla="val 16667"/>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 ≠ 真理</a:t>
            </a:r>
            <a:endParaRPr lang="en-US" altLang="zh-CN"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ctr"/>
            <a:r>
              <a:rPr lang="zh-CN" altLang="en-US"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科学可证伪</a:t>
            </a:r>
          </a:p>
        </p:txBody>
      </p:sp>
    </p:spTree>
    <p:extLst>
      <p:ext uri="{BB962C8B-B14F-4D97-AF65-F5344CB8AC3E}">
        <p14:creationId xmlns:p14="http://schemas.microsoft.com/office/powerpoint/2010/main" val="268970474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7639" y="220667"/>
            <a:ext cx="1080120" cy="1080120"/>
          </a:xfrm>
          <a:prstGeom prst="rect">
            <a:avLst/>
          </a:prstGeom>
        </p:spPr>
      </p:pic>
      <p:sp>
        <p:nvSpPr>
          <p:cNvPr id="5" name="文本框 4"/>
          <p:cNvSpPr txBox="1"/>
          <p:nvPr/>
        </p:nvSpPr>
        <p:spPr>
          <a:xfrm>
            <a:off x="1619672" y="339502"/>
            <a:ext cx="3501153" cy="646986"/>
          </a:xfrm>
          <a:prstGeom prst="wedgeRoundRectCallout">
            <a:avLst>
              <a:gd name="adj1" fmla="val -56297"/>
              <a:gd name="adj2" fmla="val 31353"/>
              <a:gd name="adj3" fmla="val 16667"/>
            </a:avLst>
          </a:prstGeom>
          <a:solidFill>
            <a:srgbClr val="FF0000"/>
          </a:solidFill>
        </p:spPr>
        <p:style>
          <a:lnRef idx="3">
            <a:schemeClr val="lt1"/>
          </a:lnRef>
          <a:fillRef idx="1">
            <a:schemeClr val="accent2"/>
          </a:fillRef>
          <a:effectRef idx="1">
            <a:schemeClr val="accent2"/>
          </a:effectRef>
          <a:fontRef idx="minor">
            <a:schemeClr val="lt1"/>
          </a:fontRef>
        </p:style>
        <p:txBody>
          <a:bodyPr wrap="none" rtlCol="0">
            <a:spAutoFit/>
          </a:bodyPr>
          <a:lstStyle/>
          <a:p>
            <a:pPr algn="ct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警告</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：小心中毒！</a:t>
            </a:r>
          </a:p>
        </p:txBody>
      </p:sp>
      <p:pic>
        <p:nvPicPr>
          <p:cNvPr id="2050" name="Picture 2" descr="https://gimg2.baidu.com/image_search/src=http%3A%2F%2F5b0988e595225.cdn.sohucs.com%2Fimages%2F20171114%2Ffda4e5d062ce4185a0667f8b10ff7b13.jpeg&amp;refer=http%3A%2F%2F5b0988e595225.cdn.sohucs.com&amp;app=2002&amp;size=f9999,10000&amp;q=a80&amp;n=0&amp;g=0n&amp;fmt=jpeg?sec=1637824299&amp;t=91ae0e04c678c04d84159e382136048b"/>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236296" y="195486"/>
            <a:ext cx="1680121" cy="168012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0" name="文本框 19"/>
          <p:cNvSpPr txBox="1"/>
          <p:nvPr/>
        </p:nvSpPr>
        <p:spPr>
          <a:xfrm>
            <a:off x="1267759" y="1245989"/>
            <a:ext cx="5824522" cy="461665"/>
          </a:xfrm>
          <a:prstGeom prst="rect">
            <a:avLst/>
          </a:prstGeom>
          <a:ln w="3175"/>
        </p:spPr>
        <p:style>
          <a:lnRef idx="2">
            <a:schemeClr val="dk1"/>
          </a:lnRef>
          <a:fillRef idx="1">
            <a:schemeClr val="lt1"/>
          </a:fillRef>
          <a:effectRef idx="0">
            <a:schemeClr val="dk1"/>
          </a:effectRef>
          <a:fontRef idx="minor">
            <a:schemeClr val="dk1"/>
          </a:fontRef>
        </p:style>
        <p:txBody>
          <a:bodyPr wrap="none" rtlCol="0">
            <a:no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大系统观不是万能的，甚至可能是错误的。</a:t>
            </a:r>
          </a:p>
        </p:txBody>
      </p:sp>
      <p:sp>
        <p:nvSpPr>
          <p:cNvPr id="21" name="文本框 20"/>
          <p:cNvSpPr txBox="1"/>
          <p:nvPr/>
        </p:nvSpPr>
        <p:spPr>
          <a:xfrm>
            <a:off x="507612" y="2012895"/>
            <a:ext cx="3776356" cy="2031325"/>
          </a:xfrm>
          <a:prstGeom prst="rect">
            <a:avLst/>
          </a:prstGeom>
          <a:noFill/>
        </p:spPr>
        <p:txBody>
          <a:bodyPr wrap="square" rtlCol="0">
            <a:spAutoFit/>
          </a:bodyPr>
          <a:lstStyle/>
          <a:p>
            <a:pPr algn="just"/>
            <a:r>
              <a:rPr lang="zh-CN" altLang="en-US" dirty="0">
                <a:latin typeface="幼圆" panose="02010509060101010101" pitchFamily="49" charset="-122"/>
                <a:ea typeface="幼圆" panose="02010509060101010101" pitchFamily="49" charset="-122"/>
              </a:rPr>
              <a:t>   手拿锤子的人，看什么都像钉子。</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   大系统观也是一种锤子，只是一种工具，不可迷信。</a:t>
            </a:r>
            <a:endParaRPr lang="en-US" altLang="zh-CN" dirty="0">
              <a:latin typeface="幼圆" panose="02010509060101010101" pitchFamily="49" charset="-122"/>
              <a:ea typeface="幼圆" panose="02010509060101010101" pitchFamily="49" charset="-122"/>
            </a:endParaRPr>
          </a:p>
          <a:p>
            <a:pPr algn="just"/>
            <a:r>
              <a:rPr lang="zh-CN" altLang="en-US" dirty="0">
                <a:latin typeface="幼圆" panose="02010509060101010101" pitchFamily="49" charset="-122"/>
                <a:ea typeface="幼圆" panose="02010509060101010101" pitchFamily="49" charset="-122"/>
              </a:rPr>
              <a:t>   但是，在迷茫的时候，把问题看作是钉子，用大系统观去敲一下试试，也是一种大系统观，也是一种钉钉子精神。</a:t>
            </a:r>
          </a:p>
        </p:txBody>
      </p:sp>
      <p:grpSp>
        <p:nvGrpSpPr>
          <p:cNvPr id="24" name="组合 23"/>
          <p:cNvGrpSpPr/>
          <p:nvPr/>
        </p:nvGrpSpPr>
        <p:grpSpPr>
          <a:xfrm>
            <a:off x="727699" y="2283718"/>
            <a:ext cx="7872658" cy="2592288"/>
            <a:chOff x="727699" y="2283718"/>
            <a:chExt cx="7872658" cy="2592288"/>
          </a:xfrm>
        </p:grpSpPr>
        <p:pic>
          <p:nvPicPr>
            <p:cNvPr id="19" name="图片 1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44008" y="2283718"/>
              <a:ext cx="3956349" cy="2592288"/>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2" name="圆角矩形标注 21"/>
            <p:cNvSpPr/>
            <p:nvPr/>
          </p:nvSpPr>
          <p:spPr>
            <a:xfrm>
              <a:off x="727699" y="4302556"/>
              <a:ext cx="3600400" cy="432048"/>
            </a:xfrm>
            <a:prstGeom prst="wedgeRoundRectCallout">
              <a:avLst>
                <a:gd name="adj1" fmla="val 109442"/>
                <a:gd name="adj2" fmla="val 12254"/>
                <a:gd name="adj3" fmla="val 16667"/>
              </a:avLst>
            </a:prstGeom>
            <a:solidFill>
              <a:schemeClr val="tx2">
                <a:lumMod val="20000"/>
                <a:lumOff val="80000"/>
                <a:alpha val="45000"/>
              </a:schemeClr>
            </a:solidFill>
            <a:ln w="3175"/>
          </p:spPr>
          <p:style>
            <a:lnRef idx="1">
              <a:schemeClr val="accent1"/>
            </a:lnRef>
            <a:fillRef idx="2">
              <a:schemeClr val="accent1"/>
            </a:fillRef>
            <a:effectRef idx="1">
              <a:schemeClr val="accent1"/>
            </a:effectRef>
            <a:fontRef idx="minor">
              <a:schemeClr val="dk1"/>
            </a:fontRef>
          </p:style>
          <p:txBody>
            <a:bodyPr rtlCol="0" anchor="ctr"/>
            <a:lstStyle/>
            <a:p>
              <a:r>
                <a:rPr lang="zh-CN" altLang="en-US"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阿色为罗永浩配文，向老罗致敬！</a:t>
              </a:r>
            </a:p>
          </p:txBody>
        </p:sp>
        <p:sp>
          <p:nvSpPr>
            <p:cNvPr id="23" name="文本框 22"/>
            <p:cNvSpPr txBox="1"/>
            <p:nvPr/>
          </p:nvSpPr>
          <p:spPr>
            <a:xfrm rot="21273231">
              <a:off x="5613486" y="2380064"/>
              <a:ext cx="391454" cy="369332"/>
            </a:xfrm>
            <a:prstGeom prst="rect">
              <a:avLst/>
            </a:prstGeom>
            <a:noFill/>
          </p:spPr>
          <p:txBody>
            <a:bodyPr wrap="none" rtlCol="0">
              <a:spAutoFit/>
            </a:bodyPr>
            <a:lstStyle/>
            <a:p>
              <a:r>
                <a:rPr lang="en-US" altLang="zh-CN" dirty="0">
                  <a:solidFill>
                    <a:srgbClr val="FFFF99"/>
                  </a:solidFill>
                  <a:effectLst>
                    <a:glow rad="228600">
                      <a:schemeClr val="accent3">
                        <a:satMod val="175000"/>
                        <a:alpha val="40000"/>
                      </a:schemeClr>
                    </a:glow>
                  </a:effectLst>
                </a:rPr>
                <a:t>@</a:t>
              </a:r>
              <a:endParaRPr lang="zh-CN" altLang="en-US" dirty="0">
                <a:solidFill>
                  <a:srgbClr val="FFFF99"/>
                </a:solidFill>
                <a:effectLst>
                  <a:glow rad="228600">
                    <a:schemeClr val="accent3">
                      <a:satMod val="175000"/>
                      <a:alpha val="40000"/>
                    </a:schemeClr>
                  </a:glow>
                </a:effectLst>
              </a:endParaRPr>
            </a:p>
          </p:txBody>
        </p:sp>
      </p:grpSp>
    </p:spTree>
    <p:extLst>
      <p:ext uri="{BB962C8B-B14F-4D97-AF65-F5344CB8AC3E}">
        <p14:creationId xmlns:p14="http://schemas.microsoft.com/office/powerpoint/2010/main" val="24424207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694405" y="783425"/>
            <a:ext cx="2052456" cy="2304256"/>
            <a:chOff x="6151597" y="286404"/>
            <a:chExt cx="2748537" cy="3119300"/>
          </a:xfrm>
        </p:grpSpPr>
        <p:pic>
          <p:nvPicPr>
            <p:cNvPr id="12" name="图片 11"/>
            <p:cNvPicPr>
              <a:picLocks noChangeAspect="1"/>
            </p:cNvPicPr>
            <p:nvPr/>
          </p:nvPicPr>
          <p:blipFill rotWithShape="1">
            <a:blip r:embed="rId2" cstate="screen"/>
            <a:srcRect/>
            <a:stretch>
              <a:fillRect/>
            </a:stretch>
          </p:blipFill>
          <p:spPr>
            <a:xfrm>
              <a:off x="6326161" y="2486428"/>
              <a:ext cx="2573973" cy="919276"/>
            </a:xfrm>
            <a:prstGeom prst="rect">
              <a:avLst/>
            </a:prstGeom>
          </p:spPr>
        </p:pic>
        <p:pic>
          <p:nvPicPr>
            <p:cNvPr id="10" name="图片 9"/>
            <p:cNvPicPr>
              <a:picLocks noChangeAspect="1"/>
            </p:cNvPicPr>
            <p:nvPr/>
          </p:nvPicPr>
          <p:blipFill rotWithShape="1">
            <a:blip r:embed="rId3" cstate="screen"/>
            <a:srcRect/>
            <a:stretch>
              <a:fillRect/>
            </a:stretch>
          </p:blipFill>
          <p:spPr>
            <a:xfrm>
              <a:off x="6595466" y="1923678"/>
              <a:ext cx="1860798" cy="656480"/>
            </a:xfrm>
            <a:prstGeom prst="rect">
              <a:avLst/>
            </a:prstGeom>
          </p:spPr>
        </p:pic>
        <p:pic>
          <p:nvPicPr>
            <p:cNvPr id="6" name="图片 5"/>
            <p:cNvPicPr>
              <a:picLocks noChangeAspect="1"/>
            </p:cNvPicPr>
            <p:nvPr/>
          </p:nvPicPr>
          <p:blipFill>
            <a:blip r:embed="rId4"/>
            <a:stretch>
              <a:fillRect/>
            </a:stretch>
          </p:blipFill>
          <p:spPr>
            <a:xfrm>
              <a:off x="6151597" y="286404"/>
              <a:ext cx="2748537" cy="635275"/>
            </a:xfrm>
            <a:prstGeom prst="rect">
              <a:avLst/>
            </a:prstGeom>
          </p:spPr>
        </p:pic>
        <p:pic>
          <p:nvPicPr>
            <p:cNvPr id="8" name="图片 7"/>
            <p:cNvPicPr>
              <a:picLocks noChangeAspect="1"/>
            </p:cNvPicPr>
            <p:nvPr/>
          </p:nvPicPr>
          <p:blipFill rotWithShape="1">
            <a:blip r:embed="rId5" cstate="screen"/>
            <a:srcRect/>
            <a:stretch>
              <a:fillRect/>
            </a:stretch>
          </p:blipFill>
          <p:spPr>
            <a:xfrm>
              <a:off x="6661769" y="861010"/>
              <a:ext cx="1728192" cy="685800"/>
            </a:xfrm>
            <a:prstGeom prst="rect">
              <a:avLst/>
            </a:prstGeom>
          </p:spPr>
        </p:pic>
        <p:pic>
          <p:nvPicPr>
            <p:cNvPr id="9" name="图片 8"/>
            <p:cNvPicPr>
              <a:picLocks noChangeAspect="1"/>
            </p:cNvPicPr>
            <p:nvPr/>
          </p:nvPicPr>
          <p:blipFill rotWithShape="1">
            <a:blip r:embed="rId6" cstate="screen"/>
            <a:srcRect/>
            <a:stretch>
              <a:fillRect/>
            </a:stretch>
          </p:blipFill>
          <p:spPr>
            <a:xfrm>
              <a:off x="6227613" y="1486141"/>
              <a:ext cx="2596505" cy="498206"/>
            </a:xfrm>
            <a:prstGeom prst="rect">
              <a:avLst/>
            </a:prstGeom>
          </p:spPr>
        </p:pic>
        <p:sp>
          <p:nvSpPr>
            <p:cNvPr id="13" name="文本框 12"/>
            <p:cNvSpPr txBox="1"/>
            <p:nvPr/>
          </p:nvSpPr>
          <p:spPr>
            <a:xfrm>
              <a:off x="6745633" y="2732168"/>
              <a:ext cx="1483768" cy="499969"/>
            </a:xfrm>
            <a:prstGeom prst="rect">
              <a:avLst/>
            </a:prstGeom>
            <a:noFill/>
          </p:spPr>
          <p:txBody>
            <a:bodyPr wrap="none" rtlCol="0">
              <a:spAutoFit/>
            </a:bodyPr>
            <a:lstStyle/>
            <a:p>
              <a:r>
                <a:rPr lang="zh-CN" altLang="en-US" dirty="0">
                  <a:latin typeface="幼圆" panose="02010509060101010101" pitchFamily="49" charset="-122"/>
                  <a:ea typeface="幼圆" panose="02010509060101010101" pitchFamily="49" charset="-122"/>
                </a:rPr>
                <a:t>大系统观</a:t>
              </a:r>
            </a:p>
          </p:txBody>
        </p:sp>
      </p:grpSp>
      <p:sp>
        <p:nvSpPr>
          <p:cNvPr id="2" name="TextBox 1"/>
          <p:cNvSpPr txBox="1"/>
          <p:nvPr/>
        </p:nvSpPr>
        <p:spPr>
          <a:xfrm>
            <a:off x="389048" y="3316798"/>
            <a:ext cx="7560840" cy="1631216"/>
          </a:xfrm>
          <a:prstGeom prst="rect">
            <a:avLst/>
          </a:prstGeom>
          <a:noFill/>
        </p:spPr>
        <p:txBody>
          <a:bodyPr wrap="square" rtlCol="0">
            <a:spAutoFit/>
          </a:bodyPr>
          <a:lstStyle/>
          <a:p>
            <a:pPr indent="538480"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关注微信公众号</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8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大系统观开放论坛</a:t>
            </a:r>
            <a:r>
              <a:rPr lang="en-US" altLang="zh-CN" sz="2400"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pPr indent="538480"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a:t>
            </a:r>
            <a:r>
              <a:rPr lang="zh-CN" altLang="en-US" sz="2400"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观网站：</a:t>
            </a:r>
            <a:r>
              <a:rPr lang="en-US" altLang="zh-CN" sz="2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www.holomind.com.cn</a:t>
            </a:r>
          </a:p>
          <a:p>
            <a:pPr indent="538480" algn="ctr"/>
            <a:r>
              <a:rPr lang="zh-CN" altLang="en-US" sz="2000"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可</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获得本课件，和有关文章、视频等大量资料，以及本人著免费开源电子书</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r>
              <a:rPr lang="en-US" altLang="zh-CN"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0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欢迎批评指正！</a:t>
            </a:r>
          </a:p>
        </p:txBody>
      </p:sp>
      <p:grpSp>
        <p:nvGrpSpPr>
          <p:cNvPr id="22" name="组合 21"/>
          <p:cNvGrpSpPr/>
          <p:nvPr/>
        </p:nvGrpSpPr>
        <p:grpSpPr>
          <a:xfrm>
            <a:off x="2369763" y="391392"/>
            <a:ext cx="1963297" cy="2628410"/>
            <a:chOff x="3203848" y="123478"/>
            <a:chExt cx="2304256" cy="3108067"/>
          </a:xfrm>
        </p:grpSpPr>
        <p:pic>
          <p:nvPicPr>
            <p:cNvPr id="4" name="图片 3" descr="封面5.jpg"/>
            <p:cNvPicPr>
              <a:picLocks noChangeAspect="1"/>
            </p:cNvPicPr>
            <p:nvPr/>
          </p:nvPicPr>
          <p:blipFill>
            <a:blip r:embed="rId7" cstate="print">
              <a:lum/>
            </a:blip>
            <a:stretch>
              <a:fillRect/>
            </a:stretch>
          </p:blipFill>
          <p:spPr>
            <a:xfrm>
              <a:off x="3203848" y="123478"/>
              <a:ext cx="2304256" cy="3108067"/>
            </a:xfrm>
            <a:prstGeom prst="rect">
              <a:avLst/>
            </a:prstGeom>
            <a:ln w="3175" cmpd="dbl">
              <a:solidFill>
                <a:schemeClr val="bg1">
                  <a:lumMod val="85000"/>
                </a:schemeClr>
              </a:solidFill>
            </a:ln>
            <a:scene3d>
              <a:camera prst="perspectiveHeroicExtremeLeftFacing" fov="2400000">
                <a:rot lat="20241737" lon="1220680" rev="21280685"/>
              </a:camera>
              <a:lightRig rig="chilly" dir="t"/>
            </a:scene3d>
            <a:sp3d prstMaterial="dkEdge">
              <a:bevelT w="0" h="381000" prst="coolSlant"/>
              <a:bevelB w="0" h="0"/>
              <a:extrusionClr>
                <a:schemeClr val="bg1"/>
              </a:extrusionClr>
              <a:contourClr>
                <a:schemeClr val="tx1">
                  <a:lumMod val="50000"/>
                  <a:lumOff val="50000"/>
                </a:schemeClr>
              </a:contourClr>
            </a:sp3d>
          </p:spPr>
        </p:pic>
        <p:sp>
          <p:nvSpPr>
            <p:cNvPr id="5" name="TextBox 4"/>
            <p:cNvSpPr txBox="1"/>
            <p:nvPr/>
          </p:nvSpPr>
          <p:spPr>
            <a:xfrm>
              <a:off x="3233365" y="2094696"/>
              <a:ext cx="1872208" cy="982645"/>
            </a:xfrm>
            <a:prstGeom prst="rect">
              <a:avLst/>
            </a:prstGeom>
            <a:noFill/>
          </p:spPr>
          <p:txBody>
            <a:bodyPr wrap="square" rtlCol="0">
              <a:spAutoFit/>
            </a:bodyPr>
            <a:lstStyle/>
            <a:p>
              <a:pPr algn="ctr"/>
              <a:r>
                <a:rPr lang="zh-CN" altLang="en-US" sz="2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方正超粗黑简体" panose="03000509000000000000" pitchFamily="65" charset="-122"/>
                  <a:ea typeface="方正超粗黑简体" panose="03000509000000000000" pitchFamily="65" charset="-122"/>
                </a:rPr>
                <a:t>免费开源电子著作</a:t>
              </a:r>
            </a:p>
          </p:txBody>
        </p:sp>
      </p:grpSp>
      <p:grpSp>
        <p:nvGrpSpPr>
          <p:cNvPr id="17" name="组合 16"/>
          <p:cNvGrpSpPr/>
          <p:nvPr/>
        </p:nvGrpSpPr>
        <p:grpSpPr>
          <a:xfrm>
            <a:off x="157094" y="798783"/>
            <a:ext cx="1950413" cy="2260716"/>
            <a:chOff x="188554" y="2884662"/>
            <a:chExt cx="1950413" cy="2260716"/>
          </a:xfrm>
        </p:grpSpPr>
        <p:pic>
          <p:nvPicPr>
            <p:cNvPr id="18" name="图片 17"/>
            <p:cNvPicPr>
              <a:picLocks noChangeAspect="1"/>
            </p:cNvPicPr>
            <p:nvPr/>
          </p:nvPicPr>
          <p:blipFill rotWithShape="1">
            <a:blip r:embed="rId8"/>
            <a:srcRect l="14892" t="33316" r="13589" b="15769"/>
            <a:stretch/>
          </p:blipFill>
          <p:spPr>
            <a:xfrm>
              <a:off x="215106" y="2893757"/>
              <a:ext cx="1923861" cy="1886696"/>
            </a:xfrm>
            <a:prstGeom prst="rect">
              <a:avLst/>
            </a:prstGeom>
          </p:spPr>
        </p:pic>
        <p:grpSp>
          <p:nvGrpSpPr>
            <p:cNvPr id="19" name="组合 18"/>
            <p:cNvGrpSpPr/>
            <p:nvPr/>
          </p:nvGrpSpPr>
          <p:grpSpPr>
            <a:xfrm>
              <a:off x="188554" y="2884662"/>
              <a:ext cx="1944218" cy="2260716"/>
              <a:chOff x="188554" y="2884662"/>
              <a:chExt cx="1944218" cy="2260716"/>
            </a:xfrm>
          </p:grpSpPr>
          <p:sp>
            <p:nvSpPr>
              <p:cNvPr id="20" name="矩形 19"/>
              <p:cNvSpPr/>
              <p:nvPr/>
            </p:nvSpPr>
            <p:spPr>
              <a:xfrm>
                <a:off x="188554" y="2884662"/>
                <a:ext cx="1944218" cy="222121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05285" y="4719620"/>
                <a:ext cx="1925528" cy="425758"/>
              </a:xfrm>
              <a:prstGeom prst="rect">
                <a:avLst/>
              </a:prstGeom>
              <a:noFill/>
            </p:spPr>
            <p:txBody>
              <a:bodyPr wrap="none" rtlCol="0">
                <a:spAutoFit/>
              </a:bodyPr>
              <a:lstStyle/>
              <a:p>
                <a:pPr algn="ctr">
                  <a:lnSpc>
                    <a:spcPts val="1300"/>
                  </a:lnSpc>
                </a:pPr>
                <a:r>
                  <a:rPr lang="zh-CN" altLang="en-US"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东油</a:t>
                </a:r>
                <a:r>
                  <a:rPr lang="en-US" altLang="zh-CN" sz="1400" dirty="0" smtClean="0">
                    <a:solidFill>
                      <a:schemeClr val="tx1">
                        <a:lumMod val="65000"/>
                        <a:lumOff val="35000"/>
                      </a:schemeClr>
                    </a:solidFill>
                    <a:latin typeface="方正粗宋简体" panose="03000509000000000000" pitchFamily="65" charset="-122"/>
                    <a:ea typeface="方正粗宋简体" panose="03000509000000000000" pitchFamily="65" charset="-122"/>
                  </a:rPr>
                  <a:t>MBA-2025_BSV</a:t>
                </a:r>
              </a:p>
              <a:p>
                <a:pPr algn="ctr">
                  <a:lnSpc>
                    <a:spcPts val="1300"/>
                  </a:lnSpc>
                </a:pPr>
                <a:r>
                  <a:rPr lang="zh-CN" altLang="en-US" sz="1400" dirty="0" smtClean="0">
                    <a:solidFill>
                      <a:schemeClr val="tx1">
                        <a:lumMod val="65000"/>
                        <a:lumOff val="35000"/>
                      </a:schemeClr>
                    </a:solidFill>
                    <a:latin typeface="幼圆" panose="02010509060101010101" pitchFamily="49" charset="-122"/>
                    <a:ea typeface="幼圆" panose="02010509060101010101" pitchFamily="49" charset="-122"/>
                  </a:rPr>
                  <a:t>微</a:t>
                </a:r>
                <a:r>
                  <a:rPr lang="zh-CN" altLang="en-US" sz="1400" dirty="0">
                    <a:solidFill>
                      <a:schemeClr val="tx1">
                        <a:lumMod val="65000"/>
                        <a:lumOff val="35000"/>
                      </a:schemeClr>
                    </a:solidFill>
                    <a:latin typeface="幼圆" panose="02010509060101010101" pitchFamily="49" charset="-122"/>
                    <a:ea typeface="幼圆" panose="02010509060101010101" pitchFamily="49" charset="-122"/>
                  </a:rPr>
                  <a:t>信群</a:t>
                </a:r>
              </a:p>
            </p:txBody>
          </p:sp>
        </p:grpSp>
      </p:grpSp>
      <p:pic>
        <p:nvPicPr>
          <p:cNvPr id="23" name="图片 22"/>
          <p:cNvPicPr>
            <a:picLocks noChangeAspect="1"/>
          </p:cNvPicPr>
          <p:nvPr/>
        </p:nvPicPr>
        <p:blipFill>
          <a:blip r:embed="rId9" cstate="screen"/>
          <a:stretch>
            <a:fillRect/>
          </a:stretch>
        </p:blipFill>
        <p:spPr>
          <a:xfrm>
            <a:off x="6919958" y="820171"/>
            <a:ext cx="2059861" cy="2327643"/>
          </a:xfrm>
          <a:prstGeom prst="rect">
            <a:avLst/>
          </a:prstGeom>
          <a:ln w="3175">
            <a:solidFill>
              <a:schemeClr val="bg1">
                <a:lumMod val="50000"/>
              </a:schemeClr>
            </a:solid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62BD38C8-9EFC-62E6-4A1D-99DEF5853DC9}"/>
              </a:ext>
            </a:extLst>
          </p:cNvPr>
          <p:cNvGrpSpPr/>
          <p:nvPr/>
        </p:nvGrpSpPr>
        <p:grpSpPr>
          <a:xfrm>
            <a:off x="5364088" y="1419622"/>
            <a:ext cx="3715738" cy="3715738"/>
            <a:chOff x="5215389" y="1557107"/>
            <a:chExt cx="4003770" cy="4003770"/>
          </a:xfrm>
        </p:grpSpPr>
        <p:grpSp>
          <p:nvGrpSpPr>
            <p:cNvPr id="17" name="组合 16">
              <a:extLst>
                <a:ext uri="{FF2B5EF4-FFF2-40B4-BE49-F238E27FC236}">
                  <a16:creationId xmlns:a16="http://schemas.microsoft.com/office/drawing/2014/main" xmlns="" id="{3D6365FE-3FB1-86A8-35FC-CEB330E2E3FA}"/>
                </a:ext>
              </a:extLst>
            </p:cNvPr>
            <p:cNvGrpSpPr/>
            <p:nvPr/>
          </p:nvGrpSpPr>
          <p:grpSpPr>
            <a:xfrm>
              <a:off x="5724128" y="1923678"/>
              <a:ext cx="3014409" cy="2880320"/>
              <a:chOff x="4092819" y="987573"/>
              <a:chExt cx="3014409" cy="2880320"/>
            </a:xfrm>
          </p:grpSpPr>
          <p:sp>
            <p:nvSpPr>
              <p:cNvPr id="12" name="椭圆 11">
                <a:extLst>
                  <a:ext uri="{FF2B5EF4-FFF2-40B4-BE49-F238E27FC236}">
                    <a16:creationId xmlns:a16="http://schemas.microsoft.com/office/drawing/2014/main" xmlns="" id="{84AAE8C0-780E-CE5A-4916-1F14633C098E}"/>
                  </a:ext>
                </a:extLst>
              </p:cNvPr>
              <p:cNvSpPr/>
              <p:nvPr/>
            </p:nvSpPr>
            <p:spPr>
              <a:xfrm>
                <a:off x="4716015" y="987573"/>
                <a:ext cx="1739901" cy="1739901"/>
              </a:xfrm>
              <a:prstGeom prst="ellipse">
                <a:avLst/>
              </a:prstGeom>
              <a:solidFill>
                <a:srgbClr val="FF0000">
                  <a:alpha val="71000"/>
                </a:srgbClr>
              </a:solidFill>
              <a:ln>
                <a:noFill/>
              </a:ln>
              <a:effectLst>
                <a:outerShdw blurRad="184150" dist="241300" dir="11520000" sx="110000" sy="110000" algn="ctr">
                  <a:srgbClr val="000000">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xmlns="" id="{0C6DADB2-0D6B-EC19-3C01-2A7D2A877C86}"/>
                  </a:ext>
                </a:extLst>
              </p:cNvPr>
              <p:cNvSpPr txBox="1"/>
              <p:nvPr/>
            </p:nvSpPr>
            <p:spPr>
              <a:xfrm>
                <a:off x="4916551" y="1341028"/>
                <a:ext cx="1338828" cy="738664"/>
              </a:xfrm>
              <a:prstGeom prst="rect">
                <a:avLst/>
              </a:prstGeom>
              <a:noFill/>
              <a:ln>
                <a:noFill/>
              </a:ln>
              <a:effectLst>
                <a:outerShdw blurRad="184150" dist="241300" dir="11520000" sx="110000" sy="110000" algn="ctr">
                  <a:srgbClr val="000000">
                    <a:alpha val="18000"/>
                  </a:srgbClr>
                </a:outerShdw>
              </a:effectLst>
            </p:spPr>
            <p:txBody>
              <a:bodyPr wrap="none" rtlCol="0">
                <a:spAutoFit/>
              </a:bodyPr>
              <a:lstStyle/>
              <a:p>
                <a:pPr algn="ct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本体论</a:t>
                </a:r>
                <a:endPar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世界的真相</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10" name="椭圆 9">
                <a:extLst>
                  <a:ext uri="{FF2B5EF4-FFF2-40B4-BE49-F238E27FC236}">
                    <a16:creationId xmlns:a16="http://schemas.microsoft.com/office/drawing/2014/main" xmlns="" id="{430817D6-2441-C8E5-5CF0-70567A335D94}"/>
                  </a:ext>
                </a:extLst>
              </p:cNvPr>
              <p:cNvSpPr/>
              <p:nvPr/>
            </p:nvSpPr>
            <p:spPr>
              <a:xfrm>
                <a:off x="5367327" y="2127992"/>
                <a:ext cx="1739901" cy="1739901"/>
              </a:xfrm>
              <a:prstGeom prst="ellipse">
                <a:avLst/>
              </a:prstGeom>
              <a:solidFill>
                <a:srgbClr val="00FF00">
                  <a:alpha val="71000"/>
                </a:srgbClr>
              </a:solidFill>
              <a:ln>
                <a:noFill/>
              </a:ln>
              <a:effectLst>
                <a:outerShdw blurRad="184150" dist="241300" dir="11520000" sx="110000" sy="110000" algn="ctr">
                  <a:srgbClr val="000000">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a16="http://schemas.microsoft.com/office/drawing/2014/main" xmlns="" id="{3B0F9882-6D1D-2762-5CBA-1A2CDA8B9FB4}"/>
                  </a:ext>
                </a:extLst>
              </p:cNvPr>
              <p:cNvSpPr txBox="1"/>
              <p:nvPr/>
            </p:nvSpPr>
            <p:spPr>
              <a:xfrm>
                <a:off x="5567859" y="2481447"/>
                <a:ext cx="1338828" cy="1015663"/>
              </a:xfrm>
              <a:prstGeom prst="rect">
                <a:avLst/>
              </a:prstGeom>
              <a:noFill/>
              <a:ln>
                <a:noFill/>
              </a:ln>
              <a:effectLst>
                <a:outerShdw blurRad="184150" dist="241300" dir="11520000" sx="110000" sy="110000" algn="ctr">
                  <a:srgbClr val="000000">
                    <a:alpha val="18000"/>
                  </a:srgbClr>
                </a:outerShdw>
              </a:effectLst>
            </p:spPr>
            <p:txBody>
              <a:bodyPr wrap="none" rtlCol="0">
                <a:spAutoFit/>
              </a:bodyPr>
              <a:lstStyle/>
              <a:p>
                <a:pPr algn="ct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方法论</a:t>
                </a:r>
                <a:endPar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实践</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与世界互动</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8" name="椭圆 7">
                <a:extLst>
                  <a:ext uri="{FF2B5EF4-FFF2-40B4-BE49-F238E27FC236}">
                    <a16:creationId xmlns:a16="http://schemas.microsoft.com/office/drawing/2014/main" xmlns="" id="{D5727672-A9E0-174E-E71A-495666DEB7C1}"/>
                  </a:ext>
                </a:extLst>
              </p:cNvPr>
              <p:cNvSpPr/>
              <p:nvPr/>
            </p:nvSpPr>
            <p:spPr>
              <a:xfrm>
                <a:off x="4092819" y="2121461"/>
                <a:ext cx="1739901" cy="1739901"/>
              </a:xfrm>
              <a:prstGeom prst="ellipse">
                <a:avLst/>
              </a:prstGeom>
              <a:solidFill>
                <a:srgbClr val="0066FF">
                  <a:alpha val="71000"/>
                </a:srgbClr>
              </a:solidFill>
              <a:ln>
                <a:noFill/>
              </a:ln>
              <a:effectLst>
                <a:outerShdw blurRad="184150" dist="241300" dir="11520000" sx="110000" sy="110000" algn="ctr">
                  <a:srgbClr val="000000">
                    <a:alpha val="1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3571F732-96A8-897B-82C7-C46F7244128C}"/>
                  </a:ext>
                </a:extLst>
              </p:cNvPr>
              <p:cNvSpPr txBox="1"/>
              <p:nvPr/>
            </p:nvSpPr>
            <p:spPr>
              <a:xfrm>
                <a:off x="4177938" y="2474916"/>
                <a:ext cx="1569660" cy="1015663"/>
              </a:xfrm>
              <a:prstGeom prst="rect">
                <a:avLst/>
              </a:prstGeom>
              <a:noFill/>
              <a:ln>
                <a:noFill/>
              </a:ln>
              <a:effectLst>
                <a:outerShdw blurRad="184150" dist="241300" dir="11520000" sx="110000" sy="110000" algn="ctr">
                  <a:srgbClr val="000000">
                    <a:alpha val="18000"/>
                  </a:srgbClr>
                </a:outerShdw>
              </a:effectLst>
            </p:spPr>
            <p:txBody>
              <a:bodyPr wrap="none" rtlCol="0">
                <a:spAutoFit/>
              </a:bodyPr>
              <a:lstStyle/>
              <a:p>
                <a:pPr algn="ctr"/>
                <a:r>
                  <a:rPr lang="zh-CN" altLang="en-US"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认识论</a:t>
                </a:r>
                <a:endParaRPr lang="en-US" altLang="zh-CN" sz="24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a:t>
                </a:r>
                <a:r>
                  <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人的认知能力</a:t>
                </a:r>
                <a:endParaRPr lang="en-US" altLang="zh-CN"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grpSp>
        <p:sp>
          <p:nvSpPr>
            <p:cNvPr id="21" name="箭头: 环形 20">
              <a:extLst>
                <a:ext uri="{FF2B5EF4-FFF2-40B4-BE49-F238E27FC236}">
                  <a16:creationId xmlns:a16="http://schemas.microsoft.com/office/drawing/2014/main" xmlns="" id="{D3B28910-8D84-FCE5-255C-A62C371F0DF2}"/>
                </a:ext>
              </a:extLst>
            </p:cNvPr>
            <p:cNvSpPr/>
            <p:nvPr/>
          </p:nvSpPr>
          <p:spPr>
            <a:xfrm>
              <a:off x="5215389" y="1557107"/>
              <a:ext cx="4003770" cy="4003770"/>
            </a:xfrm>
            <a:prstGeom prst="circularArrow">
              <a:avLst>
                <a:gd name="adj1" fmla="val 2564"/>
                <a:gd name="adj2" fmla="val 326268"/>
                <a:gd name="adj3" fmla="val 20457679"/>
                <a:gd name="adj4" fmla="val 20938282"/>
                <a:gd name="adj5" fmla="val 4438"/>
              </a:avLst>
            </a:prstGeom>
            <a:gradFill flip="none" rotWithShape="1">
              <a:gsLst>
                <a:gs pos="0">
                  <a:srgbClr val="FF0000"/>
                </a:gs>
                <a:gs pos="57000">
                  <a:srgbClr val="00FF00"/>
                </a:gs>
                <a:gs pos="100000">
                  <a:srgbClr val="0066FF"/>
                </a:gs>
              </a:gsLst>
              <a:path path="rect">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文本框 1">
            <a:extLst>
              <a:ext uri="{FF2B5EF4-FFF2-40B4-BE49-F238E27FC236}">
                <a16:creationId xmlns:a16="http://schemas.microsoft.com/office/drawing/2014/main" xmlns="" id="{F5CC0A12-401F-BD99-A4E8-0859A265853E}"/>
              </a:ext>
            </a:extLst>
          </p:cNvPr>
          <p:cNvSpPr txBox="1"/>
          <p:nvPr/>
        </p:nvSpPr>
        <p:spPr>
          <a:xfrm>
            <a:off x="424291" y="339502"/>
            <a:ext cx="3288080"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科学哲学简史</a:t>
            </a:r>
            <a:r>
              <a:rPr lang="zh-CN" altLang="en-US" sz="1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（以西方为主）</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文本框 2">
            <a:extLst>
              <a:ext uri="{FF2B5EF4-FFF2-40B4-BE49-F238E27FC236}">
                <a16:creationId xmlns:a16="http://schemas.microsoft.com/office/drawing/2014/main" xmlns="" id="{87B0F257-6DEA-5CF3-47C3-E89FF86B3D86}"/>
              </a:ext>
            </a:extLst>
          </p:cNvPr>
          <p:cNvSpPr txBox="1"/>
          <p:nvPr/>
        </p:nvSpPr>
        <p:spPr>
          <a:xfrm>
            <a:off x="604307" y="1646138"/>
            <a:ext cx="5205827" cy="1477328"/>
          </a:xfrm>
          <a:prstGeom prst="rect">
            <a:avLst/>
          </a:prstGeom>
          <a:noFill/>
        </p:spPr>
        <p:txBody>
          <a:bodyPr wrap="square" rtlCol="0">
            <a:spAutoFit/>
          </a:bodyPr>
          <a:lstStyle/>
          <a:p>
            <a:pPr algn="just"/>
            <a:r>
              <a:rPr lang="zh-CN" altLang="en-US" dirty="0">
                <a:latin typeface="幼圆" panose="02010509060101010101" pitchFamily="49" charset="-122"/>
                <a:ea typeface="幼圆" panose="02010509060101010101" pitchFamily="49" charset="-122"/>
              </a:rPr>
              <a:t>西方哲学</a:t>
            </a:r>
            <a:r>
              <a:rPr lang="en-US" altLang="zh-CN" dirty="0">
                <a:latin typeface="幼圆" panose="02010509060101010101" pitchFamily="49" charset="-122"/>
                <a:ea typeface="幼圆" panose="02010509060101010101" pitchFamily="49" charset="-122"/>
              </a:rPr>
              <a:t>2500</a:t>
            </a:r>
            <a:r>
              <a:rPr lang="zh-CN" altLang="en-US" dirty="0">
                <a:latin typeface="幼圆" panose="02010509060101010101" pitchFamily="49" charset="-122"/>
                <a:ea typeface="幼圆" panose="02010509060101010101" pitchFamily="49" charset="-122"/>
              </a:rPr>
              <a:t>年的历史，大体可分为</a:t>
            </a:r>
            <a:r>
              <a:rPr lang="en-US" altLang="zh-CN" dirty="0">
                <a:latin typeface="幼圆" panose="02010509060101010101" pitchFamily="49" charset="-122"/>
                <a:ea typeface="幼圆" panose="02010509060101010101" pitchFamily="49" charset="-122"/>
              </a:rPr>
              <a:t>3</a:t>
            </a:r>
            <a:r>
              <a:rPr lang="zh-CN" altLang="en-US" dirty="0">
                <a:latin typeface="幼圆" panose="02010509060101010101" pitchFamily="49" charset="-122"/>
                <a:ea typeface="幼圆" panose="02010509060101010101" pitchFamily="49" charset="-122"/>
              </a:rPr>
              <a:t>个阶段：</a:t>
            </a:r>
            <a:endParaRPr lang="en-US" altLang="zh-CN" dirty="0">
              <a:latin typeface="幼圆" panose="02010509060101010101" pitchFamily="49" charset="-122"/>
              <a:ea typeface="幼圆" panose="02010509060101010101" pitchFamily="49" charset="-122"/>
            </a:endParaRPr>
          </a:p>
          <a:p>
            <a:pPr algn="just"/>
            <a:r>
              <a:rPr lang="zh-CN" altLang="en-US" b="1" dirty="0">
                <a:latin typeface="幼圆" panose="02010509060101010101" pitchFamily="49" charset="-122"/>
                <a:ea typeface="幼圆" panose="02010509060101010101" pitchFamily="49" charset="-122"/>
              </a:rPr>
              <a:t> 古代</a:t>
            </a:r>
            <a:r>
              <a:rPr lang="zh-CN" altLang="en-US" dirty="0">
                <a:latin typeface="幼圆" panose="02010509060101010101" pitchFamily="49" charset="-122"/>
                <a:ea typeface="幼圆" panose="02010509060101010101" pitchFamily="49" charset="-122"/>
              </a:rPr>
              <a:t>：古希腊、古罗马、中世纪</a:t>
            </a:r>
            <a:r>
              <a:rPr lang="en-US" altLang="zh-CN" dirty="0">
                <a:latin typeface="幼圆" panose="02010509060101010101" pitchFamily="49" charset="-122"/>
                <a:ea typeface="幼圆" panose="02010509060101010101" pitchFamily="49" charset="-122"/>
              </a:rPr>
              <a:t>   </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本体论时代</a:t>
            </a:r>
            <a:endParaRPr lang="en-US" altLang="zh-CN"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zh-CN" altLang="en-US" b="1" dirty="0">
                <a:latin typeface="幼圆" panose="02010509060101010101" pitchFamily="49" charset="-122"/>
                <a:ea typeface="幼圆" panose="02010509060101010101" pitchFamily="49" charset="-122"/>
              </a:rPr>
              <a:t> 近代</a:t>
            </a:r>
            <a:r>
              <a:rPr lang="zh-CN" altLang="en-US" dirty="0">
                <a:latin typeface="幼圆" panose="02010509060101010101" pitchFamily="49" charset="-122"/>
                <a:ea typeface="幼圆" panose="02010509060101010101" pitchFamily="49" charset="-122"/>
              </a:rPr>
              <a:t>：文艺复兴和启蒙运动       </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认识论时代</a:t>
            </a:r>
            <a:endParaRPr lang="en-US" altLang="zh-CN"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zh-CN" altLang="en-US" b="1" dirty="0">
                <a:latin typeface="幼圆" panose="02010509060101010101" pitchFamily="49" charset="-122"/>
                <a:ea typeface="幼圆" panose="02010509060101010101" pitchFamily="49" charset="-122"/>
              </a:rPr>
              <a:t> 现当代</a:t>
            </a:r>
            <a:r>
              <a:rPr lang="zh-CN" altLang="en-US" dirty="0">
                <a:latin typeface="幼圆" panose="02010509060101010101" pitchFamily="49" charset="-122"/>
                <a:ea typeface="幼圆" panose="02010509060101010101" pitchFamily="49" charset="-122"/>
              </a:rPr>
              <a:t>：</a:t>
            </a:r>
            <a:r>
              <a:rPr lang="en-US" altLang="zh-CN" dirty="0">
                <a:latin typeface="幼圆" panose="02010509060101010101" pitchFamily="49" charset="-122"/>
                <a:ea typeface="幼圆" panose="02010509060101010101" pitchFamily="49" charset="-122"/>
              </a:rPr>
              <a:t>19</a:t>
            </a:r>
            <a:r>
              <a:rPr lang="zh-CN" altLang="en-US" dirty="0">
                <a:latin typeface="幼圆" panose="02010509060101010101" pitchFamily="49" charset="-122"/>
                <a:ea typeface="幼圆" panose="02010509060101010101" pitchFamily="49" charset="-122"/>
              </a:rPr>
              <a:t>世纪后期到今天       </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方法论时代</a:t>
            </a:r>
            <a:endParaRPr lang="en-US" altLang="zh-CN"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endParaRPr lang="en-US" altLang="zh-CN" dirty="0">
              <a:latin typeface="方正超粗黑简体" panose="03000509000000000000" pitchFamily="65" charset="-122"/>
              <a:ea typeface="方正超粗黑简体" panose="03000509000000000000" pitchFamily="65" charset="-122"/>
            </a:endParaRPr>
          </a:p>
        </p:txBody>
      </p:sp>
      <p:sp>
        <p:nvSpPr>
          <p:cNvPr id="18" name="文本框 17">
            <a:extLst>
              <a:ext uri="{FF2B5EF4-FFF2-40B4-BE49-F238E27FC236}">
                <a16:creationId xmlns:a16="http://schemas.microsoft.com/office/drawing/2014/main" xmlns="" id="{E93CAE5F-667C-CFE5-BDD9-BE06B032B328}"/>
              </a:ext>
            </a:extLst>
          </p:cNvPr>
          <p:cNvSpPr txBox="1"/>
          <p:nvPr/>
        </p:nvSpPr>
        <p:spPr>
          <a:xfrm>
            <a:off x="603131" y="910776"/>
            <a:ext cx="6417141" cy="646331"/>
          </a:xfrm>
          <a:prstGeom prst="rect">
            <a:avLst/>
          </a:prstGeom>
          <a:noFill/>
        </p:spPr>
        <p:txBody>
          <a:bodyPr wrap="none" rtlCol="0">
            <a:spAutoFit/>
          </a:bodyPr>
          <a:lstStyle/>
          <a:p>
            <a:r>
              <a:rPr lang="zh-CN" altLang="en-US" dirty="0">
                <a:latin typeface="方正粗宋简体" panose="03000509000000000000" pitchFamily="65" charset="-122"/>
                <a:ea typeface="方正粗宋简体" panose="03000509000000000000" pitchFamily="65" charset="-122"/>
              </a:rPr>
              <a:t>西方的哲学更</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a:t>
            </a:r>
            <a:r>
              <a:rPr lang="zh-CN" altLang="en-US" dirty="0">
                <a:latin typeface="方正粗宋简体" panose="03000509000000000000" pitchFamily="65" charset="-122"/>
                <a:ea typeface="方正粗宋简体" panose="03000509000000000000" pitchFamily="65" charset="-122"/>
              </a:rPr>
              <a:t>，主要目标是宇宙，利于科学的发展；</a:t>
            </a:r>
            <a:endParaRPr lang="en-US" altLang="zh-CN" dirty="0">
              <a:latin typeface="方正粗宋简体" panose="03000509000000000000" pitchFamily="65" charset="-122"/>
              <a:ea typeface="方正粗宋简体" panose="03000509000000000000" pitchFamily="65" charset="-122"/>
            </a:endParaRPr>
          </a:p>
          <a:p>
            <a:r>
              <a:rPr lang="zh-CN" altLang="en-US" dirty="0">
                <a:latin typeface="方正粗宋简体" panose="03000509000000000000" pitchFamily="65" charset="-122"/>
                <a:ea typeface="方正粗宋简体" panose="03000509000000000000" pitchFamily="65" charset="-122"/>
              </a:rPr>
              <a:t>东方的哲学更</a:t>
            </a:r>
            <a:r>
              <a:rPr lang="zh-CN" altLang="en-US"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感性</a:t>
            </a:r>
            <a:r>
              <a:rPr lang="zh-CN" altLang="en-US" dirty="0">
                <a:latin typeface="方正粗宋简体" panose="03000509000000000000" pitchFamily="65" charset="-122"/>
                <a:ea typeface="方正粗宋简体" panose="03000509000000000000" pitchFamily="65" charset="-122"/>
              </a:rPr>
              <a:t>，主要目标是人，利于社会、文化的发展。</a:t>
            </a:r>
          </a:p>
        </p:txBody>
      </p:sp>
      <p:pic>
        <p:nvPicPr>
          <p:cNvPr id="25" name="图片 24">
            <a:extLst>
              <a:ext uri="{FF2B5EF4-FFF2-40B4-BE49-F238E27FC236}">
                <a16:creationId xmlns:a16="http://schemas.microsoft.com/office/drawing/2014/main" xmlns="" id="{39EFBBD2-93E6-0CCE-2BFA-750138D8DCDD}"/>
              </a:ext>
            </a:extLst>
          </p:cNvPr>
          <p:cNvPicPr>
            <a:picLocks noChangeAspect="1"/>
          </p:cNvPicPr>
          <p:nvPr/>
        </p:nvPicPr>
        <p:blipFill>
          <a:blip r:embed="rId2" cstate="screen"/>
          <a:stretch>
            <a:fillRect/>
          </a:stretch>
        </p:blipFill>
        <p:spPr>
          <a:xfrm>
            <a:off x="8360266" y="979305"/>
            <a:ext cx="752822" cy="752822"/>
          </a:xfrm>
          <a:prstGeom prst="rect">
            <a:avLst/>
          </a:prstGeom>
        </p:spPr>
      </p:pic>
      <p:sp>
        <p:nvSpPr>
          <p:cNvPr id="24" name="文本框 23">
            <a:extLst>
              <a:ext uri="{FF2B5EF4-FFF2-40B4-BE49-F238E27FC236}">
                <a16:creationId xmlns:a16="http://schemas.microsoft.com/office/drawing/2014/main" xmlns="" id="{B9C93423-0625-23E1-CC8C-39C6754C5BB0}"/>
              </a:ext>
            </a:extLst>
          </p:cNvPr>
          <p:cNvSpPr txBox="1"/>
          <p:nvPr/>
        </p:nvSpPr>
        <p:spPr>
          <a:xfrm>
            <a:off x="6676089" y="176889"/>
            <a:ext cx="2011085" cy="715089"/>
          </a:xfrm>
          <a:prstGeom prst="wedgeRoundRectCallout">
            <a:avLst>
              <a:gd name="adj1" fmla="val 35028"/>
              <a:gd name="adj2" fmla="val 76201"/>
              <a:gd name="adj3" fmla="val 16667"/>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理性 优于 感性？</a:t>
            </a:r>
            <a:endParaRPr lang="en-US" altLang="zh-CN"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不！</a:t>
            </a:r>
          </a:p>
        </p:txBody>
      </p:sp>
      <p:sp>
        <p:nvSpPr>
          <p:cNvPr id="27" name="文本框 26">
            <a:extLst>
              <a:ext uri="{FF2B5EF4-FFF2-40B4-BE49-F238E27FC236}">
                <a16:creationId xmlns:a16="http://schemas.microsoft.com/office/drawing/2014/main" xmlns="" id="{D07B657B-C1DA-4787-FFA5-CB0E6AFE7304}"/>
              </a:ext>
            </a:extLst>
          </p:cNvPr>
          <p:cNvSpPr txBox="1"/>
          <p:nvPr/>
        </p:nvSpPr>
        <p:spPr>
          <a:xfrm>
            <a:off x="576081" y="3075806"/>
            <a:ext cx="4572000" cy="1631216"/>
          </a:xfrm>
          <a:prstGeom prst="rect">
            <a:avLst/>
          </a:prstGeom>
          <a:noFill/>
        </p:spPr>
        <p:txBody>
          <a:bodyPr wrap="square">
            <a:spAutoFit/>
          </a:bodyPr>
          <a:lstStyle/>
          <a:p>
            <a:pPr algn="just"/>
            <a:r>
              <a:rPr lang="en-US" altLang="zh-CN" sz="2000" dirty="0">
                <a:latin typeface="方正超粗黑简体" panose="03000509000000000000" pitchFamily="65" charset="-122"/>
                <a:ea typeface="方正超粗黑简体" panose="03000509000000000000" pitchFamily="65" charset="-122"/>
              </a:rPr>
              <a:t>   20</a:t>
            </a:r>
            <a:r>
              <a:rPr lang="zh-CN" altLang="en-US" sz="2000" dirty="0">
                <a:latin typeface="方正超粗黑简体" panose="03000509000000000000" pitchFamily="65" charset="-122"/>
                <a:ea typeface="方正超粗黑简体" panose="03000509000000000000" pitchFamily="65" charset="-122"/>
              </a:rPr>
              <a:t>世纪后期，随着相对论、量子物理、生物学、信息科学、经济理论、社会科学、系统论等的发展，</a:t>
            </a:r>
            <a:r>
              <a:rPr lang="zh-CN" altLang="en-US" sz="20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西方哲学进入了一个整合升级阶段</a:t>
            </a:r>
            <a:r>
              <a:rPr lang="zh-CN" altLang="en-US" sz="2000" dirty="0">
                <a:latin typeface="方正超粗黑简体" panose="03000509000000000000" pitchFamily="65" charset="-122"/>
                <a:ea typeface="方正超粗黑简体" panose="03000509000000000000" pitchFamily="65" charset="-122"/>
              </a:rPr>
              <a:t>，而我们基本还在原地踏步。</a:t>
            </a:r>
            <a:endParaRPr lang="zh-CN" altLang="en-US" sz="2000" dirty="0"/>
          </a:p>
        </p:txBody>
      </p:sp>
    </p:spTree>
    <p:extLst>
      <p:ext uri="{BB962C8B-B14F-4D97-AF65-F5344CB8AC3E}">
        <p14:creationId xmlns:p14="http://schemas.microsoft.com/office/powerpoint/2010/main" val="36162623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WY5NGUzYTEyNDJhZWE1NmVhYzc1YTFlOWM0ODMxMm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Black"/>
        <a:ea typeface=""/>
        <a:cs typeface=""/>
        <a:font script="Jpan" typeface="ＭＳ Ｐゴシック"/>
        <a:font script="Hang" typeface="맑은 고딕"/>
        <a:font script="Hans" typeface="宋体"/>
        <a:font script="Hant" typeface="新細明體"/>
        <a:font script="Arab" typeface="Arial Black"/>
        <a:font script="Hebr" typeface="Arial Black"/>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lack"/>
        <a:font script="Uigh" typeface="Microsoft Uighur"/>
        <a:font script="Geor" typeface="Sylfaen"/>
      </a:majorFont>
      <a:minorFont>
        <a:latin typeface="Arial Blac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Black"/>
        <a:ea typeface=""/>
        <a:cs typeface=""/>
        <a:font script="Jpan" typeface="ＭＳ Ｐゴシック"/>
        <a:font script="Hang" typeface="맑은 고딕"/>
        <a:font script="Hans" typeface="宋体"/>
        <a:font script="Hant" typeface="新細明體"/>
        <a:font script="Arab" typeface="Arial Black"/>
        <a:font script="Hebr" typeface="Arial Black"/>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lack"/>
        <a:font script="Uigh" typeface="Microsoft Uighur"/>
        <a:font script="Geor" typeface="Sylfaen"/>
      </a:majorFont>
      <a:minorFont>
        <a:latin typeface="Arial Blac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Arial Black"/>
        <a:font script="Hebr" typeface="Arial Black"/>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lack"/>
        <a:font script="Uigh" typeface="Microsoft Uighur"/>
        <a:font script="Geor" typeface="Sylfaen"/>
      </a:majorFont>
      <a:minorFont>
        <a:latin typeface="Arial Black"/>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TotalTime>
  <Words>8625</Words>
  <Application>Microsoft Office PowerPoint</Application>
  <PresentationFormat>全屏显示(16:9)</PresentationFormat>
  <Paragraphs>1256</Paragraphs>
  <Slides>83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83</vt:i4>
      </vt:variant>
    </vt:vector>
  </HeadingPairs>
  <TitlesOfParts>
    <vt:vector size="94" baseType="lpstr">
      <vt:lpstr>Times New Roman</vt:lpstr>
      <vt:lpstr>Arial</vt:lpstr>
      <vt:lpstr>方正粗宋简体</vt:lpstr>
      <vt:lpstr>楷体</vt:lpstr>
      <vt:lpstr>幼圆</vt:lpstr>
      <vt:lpstr>宋体</vt:lpstr>
      <vt:lpstr>Arial Black</vt:lpstr>
      <vt:lpstr>Wingdings</vt:lpstr>
      <vt:lpstr>Arial Narrow</vt:lpstr>
      <vt:lpstr>方正超粗黑简体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Arthur Wang</dc:creator>
  <cp:lastModifiedBy>W</cp:lastModifiedBy>
  <cp:revision>1989</cp:revision>
  <cp:lastPrinted>2016-08-22T08:51:00Z</cp:lastPrinted>
  <dcterms:created xsi:type="dcterms:W3CDTF">2016-08-16T01:50:00Z</dcterms:created>
  <dcterms:modified xsi:type="dcterms:W3CDTF">2025-09-11T00:51:49Z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76B9A6352CDD40D98FDDB24FE5B0C829</vt:lpwstr>
  </property>
</Properties>
</file>